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8288000" cy="10287000"/>
  <p:notesSz cx="6858000" cy="9144000"/>
  <p:embeddedFontLst>
    <p:embeddedFont>
      <p:font typeface="Balabeloo" pitchFamily="2" charset="-78"/>
      <p:regular r:id="rId28"/>
    </p:embeddedFont>
    <p:embeddedFont>
      <p:font typeface="Brice SemiExpanded Heavy" pitchFamily="2" charset="77"/>
      <p:regular r:id="rId29"/>
      <p:bold r:id="rId30"/>
    </p:embeddedFont>
    <p:embeddedFont>
      <p:font typeface="Canva Sans" panose="020B0503030501040103" pitchFamily="34" charset="0"/>
      <p:regular r:id="rId31"/>
    </p:embeddedFont>
    <p:embeddedFont>
      <p:font typeface="Canva Sans Bold" panose="020B0803030501040103" pitchFamily="34" charset="0"/>
      <p:regular r:id="rId32"/>
      <p:bold r:id="rId33"/>
    </p:embeddedFont>
    <p:embeddedFont>
      <p:font typeface="Canva Sans Bold Italics" panose="020B0803030501040103" pitchFamily="34" charset="0"/>
      <p:regular r:id="rId34"/>
      <p:bold r:id="rId35"/>
      <p:italic r:id="rId36"/>
      <p:boldItalic r:id="rId37"/>
    </p:embeddedFont>
    <p:embeddedFont>
      <p:font typeface="Columbia Titling Bold" panose="02060805040500020000" pitchFamily="18" charset="0"/>
      <p:regular r:id="rId38"/>
      <p:bold r:id="rId39"/>
    </p:embeddedFont>
    <p:embeddedFont>
      <p:font typeface="CS Gordon Serif" pitchFamily="2" charset="0"/>
      <p:regular r:id="rId40"/>
    </p:embeddedFont>
    <p:embeddedFont>
      <p:font typeface="Garet" pitchFamily="2" charset="77"/>
      <p:regular r:id="rId41"/>
    </p:embeddedFont>
    <p:embeddedFont>
      <p:font typeface="Garet Bold" pitchFamily="2" charset="77"/>
      <p:regular r:id="rId42"/>
      <p:bold r:id="rId43"/>
    </p:embeddedFont>
    <p:embeddedFont>
      <p:font typeface="Gilda Display" panose="02000000000000000000" pitchFamily="2" charset="77"/>
      <p:regular r:id="rId44"/>
    </p:embeddedFont>
    <p:embeddedFont>
      <p:font typeface="Halimum" pitchFamily="2" charset="0"/>
      <p:regular r:id="rId45"/>
    </p:embeddedFont>
    <p:embeddedFont>
      <p:font typeface="Have Heart One" pitchFamily="2" charset="0"/>
      <p:regular r:id="rId46"/>
    </p:embeddedFont>
    <p:embeddedFont>
      <p:font typeface="HK Sentiments" pitchFamily="2" charset="77"/>
      <p:regular r:id="rId47"/>
    </p:embeddedFont>
    <p:embeddedFont>
      <p:font typeface="ITC Avant Garde Gothic" panose="020B0502020202020204" pitchFamily="34" charset="77"/>
      <p:regular r:id="rId48"/>
    </p:embeddedFont>
    <p:embeddedFont>
      <p:font typeface="Lora Bold" pitchFamily="2" charset="77"/>
      <p:regular r:id="rId49"/>
      <p:bold r:id="rId50"/>
    </p:embeddedFont>
    <p:embeddedFont>
      <p:font typeface="Marykate" pitchFamily="2" charset="0"/>
      <p:regular r:id="rId51"/>
    </p:embeddedFont>
    <p:embeddedFont>
      <p:font typeface="Montserrat" pitchFamily="2" charset="77"/>
      <p:regular r:id="rId52"/>
      <p:bold r:id="rId53"/>
      <p:italic r:id="rId54"/>
      <p:boldItalic r:id="rId55"/>
    </p:embeddedFont>
    <p:embeddedFont>
      <p:font typeface="Montserrat Bold" pitchFamily="2" charset="77"/>
      <p:regular r:id="rId56"/>
      <p:bold r:id="rId57"/>
    </p:embeddedFont>
    <p:embeddedFont>
      <p:font typeface="Montserrat Bold Italics" pitchFamily="2" charset="77"/>
      <p:regular r:id="rId58"/>
      <p:bold r:id="rId59"/>
      <p:italic r:id="rId60"/>
      <p:boldItalic r:id="rId61"/>
    </p:embeddedFont>
    <p:embeddedFont>
      <p:font typeface="Montserrat Italics" pitchFamily="2" charset="77"/>
      <p:regular r:id="rId62"/>
      <p:italic r:id="rId63"/>
    </p:embeddedFont>
    <p:embeddedFont>
      <p:font typeface="Paalalabas Condensed" pitchFamily="2" charset="0"/>
      <p:regular r:id="rId64"/>
    </p:embeddedFont>
    <p:embeddedFont>
      <p:font typeface="Perandory Condensed" pitchFamily="2" charset="0"/>
      <p:regular r:id="rId65"/>
    </p:embeddedFont>
    <p:embeddedFont>
      <p:font typeface="Placard Next Compressed" panose="020B0508020202020204" pitchFamily="34" charset="77"/>
      <p:regular r:id="rId66"/>
    </p:embeddedFont>
    <p:embeddedFont>
      <p:font typeface="Poppins" pitchFamily="2" charset="77"/>
      <p:regular r:id="rId67"/>
      <p:bold r:id="rId68"/>
      <p:italic r:id="rId69"/>
      <p:boldItalic r:id="rId70"/>
    </p:embeddedFont>
    <p:embeddedFont>
      <p:font typeface="Poppins Bold" pitchFamily="2" charset="77"/>
      <p:regular r:id="rId71"/>
      <p:bold r:id="rId72"/>
    </p:embeddedFont>
    <p:embeddedFont>
      <p:font typeface="Poppins Bold Italics" pitchFamily="2" charset="77"/>
      <p:regular r:id="rId73"/>
      <p:bold r:id="rId74"/>
      <p:italic r:id="rId75"/>
      <p:boldItalic r:id="rId76"/>
    </p:embeddedFont>
    <p:embeddedFont>
      <p:font typeface="Poppins Italics" pitchFamily="2" charset="77"/>
      <p:regular r:id="rId77"/>
      <p:italic r:id="rId78"/>
    </p:embeddedFont>
    <p:embeddedFont>
      <p:font typeface="Solway" pitchFamily="2" charset="77"/>
      <p:regular r:id="rId79"/>
    </p:embeddedFont>
    <p:embeddedFont>
      <p:font typeface="Symphony Bold" pitchFamily="2" charset="0"/>
      <p:regular r:id="rId80"/>
      <p:bold r:id="rId8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34" autoAdjust="0"/>
    <p:restoredTop sz="94613" autoAdjust="0"/>
  </p:normalViewPr>
  <p:slideViewPr>
    <p:cSldViewPr>
      <p:cViewPr varScale="1">
        <p:scale>
          <a:sx n="63" d="100"/>
          <a:sy n="63" d="100"/>
        </p:scale>
        <p:origin x="224" y="7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15.fntdata"/><Relationship Id="rId47" Type="http://schemas.openxmlformats.org/officeDocument/2006/relationships/font" Target="fonts/font20.fntdata"/><Relationship Id="rId63" Type="http://schemas.openxmlformats.org/officeDocument/2006/relationships/font" Target="fonts/font36.fntdata"/><Relationship Id="rId68" Type="http://schemas.openxmlformats.org/officeDocument/2006/relationships/font" Target="fonts/font41.fntdata"/><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font" Target="fonts/font5.fntdata"/><Relationship Id="rId37" Type="http://schemas.openxmlformats.org/officeDocument/2006/relationships/font" Target="fonts/font10.fntdata"/><Relationship Id="rId53" Type="http://schemas.openxmlformats.org/officeDocument/2006/relationships/font" Target="fonts/font26.fntdata"/><Relationship Id="rId58" Type="http://schemas.openxmlformats.org/officeDocument/2006/relationships/font" Target="fonts/font31.fntdata"/><Relationship Id="rId74" Type="http://schemas.openxmlformats.org/officeDocument/2006/relationships/font" Target="fonts/font47.fntdata"/><Relationship Id="rId79" Type="http://schemas.openxmlformats.org/officeDocument/2006/relationships/font" Target="fonts/font5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font" Target="fonts/font29.fntdata"/><Relationship Id="rId64" Type="http://schemas.openxmlformats.org/officeDocument/2006/relationships/font" Target="fonts/font37.fntdata"/><Relationship Id="rId69" Type="http://schemas.openxmlformats.org/officeDocument/2006/relationships/font" Target="fonts/font42.fntdata"/><Relationship Id="rId77" Type="http://schemas.openxmlformats.org/officeDocument/2006/relationships/font" Target="fonts/font50.fntdata"/><Relationship Id="rId8" Type="http://schemas.openxmlformats.org/officeDocument/2006/relationships/slide" Target="slides/slide7.xml"/><Relationship Id="rId51" Type="http://schemas.openxmlformats.org/officeDocument/2006/relationships/font" Target="fonts/font24.fntdata"/><Relationship Id="rId72" Type="http://schemas.openxmlformats.org/officeDocument/2006/relationships/font" Target="fonts/font45.fntdata"/><Relationship Id="rId80" Type="http://schemas.openxmlformats.org/officeDocument/2006/relationships/font" Target="fonts/font53.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59" Type="http://schemas.openxmlformats.org/officeDocument/2006/relationships/font" Target="fonts/font32.fntdata"/><Relationship Id="rId67" Type="http://schemas.openxmlformats.org/officeDocument/2006/relationships/font" Target="fonts/font40.fntdata"/><Relationship Id="rId20" Type="http://schemas.openxmlformats.org/officeDocument/2006/relationships/slide" Target="slides/slide19.xml"/><Relationship Id="rId41" Type="http://schemas.openxmlformats.org/officeDocument/2006/relationships/font" Target="fonts/font14.fntdata"/><Relationship Id="rId54" Type="http://schemas.openxmlformats.org/officeDocument/2006/relationships/font" Target="fonts/font27.fntdata"/><Relationship Id="rId62" Type="http://schemas.openxmlformats.org/officeDocument/2006/relationships/font" Target="fonts/font35.fntdata"/><Relationship Id="rId70" Type="http://schemas.openxmlformats.org/officeDocument/2006/relationships/font" Target="fonts/font43.fntdata"/><Relationship Id="rId75" Type="http://schemas.openxmlformats.org/officeDocument/2006/relationships/font" Target="fonts/font48.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font" Target="fonts/font30.fntdata"/><Relationship Id="rId10" Type="http://schemas.openxmlformats.org/officeDocument/2006/relationships/slide" Target="slides/slide9.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60" Type="http://schemas.openxmlformats.org/officeDocument/2006/relationships/font" Target="fonts/font33.fntdata"/><Relationship Id="rId65" Type="http://schemas.openxmlformats.org/officeDocument/2006/relationships/font" Target="fonts/font38.fntdata"/><Relationship Id="rId73" Type="http://schemas.openxmlformats.org/officeDocument/2006/relationships/font" Target="fonts/font46.fntdata"/><Relationship Id="rId78" Type="http://schemas.openxmlformats.org/officeDocument/2006/relationships/font" Target="fonts/font51.fntdata"/><Relationship Id="rId81" Type="http://schemas.openxmlformats.org/officeDocument/2006/relationships/font" Target="fonts/font5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2.fntdata"/><Relationship Id="rId34" Type="http://schemas.openxmlformats.org/officeDocument/2006/relationships/font" Target="fonts/font7.fntdata"/><Relationship Id="rId50" Type="http://schemas.openxmlformats.org/officeDocument/2006/relationships/font" Target="fonts/font23.fntdata"/><Relationship Id="rId55" Type="http://schemas.openxmlformats.org/officeDocument/2006/relationships/font" Target="fonts/font28.fntdata"/><Relationship Id="rId76" Type="http://schemas.openxmlformats.org/officeDocument/2006/relationships/font" Target="fonts/font49.fntdata"/><Relationship Id="rId7" Type="http://schemas.openxmlformats.org/officeDocument/2006/relationships/slide" Target="slides/slide6.xml"/><Relationship Id="rId71" Type="http://schemas.openxmlformats.org/officeDocument/2006/relationships/font" Target="fonts/font44.fntdata"/><Relationship Id="rId2" Type="http://schemas.openxmlformats.org/officeDocument/2006/relationships/slide" Target="slides/slide1.xml"/><Relationship Id="rId29" Type="http://schemas.openxmlformats.org/officeDocument/2006/relationships/font" Target="fonts/font2.fntdata"/><Relationship Id="rId24" Type="http://schemas.openxmlformats.org/officeDocument/2006/relationships/slide" Target="slides/slide23.xml"/><Relationship Id="rId40" Type="http://schemas.openxmlformats.org/officeDocument/2006/relationships/font" Target="fonts/font13.fntdata"/><Relationship Id="rId45" Type="http://schemas.openxmlformats.org/officeDocument/2006/relationships/font" Target="fonts/font18.fntdata"/><Relationship Id="rId66" Type="http://schemas.openxmlformats.org/officeDocument/2006/relationships/font" Target="fonts/font39.fntdata"/><Relationship Id="rId61" Type="http://schemas.openxmlformats.org/officeDocument/2006/relationships/font" Target="fonts/font34.fntdata"/><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12.03.2026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highlighting the Boot Camp, Equita contracting, the Navigator platform, and pointing out the questionnaire, as well as mentioning the next Boot Camp on May 15th, and 16th in Tampa.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highlighting the Boot Camp, Equita contracting, the Navigator platform, and pointing out the questionnaire, as well as mentioning the next Boot Camp on May 15th, and 16th in Tampa.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hyperlink" Target="https://acrobat.adobe.com/id/urn:aaid:sc:US:5734be74-f316-4181-ae5a-d445340e81ef" TargetMode="External"/><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forms.monday.com/forms/42c925f26891323fd9906379aa6870ce?r=use1" TargetMode="External"/><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1.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3.png"/><Relationship Id="rId7"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discover.ironhealthbenefits.com/suitability/" TargetMode="External"/><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3.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8" Type="http://schemas.openxmlformats.org/officeDocument/2006/relationships/hyperlink" Target="https://go.chcagents.com/e/1069352/pany-compasshealthconsultants-/dcr4k7/1747580133/h/V8rOU8A14Oybg0nb3eVsxUzLzUNhQSlPEQs5CBGMsBM" TargetMode="External"/><Relationship Id="rId13" Type="http://schemas.openxmlformats.org/officeDocument/2006/relationships/image" Target="../media/image87.svg"/><Relationship Id="rId3" Type="http://schemas.openxmlformats.org/officeDocument/2006/relationships/image" Target="../media/image80.png"/><Relationship Id="rId7" Type="http://schemas.openxmlformats.org/officeDocument/2006/relationships/image" Target="../media/image83.svg"/><Relationship Id="rId12" Type="http://schemas.openxmlformats.org/officeDocument/2006/relationships/image" Target="../media/image86.png"/><Relationship Id="rId2" Type="http://schemas.openxmlformats.org/officeDocument/2006/relationships/hyperlink" Target="https://go.chcagents.com/e/1069352/CompassHealthConsultants-/dcr4k4/1747580133/h/V8rOU8A14Oybg0nb3eVsxUzLzUNhQSlPEQs5CBGMsBM" TargetMode="Externa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hyperlink" Target="https://www.tiktok.com/@compass.health.co" TargetMode="External"/><Relationship Id="rId5" Type="http://schemas.openxmlformats.org/officeDocument/2006/relationships/hyperlink" Target="https://go.chcagents.com/e/1069352/compasshealthconsultants--/dcr4k1/1747580133/h/V8rOU8A14Oybg0nb3eVsxUzLzUNhQSlPEQs5CBGMsBM" TargetMode="External"/><Relationship Id="rId15" Type="http://schemas.openxmlformats.org/officeDocument/2006/relationships/image" Target="../media/image89.svg"/><Relationship Id="rId10" Type="http://schemas.openxmlformats.org/officeDocument/2006/relationships/image" Target="../media/image85.svg"/><Relationship Id="rId4" Type="http://schemas.openxmlformats.org/officeDocument/2006/relationships/image" Target="../media/image81.svg"/><Relationship Id="rId9" Type="http://schemas.openxmlformats.org/officeDocument/2006/relationships/image" Target="../media/image84.png"/><Relationship Id="rId14"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s://www.instagram.com/compasshealthconsultants_/" TargetMode="External"/><Relationship Id="rId13" Type="http://schemas.openxmlformats.org/officeDocument/2006/relationships/image" Target="../media/image18.svg"/><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hyperlink" Target="https://www.linkedin.com/company/compasshealthconsultants/" TargetMode="Externa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hyperlink" Target="https://www.tiktok.com/@compass.health.co?_r=1&amp;_t=ZT-92qmSQ7dEej" TargetMode="External"/><Relationship Id="rId5" Type="http://schemas.openxmlformats.org/officeDocument/2006/relationships/hyperlink" Target="https://www.facebook.com/CompassHealthConsultants/" TargetMode="External"/><Relationship Id="rId15" Type="http://schemas.openxmlformats.org/officeDocument/2006/relationships/image" Target="../media/image20.svg"/><Relationship Id="rId10" Type="http://schemas.openxmlformats.org/officeDocument/2006/relationships/image" Target="../media/image16.svg"/><Relationship Id="rId4" Type="http://schemas.openxmlformats.org/officeDocument/2006/relationships/image" Target="../media/image12.svg"/><Relationship Id="rId9" Type="http://schemas.openxmlformats.org/officeDocument/2006/relationships/image" Target="../media/image15.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1.png"/><Relationship Id="rId4" Type="http://schemas.openxmlformats.org/officeDocument/2006/relationships/image" Target="../media/image37.svg"/><Relationship Id="rId9"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TextBox 3"/>
          <p:cNvSpPr txBox="1"/>
          <p:nvPr/>
        </p:nvSpPr>
        <p:spPr>
          <a:xfrm>
            <a:off x="4636473" y="2361080"/>
            <a:ext cx="9015053" cy="4254807"/>
          </a:xfrm>
          <a:prstGeom prst="rect">
            <a:avLst/>
          </a:prstGeom>
        </p:spPr>
        <p:txBody>
          <a:bodyPr lIns="0" tIns="0" rIns="0" bIns="0" rtlCol="0" anchor="t">
            <a:spAutoFit/>
          </a:bodyPr>
          <a:lstStyle/>
          <a:p>
            <a:pPr algn="ctr">
              <a:lnSpc>
                <a:spcPts val="16190"/>
              </a:lnSpc>
            </a:pPr>
            <a:r>
              <a:rPr lang="en-US" sz="17597">
                <a:solidFill>
                  <a:srgbClr val="3E7E30"/>
                </a:solidFill>
                <a:latin typeface="Solway"/>
                <a:ea typeface="Solway"/>
                <a:cs typeface="Solway"/>
                <a:sym typeface="Solway"/>
              </a:rPr>
              <a:t>Agency</a:t>
            </a:r>
          </a:p>
          <a:p>
            <a:pPr algn="ctr">
              <a:lnSpc>
                <a:spcPts val="16190"/>
              </a:lnSpc>
            </a:pPr>
            <a:r>
              <a:rPr lang="en-US" sz="17597">
                <a:solidFill>
                  <a:srgbClr val="3E7E30"/>
                </a:solidFill>
                <a:latin typeface="Solway"/>
                <a:ea typeface="Solway"/>
                <a:cs typeface="Solway"/>
                <a:sym typeface="Solway"/>
              </a:rPr>
              <a:t>Updates</a:t>
            </a:r>
          </a:p>
        </p:txBody>
      </p:sp>
      <p:sp>
        <p:nvSpPr>
          <p:cNvPr id="4" name="Freeform 4"/>
          <p:cNvSpPr/>
          <p:nvPr/>
        </p:nvSpPr>
        <p:spPr>
          <a:xfrm rot="1120164">
            <a:off x="13745220" y="5143500"/>
            <a:ext cx="3001853" cy="3490527"/>
          </a:xfrm>
          <a:custGeom>
            <a:avLst/>
            <a:gdLst/>
            <a:ahLst/>
            <a:cxnLst/>
            <a:rect l="l" t="t" r="r" b="b"/>
            <a:pathLst>
              <a:path w="3001853" h="3490527">
                <a:moveTo>
                  <a:pt x="0" y="0"/>
                </a:moveTo>
                <a:lnTo>
                  <a:pt x="3001853" y="0"/>
                </a:lnTo>
                <a:lnTo>
                  <a:pt x="3001853" y="3490527"/>
                </a:lnTo>
                <a:lnTo>
                  <a:pt x="0" y="3490527"/>
                </a:lnTo>
                <a:lnTo>
                  <a:pt x="0" y="0"/>
                </a:lnTo>
                <a:close/>
              </a:path>
            </a:pathLst>
          </a:custGeom>
          <a:blipFill>
            <a:blip r:embed="rId3"/>
            <a:stretch>
              <a:fillRect/>
            </a:stretch>
          </a:blipFill>
        </p:spPr>
        <p:txBody>
          <a:bodyPr/>
          <a:lstStyle/>
          <a:p>
            <a:endParaRPr lang="en-US"/>
          </a:p>
        </p:txBody>
      </p:sp>
      <p:sp>
        <p:nvSpPr>
          <p:cNvPr id="5" name="Freeform 5"/>
          <p:cNvSpPr/>
          <p:nvPr/>
        </p:nvSpPr>
        <p:spPr>
          <a:xfrm>
            <a:off x="995550" y="5143500"/>
            <a:ext cx="3085183" cy="3362597"/>
          </a:xfrm>
          <a:custGeom>
            <a:avLst/>
            <a:gdLst/>
            <a:ahLst/>
            <a:cxnLst/>
            <a:rect l="l" t="t" r="r" b="b"/>
            <a:pathLst>
              <a:path w="3085183" h="3362597">
                <a:moveTo>
                  <a:pt x="0" y="0"/>
                </a:moveTo>
                <a:lnTo>
                  <a:pt x="3085182" y="0"/>
                </a:lnTo>
                <a:lnTo>
                  <a:pt x="3085182" y="3362597"/>
                </a:lnTo>
                <a:lnTo>
                  <a:pt x="0" y="3362597"/>
                </a:lnTo>
                <a:lnTo>
                  <a:pt x="0" y="0"/>
                </a:lnTo>
                <a:close/>
              </a:path>
            </a:pathLst>
          </a:custGeom>
          <a:blipFill>
            <a:blip r:embed="rId4"/>
            <a:stretch>
              <a:fillRect/>
            </a:stretch>
          </a:blipFill>
        </p:spPr>
        <p:txBody>
          <a:bodyPr/>
          <a:lstStyle/>
          <a:p>
            <a:endParaRPr lang="en-US"/>
          </a:p>
        </p:txBody>
      </p:sp>
      <p:sp>
        <p:nvSpPr>
          <p:cNvPr id="6" name="Freeform 6"/>
          <p:cNvSpPr/>
          <p:nvPr/>
        </p:nvSpPr>
        <p:spPr>
          <a:xfrm flipH="1">
            <a:off x="2525060" y="2972113"/>
            <a:ext cx="2266928" cy="2470766"/>
          </a:xfrm>
          <a:custGeom>
            <a:avLst/>
            <a:gdLst/>
            <a:ahLst/>
            <a:cxnLst/>
            <a:rect l="l" t="t" r="r" b="b"/>
            <a:pathLst>
              <a:path w="2266928" h="2470766">
                <a:moveTo>
                  <a:pt x="2266929" y="0"/>
                </a:moveTo>
                <a:lnTo>
                  <a:pt x="0" y="0"/>
                </a:lnTo>
                <a:lnTo>
                  <a:pt x="0" y="2470767"/>
                </a:lnTo>
                <a:lnTo>
                  <a:pt x="2266929" y="2470767"/>
                </a:lnTo>
                <a:lnTo>
                  <a:pt x="2266929" y="0"/>
                </a:lnTo>
                <a:close/>
              </a:path>
            </a:pathLst>
          </a:custGeom>
          <a:blipFill>
            <a:blip r:embed="rId4"/>
            <a:stretch>
              <a:fillRect/>
            </a:stretch>
          </a:blipFill>
        </p:spPr>
        <p:txBody>
          <a:bodyPr/>
          <a:lstStyle/>
          <a:p>
            <a:endParaRPr lang="en-US"/>
          </a:p>
        </p:txBody>
      </p:sp>
      <p:sp>
        <p:nvSpPr>
          <p:cNvPr id="7" name="Freeform 7"/>
          <p:cNvSpPr/>
          <p:nvPr/>
        </p:nvSpPr>
        <p:spPr>
          <a:xfrm flipH="1">
            <a:off x="14431377" y="3572886"/>
            <a:ext cx="1164510" cy="1269221"/>
          </a:xfrm>
          <a:custGeom>
            <a:avLst/>
            <a:gdLst/>
            <a:ahLst/>
            <a:cxnLst/>
            <a:rect l="l" t="t" r="r" b="b"/>
            <a:pathLst>
              <a:path w="1164510" h="1269221">
                <a:moveTo>
                  <a:pt x="1164511" y="0"/>
                </a:moveTo>
                <a:lnTo>
                  <a:pt x="0" y="0"/>
                </a:lnTo>
                <a:lnTo>
                  <a:pt x="0" y="1269221"/>
                </a:lnTo>
                <a:lnTo>
                  <a:pt x="1164511" y="1269221"/>
                </a:lnTo>
                <a:lnTo>
                  <a:pt x="1164511" y="0"/>
                </a:lnTo>
                <a:close/>
              </a:path>
            </a:pathLst>
          </a:custGeom>
          <a:blipFill>
            <a:blip r:embed="rId4"/>
            <a:stretch>
              <a:fillRect/>
            </a:stretch>
          </a:blipFill>
        </p:spPr>
        <p:txBody>
          <a:bodyPr/>
          <a:lstStyle/>
          <a:p>
            <a:endParaRPr lang="en-US"/>
          </a:p>
        </p:txBody>
      </p:sp>
      <p:sp>
        <p:nvSpPr>
          <p:cNvPr id="8" name="Freeform 8"/>
          <p:cNvSpPr/>
          <p:nvPr/>
        </p:nvSpPr>
        <p:spPr>
          <a:xfrm>
            <a:off x="15463977" y="1651588"/>
            <a:ext cx="1762791" cy="1921298"/>
          </a:xfrm>
          <a:custGeom>
            <a:avLst/>
            <a:gdLst/>
            <a:ahLst/>
            <a:cxnLst/>
            <a:rect l="l" t="t" r="r" b="b"/>
            <a:pathLst>
              <a:path w="1762791" h="1921298">
                <a:moveTo>
                  <a:pt x="0" y="0"/>
                </a:moveTo>
                <a:lnTo>
                  <a:pt x="1762791" y="0"/>
                </a:lnTo>
                <a:lnTo>
                  <a:pt x="1762791" y="1921298"/>
                </a:lnTo>
                <a:lnTo>
                  <a:pt x="0" y="1921298"/>
                </a:lnTo>
                <a:lnTo>
                  <a:pt x="0" y="0"/>
                </a:lnTo>
                <a:close/>
              </a:path>
            </a:pathLst>
          </a:custGeom>
          <a:blipFill>
            <a:blip r:embed="rId4"/>
            <a:stretch>
              <a:fillRect/>
            </a:stretch>
          </a:blipFill>
        </p:spPr>
        <p:txBody>
          <a:bodyPr/>
          <a:lstStyle/>
          <a:p>
            <a:endParaRPr lang="en-US"/>
          </a:p>
        </p:txBody>
      </p:sp>
      <p:sp>
        <p:nvSpPr>
          <p:cNvPr id="9" name="Freeform 9"/>
          <p:cNvSpPr/>
          <p:nvPr/>
        </p:nvSpPr>
        <p:spPr>
          <a:xfrm>
            <a:off x="1270231" y="1651588"/>
            <a:ext cx="1762791" cy="1921298"/>
          </a:xfrm>
          <a:custGeom>
            <a:avLst/>
            <a:gdLst/>
            <a:ahLst/>
            <a:cxnLst/>
            <a:rect l="l" t="t" r="r" b="b"/>
            <a:pathLst>
              <a:path w="1762791" h="1921298">
                <a:moveTo>
                  <a:pt x="0" y="0"/>
                </a:moveTo>
                <a:lnTo>
                  <a:pt x="1762790" y="0"/>
                </a:lnTo>
                <a:lnTo>
                  <a:pt x="1762790" y="1921298"/>
                </a:lnTo>
                <a:lnTo>
                  <a:pt x="0" y="1921298"/>
                </a:lnTo>
                <a:lnTo>
                  <a:pt x="0" y="0"/>
                </a:lnTo>
                <a:close/>
              </a:path>
            </a:pathLst>
          </a:custGeom>
          <a:blipFill>
            <a:blip r:embed="rId4"/>
            <a:stretch>
              <a:fillRect/>
            </a:stretch>
          </a:blipFill>
        </p:spPr>
        <p:txBody>
          <a:bodyPr/>
          <a:lstStyle/>
          <a:p>
            <a:endParaRPr lang="en-US"/>
          </a:p>
        </p:txBody>
      </p:sp>
      <p:grpSp>
        <p:nvGrpSpPr>
          <p:cNvPr id="10" name="Group 10"/>
          <p:cNvGrpSpPr/>
          <p:nvPr/>
        </p:nvGrpSpPr>
        <p:grpSpPr>
          <a:xfrm>
            <a:off x="2649174" y="9403512"/>
            <a:ext cx="311031" cy="31103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FB85F"/>
            </a:solidFill>
          </p:spPr>
          <p:txBody>
            <a:bodyPr/>
            <a:lstStyle/>
            <a:p>
              <a:endParaRPr lang="en-US"/>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4818824" y="656649"/>
            <a:ext cx="311031" cy="311031"/>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FB85F"/>
            </a:solidFill>
          </p:spPr>
          <p:txBody>
            <a:bodyPr/>
            <a:lstStyle/>
            <a:p>
              <a:endParaRPr lang="en-US"/>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717669" y="9286097"/>
            <a:ext cx="311031" cy="311031"/>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CB8D"/>
            </a:solidFill>
          </p:spPr>
          <p:txBody>
            <a:bodyPr/>
            <a:lstStyle/>
            <a:p>
              <a:endParaRPr lang="en-US"/>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6305981" y="1137481"/>
            <a:ext cx="311031" cy="311031"/>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CB8D"/>
            </a:solidFill>
          </p:spPr>
          <p:txBody>
            <a:bodyPr/>
            <a:lstStyle/>
            <a:p>
              <a:endParaRPr lang="en-US"/>
            </a:p>
          </p:txBody>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782884" y="8114143"/>
            <a:ext cx="311031" cy="311031"/>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CB8D"/>
            </a:solidFill>
          </p:spPr>
          <p:txBody>
            <a:bodyPr/>
            <a:lstStyle/>
            <a:p>
              <a:endParaRPr lang="en-US"/>
            </a:p>
          </p:txBody>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16976844" y="3944091"/>
            <a:ext cx="311031" cy="311031"/>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FB85F"/>
            </a:solidFill>
          </p:spPr>
          <p:txBody>
            <a:bodyPr/>
            <a:lstStyle/>
            <a:p>
              <a:endParaRPr lang="en-US"/>
            </a:p>
          </p:txBody>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792409" y="3706236"/>
            <a:ext cx="311031" cy="311031"/>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CB8D"/>
            </a:solidFill>
          </p:spPr>
          <p:txBody>
            <a:bodyPr/>
            <a:lstStyle/>
            <a:p>
              <a:endParaRPr lang="en-US"/>
            </a:p>
          </p:txBody>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1897909" y="523164"/>
            <a:ext cx="311031" cy="311031"/>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FB85F"/>
            </a:solidFill>
          </p:spPr>
          <p:txBody>
            <a:bodyPr/>
            <a:lstStyle/>
            <a:p>
              <a:endParaRPr lang="en-US"/>
            </a:p>
          </p:txBody>
        </p:sp>
        <p:sp>
          <p:nvSpPr>
            <p:cNvPr id="33" name="TextBox 3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a:off x="14818824" y="9441612"/>
            <a:ext cx="311031" cy="311031"/>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FB85F"/>
            </a:solidFill>
          </p:spPr>
          <p:txBody>
            <a:bodyPr/>
            <a:lstStyle/>
            <a:p>
              <a:endParaRPr lang="en-US"/>
            </a:p>
          </p:txBody>
        </p:sp>
        <p:sp>
          <p:nvSpPr>
            <p:cNvPr id="36" name="TextBox 3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a:off x="762529" y="1223206"/>
            <a:ext cx="311031" cy="311031"/>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CB8D"/>
            </a:solidFill>
          </p:spPr>
          <p:txBody>
            <a:bodyPr/>
            <a:lstStyle/>
            <a:p>
              <a:endParaRPr lang="en-US"/>
            </a:p>
          </p:txBody>
        </p:sp>
        <p:sp>
          <p:nvSpPr>
            <p:cNvPr id="39" name="TextBox 3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rot="7382758">
            <a:off x="13136788" y="9559027"/>
            <a:ext cx="311031" cy="311031"/>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CB8D"/>
            </a:solidFill>
          </p:spPr>
          <p:txBody>
            <a:bodyPr/>
            <a:lstStyle/>
            <a:p>
              <a:endParaRPr lang="en-US"/>
            </a:p>
          </p:txBody>
        </p:sp>
        <p:sp>
          <p:nvSpPr>
            <p:cNvPr id="42" name="TextBox 4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3" name="Group 43"/>
          <p:cNvGrpSpPr/>
          <p:nvPr/>
        </p:nvGrpSpPr>
        <p:grpSpPr>
          <a:xfrm rot="7382758">
            <a:off x="17294903" y="9381965"/>
            <a:ext cx="311031" cy="311031"/>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FB85F"/>
            </a:solidFill>
          </p:spPr>
          <p:txBody>
            <a:bodyPr/>
            <a:lstStyle/>
            <a:p>
              <a:endParaRPr lang="en-US"/>
            </a:p>
          </p:txBody>
        </p:sp>
        <p:sp>
          <p:nvSpPr>
            <p:cNvPr id="45" name="TextBox 4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6" name="Group 46"/>
          <p:cNvGrpSpPr/>
          <p:nvPr/>
        </p:nvGrpSpPr>
        <p:grpSpPr>
          <a:xfrm rot="7382758">
            <a:off x="17199035" y="7186439"/>
            <a:ext cx="311031" cy="311031"/>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CB8D"/>
            </a:solidFill>
          </p:spPr>
          <p:txBody>
            <a:bodyPr/>
            <a:lstStyle/>
            <a:p>
              <a:endParaRPr lang="en-US"/>
            </a:p>
          </p:txBody>
        </p:sp>
        <p:sp>
          <p:nvSpPr>
            <p:cNvPr id="48" name="TextBox 4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9" name="Group 49"/>
          <p:cNvGrpSpPr/>
          <p:nvPr/>
        </p:nvGrpSpPr>
        <p:grpSpPr>
          <a:xfrm>
            <a:off x="17139388" y="678679"/>
            <a:ext cx="311031" cy="31103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CB8D"/>
            </a:solidFill>
          </p:spPr>
          <p:txBody>
            <a:bodyPr/>
            <a:lstStyle/>
            <a:p>
              <a:endParaRPr lang="en-US"/>
            </a:p>
          </p:txBody>
        </p:sp>
        <p:sp>
          <p:nvSpPr>
            <p:cNvPr id="51" name="TextBox 5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6096907" y="967680"/>
            <a:ext cx="311031" cy="311031"/>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FB85F"/>
            </a:solidFill>
          </p:spPr>
          <p:txBody>
            <a:bodyPr/>
            <a:lstStyle/>
            <a:p>
              <a:endParaRPr lang="en-US"/>
            </a:p>
          </p:txBody>
        </p:sp>
        <p:sp>
          <p:nvSpPr>
            <p:cNvPr id="54" name="TextBox 5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5" name="Group 55"/>
          <p:cNvGrpSpPr/>
          <p:nvPr/>
        </p:nvGrpSpPr>
        <p:grpSpPr>
          <a:xfrm>
            <a:off x="4480958" y="8711620"/>
            <a:ext cx="311031" cy="311031"/>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CB8D"/>
            </a:solidFill>
          </p:spPr>
          <p:txBody>
            <a:bodyPr/>
            <a:lstStyle/>
            <a:p>
              <a:endParaRPr lang="en-US"/>
            </a:p>
          </p:txBody>
        </p:sp>
        <p:sp>
          <p:nvSpPr>
            <p:cNvPr id="57" name="TextBox 5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8" name="Freeform 58"/>
          <p:cNvSpPr/>
          <p:nvPr/>
        </p:nvSpPr>
        <p:spPr>
          <a:xfrm>
            <a:off x="6407937" y="7763691"/>
            <a:ext cx="4617915" cy="1895860"/>
          </a:xfrm>
          <a:custGeom>
            <a:avLst/>
            <a:gdLst/>
            <a:ahLst/>
            <a:cxnLst/>
            <a:rect l="l" t="t" r="r" b="b"/>
            <a:pathLst>
              <a:path w="4617915" h="1895860">
                <a:moveTo>
                  <a:pt x="0" y="0"/>
                </a:moveTo>
                <a:lnTo>
                  <a:pt x="4617915" y="0"/>
                </a:lnTo>
                <a:lnTo>
                  <a:pt x="4617915" y="1895859"/>
                </a:lnTo>
                <a:lnTo>
                  <a:pt x="0" y="1895859"/>
                </a:lnTo>
                <a:lnTo>
                  <a:pt x="0" y="0"/>
                </a:lnTo>
                <a:close/>
              </a:path>
            </a:pathLst>
          </a:custGeom>
          <a:blipFill>
            <a:blip r:embed="rId5"/>
            <a:stretch>
              <a:fillRect t="-40199" b="-47843"/>
            </a:stretch>
          </a:blipFill>
        </p:spPr>
        <p:txBody>
          <a:bodyPr/>
          <a:lstStyle/>
          <a:p>
            <a:endParaRPr lang="en-US"/>
          </a:p>
        </p:txBody>
      </p:sp>
      <p:sp>
        <p:nvSpPr>
          <p:cNvPr id="59" name="TextBox 59"/>
          <p:cNvSpPr txBox="1"/>
          <p:nvPr/>
        </p:nvSpPr>
        <p:spPr>
          <a:xfrm>
            <a:off x="4791989" y="6793514"/>
            <a:ext cx="8296606" cy="625475"/>
          </a:xfrm>
          <a:prstGeom prst="rect">
            <a:avLst/>
          </a:prstGeom>
        </p:spPr>
        <p:txBody>
          <a:bodyPr lIns="0" tIns="0" rIns="0" bIns="0" rtlCol="0" anchor="t">
            <a:spAutoFit/>
          </a:bodyPr>
          <a:lstStyle/>
          <a:p>
            <a:pPr algn="ctr">
              <a:lnSpc>
                <a:spcPts val="4899"/>
              </a:lnSpc>
            </a:pPr>
            <a:r>
              <a:rPr lang="en-US" sz="3499">
                <a:solidFill>
                  <a:srgbClr val="3E7E30"/>
                </a:solidFill>
                <a:latin typeface="Poppins"/>
                <a:ea typeface="Poppins"/>
                <a:cs typeface="Poppins"/>
                <a:sym typeface="Poppins"/>
              </a:rPr>
              <a:t>Thursday, March 12,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6FC"/>
        </a:solidFill>
        <a:effectLst/>
      </p:bgPr>
    </p:bg>
    <p:spTree>
      <p:nvGrpSpPr>
        <p:cNvPr id="1" name=""/>
        <p:cNvGrpSpPr/>
        <p:nvPr/>
      </p:nvGrpSpPr>
      <p:grpSpPr>
        <a:xfrm>
          <a:off x="0" y="0"/>
          <a:ext cx="0" cy="0"/>
          <a:chOff x="0" y="0"/>
          <a:chExt cx="0" cy="0"/>
        </a:xfrm>
      </p:grpSpPr>
      <p:sp>
        <p:nvSpPr>
          <p:cNvPr id="2" name="Freeform 2"/>
          <p:cNvSpPr/>
          <p:nvPr/>
        </p:nvSpPr>
        <p:spPr>
          <a:xfrm>
            <a:off x="7362443" y="0"/>
            <a:ext cx="3563114" cy="2216334"/>
          </a:xfrm>
          <a:custGeom>
            <a:avLst/>
            <a:gdLst/>
            <a:ahLst/>
            <a:cxnLst/>
            <a:rect l="l" t="t" r="r" b="b"/>
            <a:pathLst>
              <a:path w="3563114" h="2216334">
                <a:moveTo>
                  <a:pt x="0" y="0"/>
                </a:moveTo>
                <a:lnTo>
                  <a:pt x="3563114" y="0"/>
                </a:lnTo>
                <a:lnTo>
                  <a:pt x="3563114" y="2216334"/>
                </a:lnTo>
                <a:lnTo>
                  <a:pt x="0" y="2216334"/>
                </a:lnTo>
                <a:lnTo>
                  <a:pt x="0" y="0"/>
                </a:lnTo>
                <a:close/>
              </a:path>
            </a:pathLst>
          </a:custGeom>
          <a:blipFill>
            <a:blip r:embed="rId2"/>
            <a:stretch>
              <a:fillRect b="-24111"/>
            </a:stretch>
          </a:blipFill>
        </p:spPr>
        <p:txBody>
          <a:bodyPr/>
          <a:lstStyle/>
          <a:p>
            <a:endParaRPr lang="en-US"/>
          </a:p>
        </p:txBody>
      </p:sp>
      <p:sp>
        <p:nvSpPr>
          <p:cNvPr id="3" name="Freeform 3"/>
          <p:cNvSpPr/>
          <p:nvPr/>
        </p:nvSpPr>
        <p:spPr>
          <a:xfrm>
            <a:off x="1914539" y="1801735"/>
            <a:ext cx="3949260" cy="6356958"/>
          </a:xfrm>
          <a:custGeom>
            <a:avLst/>
            <a:gdLst/>
            <a:ahLst/>
            <a:cxnLst/>
            <a:rect l="l" t="t" r="r" b="b"/>
            <a:pathLst>
              <a:path w="3949260" h="6356958">
                <a:moveTo>
                  <a:pt x="0" y="0"/>
                </a:moveTo>
                <a:lnTo>
                  <a:pt x="3949260" y="0"/>
                </a:lnTo>
                <a:lnTo>
                  <a:pt x="3949260" y="6356958"/>
                </a:lnTo>
                <a:lnTo>
                  <a:pt x="0" y="6356958"/>
                </a:lnTo>
                <a:lnTo>
                  <a:pt x="0" y="0"/>
                </a:lnTo>
                <a:close/>
              </a:path>
            </a:pathLst>
          </a:custGeom>
          <a:blipFill>
            <a:blip r:embed="rId3"/>
            <a:stretch>
              <a:fillRect/>
            </a:stretch>
          </a:blipFill>
        </p:spPr>
        <p:txBody>
          <a:bodyPr/>
          <a:lstStyle/>
          <a:p>
            <a:endParaRPr lang="en-US"/>
          </a:p>
        </p:txBody>
      </p:sp>
      <p:sp>
        <p:nvSpPr>
          <p:cNvPr id="4" name="Freeform 4"/>
          <p:cNvSpPr/>
          <p:nvPr/>
        </p:nvSpPr>
        <p:spPr>
          <a:xfrm>
            <a:off x="15583302" y="158934"/>
            <a:ext cx="2522428" cy="1989565"/>
          </a:xfrm>
          <a:custGeom>
            <a:avLst/>
            <a:gdLst/>
            <a:ahLst/>
            <a:cxnLst/>
            <a:rect l="l" t="t" r="r" b="b"/>
            <a:pathLst>
              <a:path w="2522428" h="1989565">
                <a:moveTo>
                  <a:pt x="0" y="0"/>
                </a:moveTo>
                <a:lnTo>
                  <a:pt x="2522428" y="0"/>
                </a:lnTo>
                <a:lnTo>
                  <a:pt x="2522428" y="1989565"/>
                </a:lnTo>
                <a:lnTo>
                  <a:pt x="0" y="19895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2979501" y="4199412"/>
            <a:ext cx="1499412" cy="1488507"/>
          </a:xfrm>
          <a:custGeom>
            <a:avLst/>
            <a:gdLst/>
            <a:ahLst/>
            <a:cxnLst/>
            <a:rect l="l" t="t" r="r" b="b"/>
            <a:pathLst>
              <a:path w="1499412" h="1488507">
                <a:moveTo>
                  <a:pt x="0" y="0"/>
                </a:moveTo>
                <a:lnTo>
                  <a:pt x="1499412" y="0"/>
                </a:lnTo>
                <a:lnTo>
                  <a:pt x="1499412" y="1488507"/>
                </a:lnTo>
                <a:lnTo>
                  <a:pt x="0" y="14885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6426920" y="2443237"/>
            <a:ext cx="6369341" cy="3166110"/>
          </a:xfrm>
          <a:prstGeom prst="rect">
            <a:avLst/>
          </a:prstGeom>
        </p:spPr>
        <p:txBody>
          <a:bodyPr lIns="0" tIns="0" rIns="0" bIns="0" rtlCol="0" anchor="t">
            <a:spAutoFit/>
          </a:bodyPr>
          <a:lstStyle/>
          <a:p>
            <a:pPr algn="ctr">
              <a:lnSpc>
                <a:spcPts val="5040"/>
              </a:lnSpc>
            </a:pPr>
            <a:r>
              <a:rPr lang="en-US" sz="3600" b="1">
                <a:solidFill>
                  <a:srgbClr val="000000"/>
                </a:solidFill>
                <a:latin typeface="Montserrat Bold"/>
                <a:ea typeface="Montserrat Bold"/>
                <a:cs typeface="Montserrat Bold"/>
                <a:sym typeface="Montserrat Bold"/>
              </a:rPr>
              <a:t>CHC BRAND KIT</a:t>
            </a:r>
          </a:p>
          <a:p>
            <a:pPr marL="777240" lvl="1" indent="-388620" algn="l">
              <a:lnSpc>
                <a:spcPts val="5040"/>
              </a:lnSpc>
              <a:buFont typeface="Arial"/>
              <a:buChar char="•"/>
            </a:pPr>
            <a:r>
              <a:rPr lang="en-US" sz="3600">
                <a:solidFill>
                  <a:srgbClr val="000000"/>
                </a:solidFill>
                <a:latin typeface="Montserrat"/>
                <a:ea typeface="Montserrat"/>
                <a:cs typeface="Montserrat"/>
                <a:sym typeface="Montserrat"/>
              </a:rPr>
              <a:t>Download Logo</a:t>
            </a:r>
          </a:p>
          <a:p>
            <a:pPr marL="777240" lvl="1" indent="-388620" algn="l">
              <a:lnSpc>
                <a:spcPts val="5040"/>
              </a:lnSpc>
              <a:buFont typeface="Arial"/>
              <a:buChar char="•"/>
            </a:pPr>
            <a:r>
              <a:rPr lang="en-US" sz="3600">
                <a:solidFill>
                  <a:srgbClr val="000000"/>
                </a:solidFill>
                <a:latin typeface="Montserrat"/>
                <a:ea typeface="Montserrat"/>
                <a:cs typeface="Montserrat"/>
                <a:sym typeface="Montserrat"/>
              </a:rPr>
              <a:t>Download Caleb</a:t>
            </a:r>
          </a:p>
          <a:p>
            <a:pPr marL="777240" lvl="1" indent="-388620" algn="l">
              <a:lnSpc>
                <a:spcPts val="5040"/>
              </a:lnSpc>
              <a:buFont typeface="Arial"/>
              <a:buChar char="•"/>
            </a:pPr>
            <a:r>
              <a:rPr lang="en-US" sz="3600">
                <a:solidFill>
                  <a:srgbClr val="000000"/>
                </a:solidFill>
                <a:latin typeface="Montserrat"/>
                <a:ea typeface="Montserrat"/>
                <a:cs typeface="Montserrat"/>
                <a:sym typeface="Montserrat"/>
              </a:rPr>
              <a:t>CHC Colors, Fonts, Tone</a:t>
            </a:r>
          </a:p>
          <a:p>
            <a:pPr marL="777240" lvl="1" indent="-388620" algn="l">
              <a:lnSpc>
                <a:spcPts val="5040"/>
              </a:lnSpc>
              <a:buFont typeface="Arial"/>
              <a:buChar char="•"/>
            </a:pPr>
            <a:r>
              <a:rPr lang="en-US" sz="3600">
                <a:solidFill>
                  <a:srgbClr val="000000"/>
                </a:solidFill>
                <a:latin typeface="Montserrat"/>
                <a:ea typeface="Montserrat"/>
                <a:cs typeface="Montserrat"/>
                <a:sym typeface="Montserrat"/>
              </a:rPr>
              <a:t>CHC trademark</a:t>
            </a:r>
          </a:p>
        </p:txBody>
      </p:sp>
      <p:sp>
        <p:nvSpPr>
          <p:cNvPr id="7" name="TextBox 7"/>
          <p:cNvSpPr txBox="1"/>
          <p:nvPr/>
        </p:nvSpPr>
        <p:spPr>
          <a:xfrm>
            <a:off x="437704" y="8565350"/>
            <a:ext cx="17850296" cy="1047750"/>
          </a:xfrm>
          <a:prstGeom prst="rect">
            <a:avLst/>
          </a:prstGeom>
        </p:spPr>
        <p:txBody>
          <a:bodyPr lIns="0" tIns="0" rIns="0" bIns="0" rtlCol="0" anchor="t">
            <a:spAutoFit/>
          </a:bodyPr>
          <a:lstStyle/>
          <a:p>
            <a:pPr algn="ctr">
              <a:lnSpc>
                <a:spcPts val="4200"/>
              </a:lnSpc>
            </a:pPr>
            <a:r>
              <a:rPr lang="en-US" sz="3000">
                <a:solidFill>
                  <a:srgbClr val="000000"/>
                </a:solidFill>
                <a:latin typeface="Montserrat"/>
                <a:ea typeface="Montserrat"/>
                <a:cs typeface="Montserrat"/>
                <a:sym typeface="Montserrat"/>
              </a:rPr>
              <a:t>Find on chcagents.com ⟶ Resources ⟶ Marketing or </a:t>
            </a:r>
            <a:r>
              <a:rPr lang="en-US" sz="3000" u="sng">
                <a:solidFill>
                  <a:srgbClr val="000000"/>
                </a:solidFill>
                <a:latin typeface="Montserrat"/>
                <a:ea typeface="Montserrat"/>
                <a:cs typeface="Montserrat"/>
                <a:sym typeface="Montserrat"/>
                <a:hlinkClick r:id="rId8" tooltip="https://acrobat.adobe.com/id/urn:aaid:sc:US:5734be74-f316-4181-ae5a-d445340e81ef"/>
              </a:rPr>
              <a:t>https://acrobat.adobe.com/id/urn:aaid:sc:US:5734be74-f316-4181-ae5a-d445340e81ef</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196806" y="8767395"/>
            <a:ext cx="16062494" cy="788281"/>
          </a:xfrm>
          <a:custGeom>
            <a:avLst/>
            <a:gdLst/>
            <a:ahLst/>
            <a:cxnLst/>
            <a:rect l="l" t="t" r="r" b="b"/>
            <a:pathLst>
              <a:path w="16062494" h="788281">
                <a:moveTo>
                  <a:pt x="0" y="0"/>
                </a:moveTo>
                <a:lnTo>
                  <a:pt x="16062494" y="0"/>
                </a:lnTo>
                <a:lnTo>
                  <a:pt x="16062494" y="788281"/>
                </a:lnTo>
                <a:lnTo>
                  <a:pt x="0" y="788281"/>
                </a:lnTo>
                <a:lnTo>
                  <a:pt x="0" y="0"/>
                </a:lnTo>
                <a:close/>
              </a:path>
            </a:pathLst>
          </a:custGeom>
          <a:blipFill>
            <a:blip r:embed="rId3"/>
            <a:stretch>
              <a:fillRect t="-1883"/>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CA9"/>
        </a:solidFill>
        <a:effectLst/>
      </p:bgPr>
    </p:bg>
    <p:spTree>
      <p:nvGrpSpPr>
        <p:cNvPr id="1" name=""/>
        <p:cNvGrpSpPr/>
        <p:nvPr/>
      </p:nvGrpSpPr>
      <p:grpSpPr>
        <a:xfrm>
          <a:off x="0" y="0"/>
          <a:ext cx="0" cy="0"/>
          <a:chOff x="0" y="0"/>
          <a:chExt cx="0" cy="0"/>
        </a:xfrm>
      </p:grpSpPr>
      <p:sp>
        <p:nvSpPr>
          <p:cNvPr id="2" name="Freeform 2"/>
          <p:cNvSpPr/>
          <p:nvPr/>
        </p:nvSpPr>
        <p:spPr>
          <a:xfrm>
            <a:off x="7813561" y="7660968"/>
            <a:ext cx="2660878" cy="2295007"/>
          </a:xfrm>
          <a:custGeom>
            <a:avLst/>
            <a:gdLst/>
            <a:ahLst/>
            <a:cxnLst/>
            <a:rect l="l" t="t" r="r" b="b"/>
            <a:pathLst>
              <a:path w="2660878" h="2295007">
                <a:moveTo>
                  <a:pt x="0" y="0"/>
                </a:moveTo>
                <a:lnTo>
                  <a:pt x="2660878" y="0"/>
                </a:lnTo>
                <a:lnTo>
                  <a:pt x="2660878" y="2295007"/>
                </a:lnTo>
                <a:lnTo>
                  <a:pt x="0" y="2295007"/>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6032226" y="290834"/>
            <a:ext cx="6540773" cy="613410"/>
          </a:xfrm>
          <a:prstGeom prst="rect">
            <a:avLst/>
          </a:prstGeom>
        </p:spPr>
        <p:txBody>
          <a:bodyPr wrap="square" lIns="0" tIns="0" rIns="0" bIns="0" rtlCol="0" anchor="t">
            <a:spAutoFit/>
          </a:bodyPr>
          <a:lstStyle/>
          <a:p>
            <a:pPr algn="ctr">
              <a:lnSpc>
                <a:spcPts val="5040"/>
              </a:lnSpc>
            </a:pPr>
            <a:r>
              <a:rPr lang="en-US" sz="3600" b="1" u="sng" dirty="0">
                <a:solidFill>
                  <a:srgbClr val="000000"/>
                </a:solidFill>
                <a:latin typeface="Montserrat Bold"/>
                <a:ea typeface="Montserrat Bold"/>
                <a:cs typeface="Montserrat Bold"/>
                <a:sym typeface="Montserrat Bold"/>
                <a:hlinkClick r:id="rId3" tooltip="https://forms.monday.com/forms/42c925f26891323fd9906379aa6870ce?r=use1"/>
              </a:rPr>
              <a:t>Finance Related Requests</a:t>
            </a:r>
          </a:p>
        </p:txBody>
      </p:sp>
      <p:sp>
        <p:nvSpPr>
          <p:cNvPr id="4" name="TextBox 4"/>
          <p:cNvSpPr txBox="1"/>
          <p:nvPr/>
        </p:nvSpPr>
        <p:spPr>
          <a:xfrm>
            <a:off x="601188" y="1455111"/>
            <a:ext cx="17085623" cy="1673478"/>
          </a:xfrm>
          <a:prstGeom prst="rect">
            <a:avLst/>
          </a:prstGeom>
        </p:spPr>
        <p:txBody>
          <a:bodyPr lIns="0" tIns="0" rIns="0" bIns="0" rtlCol="0" anchor="t">
            <a:spAutoFit/>
          </a:bodyPr>
          <a:lstStyle/>
          <a:p>
            <a:pPr algn="ctr">
              <a:lnSpc>
                <a:spcPts val="4508"/>
              </a:lnSpc>
            </a:pPr>
            <a:r>
              <a:rPr lang="en-US" sz="2800">
                <a:solidFill>
                  <a:srgbClr val="000000"/>
                </a:solidFill>
                <a:latin typeface="Montserrat"/>
                <a:ea typeface="Montserrat"/>
                <a:cs typeface="Montserrat"/>
                <a:sym typeface="Montserrat"/>
              </a:rPr>
              <a:t>Please remember to submit a pay or hierarchy level change you MUST utilize the Monday.com form found on the chcagents.com site or below: </a:t>
            </a:r>
            <a:r>
              <a:rPr lang="en-US" sz="2800" u="sng">
                <a:solidFill>
                  <a:srgbClr val="000000"/>
                </a:solidFill>
                <a:latin typeface="Montserrat"/>
                <a:ea typeface="Montserrat"/>
                <a:cs typeface="Montserrat"/>
                <a:sym typeface="Montserrat"/>
                <a:hlinkClick r:id="rId3" tooltip="https://forms.monday.com/forms/42c925f26891323fd9906379aa6870ce?r=use1"/>
              </a:rPr>
              <a:t>https://forms.monday.com/forms/42c925f26891323fd9906379aa6870ce?r=use1 </a:t>
            </a:r>
          </a:p>
        </p:txBody>
      </p:sp>
      <p:sp>
        <p:nvSpPr>
          <p:cNvPr id="5" name="TextBox 5"/>
          <p:cNvSpPr txBox="1"/>
          <p:nvPr/>
        </p:nvSpPr>
        <p:spPr>
          <a:xfrm>
            <a:off x="601188" y="3940754"/>
            <a:ext cx="17085623" cy="3387979"/>
          </a:xfrm>
          <a:prstGeom prst="rect">
            <a:avLst/>
          </a:prstGeom>
        </p:spPr>
        <p:txBody>
          <a:bodyPr lIns="0" tIns="0" rIns="0" bIns="0" rtlCol="0" anchor="t">
            <a:spAutoFit/>
          </a:bodyPr>
          <a:lstStyle/>
          <a:p>
            <a:pPr algn="ctr">
              <a:lnSpc>
                <a:spcPts val="4507"/>
              </a:lnSpc>
            </a:pPr>
            <a:r>
              <a:rPr lang="en-US" sz="2799">
                <a:solidFill>
                  <a:srgbClr val="000000"/>
                </a:solidFill>
                <a:latin typeface="Montserrat"/>
                <a:ea typeface="Montserrat"/>
                <a:cs typeface="Montserrat"/>
                <a:sym typeface="Montserrat"/>
              </a:rPr>
              <a:t>*You’ll receive a completion notice from the email “Contracting@startworktoday.careers” once the change has been made</a:t>
            </a:r>
          </a:p>
          <a:p>
            <a:pPr algn="ctr">
              <a:lnSpc>
                <a:spcPts val="4507"/>
              </a:lnSpc>
            </a:pPr>
            <a:endParaRPr lang="en-US" sz="2799">
              <a:solidFill>
                <a:srgbClr val="000000"/>
              </a:solidFill>
              <a:latin typeface="Montserrat"/>
              <a:ea typeface="Montserrat"/>
              <a:cs typeface="Montserrat"/>
              <a:sym typeface="Montserrat"/>
            </a:endParaRPr>
          </a:p>
          <a:p>
            <a:pPr algn="ctr">
              <a:lnSpc>
                <a:spcPts val="4507"/>
              </a:lnSpc>
            </a:pPr>
            <a:r>
              <a:rPr lang="en-US" sz="2799">
                <a:solidFill>
                  <a:srgbClr val="000000"/>
                </a:solidFill>
                <a:latin typeface="Montserrat"/>
                <a:ea typeface="Montserrat"/>
                <a:cs typeface="Montserrat"/>
                <a:sym typeface="Montserrat"/>
              </a:rPr>
              <a:t>**Hierarchy and Pay Level Updates cannot be completed during active processing of carrier statements in our software, due to this restriction, please allow a full pay cycle to pass before requesting an update on the status of your submission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6FC"/>
        </a:solidFill>
        <a:effectLst/>
      </p:bgPr>
    </p:bg>
    <p:spTree>
      <p:nvGrpSpPr>
        <p:cNvPr id="1" name=""/>
        <p:cNvGrpSpPr/>
        <p:nvPr/>
      </p:nvGrpSpPr>
      <p:grpSpPr>
        <a:xfrm>
          <a:off x="0" y="0"/>
          <a:ext cx="0" cy="0"/>
          <a:chOff x="0" y="0"/>
          <a:chExt cx="0" cy="0"/>
        </a:xfrm>
      </p:grpSpPr>
      <p:sp>
        <p:nvSpPr>
          <p:cNvPr id="2" name="Freeform 2"/>
          <p:cNvSpPr/>
          <p:nvPr/>
        </p:nvSpPr>
        <p:spPr>
          <a:xfrm>
            <a:off x="13890823" y="2648916"/>
            <a:ext cx="2908308" cy="6356958"/>
          </a:xfrm>
          <a:custGeom>
            <a:avLst/>
            <a:gdLst/>
            <a:ahLst/>
            <a:cxnLst/>
            <a:rect l="l" t="t" r="r" b="b"/>
            <a:pathLst>
              <a:path w="2908308" h="6356958">
                <a:moveTo>
                  <a:pt x="0" y="0"/>
                </a:moveTo>
                <a:lnTo>
                  <a:pt x="2908308" y="0"/>
                </a:lnTo>
                <a:lnTo>
                  <a:pt x="2908308" y="6356958"/>
                </a:lnTo>
                <a:lnTo>
                  <a:pt x="0" y="6356958"/>
                </a:lnTo>
                <a:lnTo>
                  <a:pt x="0" y="0"/>
                </a:lnTo>
                <a:close/>
              </a:path>
            </a:pathLst>
          </a:custGeom>
          <a:blipFill>
            <a:blip r:embed="rId2"/>
            <a:stretch>
              <a:fillRect/>
            </a:stretch>
          </a:blipFill>
        </p:spPr>
        <p:txBody>
          <a:bodyPr/>
          <a:lstStyle/>
          <a:p>
            <a:endParaRPr lang="en-US"/>
          </a:p>
        </p:txBody>
      </p:sp>
      <p:sp>
        <p:nvSpPr>
          <p:cNvPr id="3" name="TextBox 3"/>
          <p:cNvSpPr txBox="1"/>
          <p:nvPr/>
        </p:nvSpPr>
        <p:spPr>
          <a:xfrm rot="-347998">
            <a:off x="159290" y="1338483"/>
            <a:ext cx="6873789" cy="1500485"/>
          </a:xfrm>
          <a:prstGeom prst="rect">
            <a:avLst/>
          </a:prstGeom>
        </p:spPr>
        <p:txBody>
          <a:bodyPr lIns="0" tIns="0" rIns="0" bIns="0" rtlCol="0" anchor="t">
            <a:spAutoFit/>
          </a:bodyPr>
          <a:lstStyle/>
          <a:p>
            <a:pPr algn="ctr">
              <a:lnSpc>
                <a:spcPts val="9029"/>
              </a:lnSpc>
            </a:pPr>
            <a:r>
              <a:rPr lang="en-US" sz="16416">
                <a:solidFill>
                  <a:srgbClr val="0171D3"/>
                </a:solidFill>
                <a:latin typeface="Have Heart One"/>
                <a:ea typeface="Have Heart One"/>
                <a:cs typeface="Have Heart One"/>
                <a:sym typeface="Have Heart One"/>
              </a:rPr>
              <a:t>Contracting</a:t>
            </a:r>
          </a:p>
        </p:txBody>
      </p:sp>
      <p:sp>
        <p:nvSpPr>
          <p:cNvPr id="4" name="TextBox 4"/>
          <p:cNvSpPr txBox="1"/>
          <p:nvPr/>
        </p:nvSpPr>
        <p:spPr>
          <a:xfrm>
            <a:off x="516216" y="3253740"/>
            <a:ext cx="13574217" cy="5080635"/>
          </a:xfrm>
          <a:prstGeom prst="rect">
            <a:avLst/>
          </a:prstGeom>
        </p:spPr>
        <p:txBody>
          <a:bodyPr lIns="0" tIns="0" rIns="0" bIns="0" rtlCol="0" anchor="t">
            <a:spAutoFit/>
          </a:bodyPr>
          <a:lstStyle/>
          <a:p>
            <a:pPr algn="l">
              <a:lnSpc>
                <a:spcPts val="5040"/>
              </a:lnSpc>
            </a:pPr>
            <a:r>
              <a:rPr lang="en-US" sz="3600" b="1">
                <a:solidFill>
                  <a:srgbClr val="000000"/>
                </a:solidFill>
                <a:latin typeface="Montserrat Bold"/>
                <a:ea typeface="Montserrat Bold"/>
                <a:cs typeface="Montserrat Bold"/>
                <a:sym typeface="Montserrat Bold"/>
              </a:rPr>
              <a:t>KANNONBALL COMMISSIONS: </a:t>
            </a:r>
            <a:r>
              <a:rPr lang="en-US" sz="3600">
                <a:solidFill>
                  <a:srgbClr val="000000"/>
                </a:solidFill>
                <a:latin typeface="Montserrat"/>
                <a:ea typeface="Montserrat"/>
                <a:cs typeface="Montserrat"/>
                <a:sym typeface="Montserrat"/>
              </a:rPr>
              <a:t>Appearance of commissions link for Kannonball</a:t>
            </a:r>
          </a:p>
          <a:p>
            <a:pPr marL="777240" lvl="1" indent="-388620" algn="l">
              <a:lnSpc>
                <a:spcPts val="5040"/>
              </a:lnSpc>
              <a:buFont typeface="Arial"/>
              <a:buChar char="•"/>
            </a:pPr>
            <a:r>
              <a:rPr lang="en-US" sz="3600">
                <a:solidFill>
                  <a:srgbClr val="000000"/>
                </a:solidFill>
                <a:latin typeface="Montserrat"/>
                <a:ea typeface="Montserrat"/>
                <a:cs typeface="Montserrat"/>
                <a:sym typeface="Montserrat"/>
              </a:rPr>
              <a:t>Currently have 70 agents who have yet to complete their links</a:t>
            </a:r>
          </a:p>
          <a:p>
            <a:pPr algn="l">
              <a:lnSpc>
                <a:spcPts val="5040"/>
              </a:lnSpc>
            </a:pPr>
            <a:endParaRPr lang="en-US" sz="3600">
              <a:solidFill>
                <a:srgbClr val="000000"/>
              </a:solidFill>
              <a:latin typeface="Montserrat"/>
              <a:ea typeface="Montserrat"/>
              <a:cs typeface="Montserrat"/>
              <a:sym typeface="Montserrat"/>
            </a:endParaRPr>
          </a:p>
          <a:p>
            <a:pPr algn="l">
              <a:lnSpc>
                <a:spcPts val="5040"/>
              </a:lnSpc>
            </a:pPr>
            <a:endParaRPr lang="en-US" sz="3600">
              <a:solidFill>
                <a:srgbClr val="000000"/>
              </a:solidFill>
              <a:latin typeface="Montserrat"/>
              <a:ea typeface="Montserrat"/>
              <a:cs typeface="Montserrat"/>
              <a:sym typeface="Montserrat"/>
            </a:endParaRPr>
          </a:p>
          <a:p>
            <a:pPr algn="l">
              <a:lnSpc>
                <a:spcPts val="5040"/>
              </a:lnSpc>
            </a:pPr>
            <a:r>
              <a:rPr lang="en-US" sz="3600" b="1">
                <a:solidFill>
                  <a:srgbClr val="000000"/>
                </a:solidFill>
                <a:latin typeface="Montserrat Bold"/>
                <a:ea typeface="Montserrat Bold"/>
                <a:cs typeface="Montserrat Bold"/>
                <a:sym typeface="Montserrat Bold"/>
              </a:rPr>
              <a:t>MEDMUTUAL: </a:t>
            </a:r>
            <a:r>
              <a:rPr lang="en-US" sz="3600">
                <a:solidFill>
                  <a:srgbClr val="000000"/>
                </a:solidFill>
                <a:latin typeface="Montserrat"/>
                <a:ea typeface="Montserrat"/>
                <a:cs typeface="Montserrat"/>
                <a:sym typeface="Montserrat"/>
              </a:rPr>
              <a:t>Ending contracts for agents who have not made a sale within a 12-month period.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678" b="-75678"/>
            </a:stretch>
          </a:blipFill>
        </p:spPr>
        <p:txBody>
          <a:bodyPr/>
          <a:lstStyle/>
          <a:p>
            <a:endParaRPr lang="en-US"/>
          </a:p>
        </p:txBody>
      </p:sp>
      <p:sp>
        <p:nvSpPr>
          <p:cNvPr id="3" name="Freeform 3" descr="A cartoon compass with a hat and a suitcase"/>
          <p:cNvSpPr/>
          <p:nvPr/>
        </p:nvSpPr>
        <p:spPr>
          <a:xfrm>
            <a:off x="14049228" y="327685"/>
            <a:ext cx="1623510" cy="1623510"/>
          </a:xfrm>
          <a:custGeom>
            <a:avLst/>
            <a:gdLst/>
            <a:ahLst/>
            <a:cxnLst/>
            <a:rect l="l" t="t" r="r" b="b"/>
            <a:pathLst>
              <a:path w="1623510" h="1623510">
                <a:moveTo>
                  <a:pt x="0" y="0"/>
                </a:moveTo>
                <a:lnTo>
                  <a:pt x="1623510" y="0"/>
                </a:lnTo>
                <a:lnTo>
                  <a:pt x="1623510" y="1623510"/>
                </a:lnTo>
                <a:lnTo>
                  <a:pt x="0" y="162351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378536" y="2064673"/>
            <a:ext cx="17309701" cy="7181050"/>
          </a:xfrm>
          <a:prstGeom prst="rect">
            <a:avLst/>
          </a:prstGeom>
        </p:spPr>
        <p:txBody>
          <a:bodyPr lIns="0" tIns="0" rIns="0" bIns="0" rtlCol="0" anchor="t">
            <a:spAutoFit/>
          </a:bodyPr>
          <a:lstStyle/>
          <a:p>
            <a:pPr algn="l">
              <a:lnSpc>
                <a:spcPts val="3194"/>
              </a:lnSpc>
            </a:pPr>
            <a:r>
              <a:rPr lang="en-US" sz="2281">
                <a:solidFill>
                  <a:srgbClr val="000000"/>
                </a:solidFill>
                <a:latin typeface="Montserrat"/>
                <a:ea typeface="Montserrat"/>
                <a:cs typeface="Montserrat"/>
                <a:sym typeface="Montserrat"/>
              </a:rPr>
              <a:t> </a:t>
            </a:r>
            <a:r>
              <a:rPr lang="en-US" sz="2281" b="1">
                <a:solidFill>
                  <a:srgbClr val="000000"/>
                </a:solidFill>
                <a:latin typeface="Montserrat Bold"/>
                <a:ea typeface="Montserrat Bold"/>
                <a:cs typeface="Montserrat Bold"/>
                <a:sym typeface="Montserrat Bold"/>
              </a:rPr>
              <a:t>Equita</a:t>
            </a:r>
            <a:r>
              <a:rPr lang="en-US" sz="2281">
                <a:solidFill>
                  <a:srgbClr val="000000"/>
                </a:solidFill>
                <a:latin typeface="Montserrat"/>
                <a:ea typeface="Montserrat"/>
                <a:cs typeface="Montserrat"/>
                <a:sym typeface="Montserrat"/>
              </a:rPr>
              <a:t>: We have a wide variety of carrier and product availability through our IMO partner Equita, if you are looking to add life insurance to your contracts reach out to lifequotes@chcquotes.com or Will Hanks at whanks@chcagents.com. You can also visit the Life Page of chcagents.com for more information. Or scan the following QR code to go to the Equita Appointment Request Form.</a:t>
            </a:r>
          </a:p>
          <a:p>
            <a:pPr algn="l">
              <a:lnSpc>
                <a:spcPts val="3194"/>
              </a:lnSpc>
            </a:pPr>
            <a:endParaRPr lang="en-US" sz="2281">
              <a:solidFill>
                <a:srgbClr val="000000"/>
              </a:solidFill>
              <a:latin typeface="Montserrat"/>
              <a:ea typeface="Montserrat"/>
              <a:cs typeface="Montserrat"/>
              <a:sym typeface="Montserrat"/>
            </a:endParaRPr>
          </a:p>
          <a:p>
            <a:pPr algn="l">
              <a:lnSpc>
                <a:spcPts val="3194"/>
              </a:lnSpc>
            </a:pPr>
            <a:endParaRPr lang="en-US" sz="2281">
              <a:solidFill>
                <a:srgbClr val="000000"/>
              </a:solidFill>
              <a:latin typeface="Montserrat"/>
              <a:ea typeface="Montserrat"/>
              <a:cs typeface="Montserrat"/>
              <a:sym typeface="Montserrat"/>
            </a:endParaRPr>
          </a:p>
          <a:p>
            <a:pPr algn="l">
              <a:lnSpc>
                <a:spcPts val="3194"/>
              </a:lnSpc>
            </a:pPr>
            <a:endParaRPr lang="en-US" sz="2281">
              <a:solidFill>
                <a:srgbClr val="000000"/>
              </a:solidFill>
              <a:latin typeface="Montserrat"/>
              <a:ea typeface="Montserrat"/>
              <a:cs typeface="Montserrat"/>
              <a:sym typeface="Montserrat"/>
            </a:endParaRPr>
          </a:p>
          <a:p>
            <a:pPr algn="l">
              <a:lnSpc>
                <a:spcPts val="3194"/>
              </a:lnSpc>
            </a:pPr>
            <a:endParaRPr lang="en-US" sz="2281">
              <a:solidFill>
                <a:srgbClr val="000000"/>
              </a:solidFill>
              <a:latin typeface="Montserrat"/>
              <a:ea typeface="Montserrat"/>
              <a:cs typeface="Montserrat"/>
              <a:sym typeface="Montserrat"/>
            </a:endParaRPr>
          </a:p>
          <a:p>
            <a:pPr algn="l">
              <a:lnSpc>
                <a:spcPts val="3194"/>
              </a:lnSpc>
            </a:pPr>
            <a:endParaRPr lang="en-US" sz="2281">
              <a:solidFill>
                <a:srgbClr val="000000"/>
              </a:solidFill>
              <a:latin typeface="Montserrat"/>
              <a:ea typeface="Montserrat"/>
              <a:cs typeface="Montserrat"/>
              <a:sym typeface="Montserrat"/>
            </a:endParaRPr>
          </a:p>
          <a:p>
            <a:pPr algn="l">
              <a:lnSpc>
                <a:spcPts val="3194"/>
              </a:lnSpc>
            </a:pPr>
            <a:endParaRPr lang="en-US" sz="2281">
              <a:solidFill>
                <a:srgbClr val="000000"/>
              </a:solidFill>
              <a:latin typeface="Montserrat"/>
              <a:ea typeface="Montserrat"/>
              <a:cs typeface="Montserrat"/>
              <a:sym typeface="Montserrat"/>
            </a:endParaRPr>
          </a:p>
          <a:p>
            <a:pPr algn="l">
              <a:lnSpc>
                <a:spcPts val="3194"/>
              </a:lnSpc>
            </a:pPr>
            <a:endParaRPr lang="en-US" sz="2281">
              <a:solidFill>
                <a:srgbClr val="000000"/>
              </a:solidFill>
              <a:latin typeface="Montserrat"/>
              <a:ea typeface="Montserrat"/>
              <a:cs typeface="Montserrat"/>
              <a:sym typeface="Montserrat"/>
            </a:endParaRPr>
          </a:p>
          <a:p>
            <a:pPr algn="l">
              <a:lnSpc>
                <a:spcPts val="3194"/>
              </a:lnSpc>
            </a:pPr>
            <a:endParaRPr lang="en-US" sz="2281">
              <a:solidFill>
                <a:srgbClr val="000000"/>
              </a:solidFill>
              <a:latin typeface="Montserrat"/>
              <a:ea typeface="Montserrat"/>
              <a:cs typeface="Montserrat"/>
              <a:sym typeface="Montserrat"/>
            </a:endParaRPr>
          </a:p>
          <a:p>
            <a:pPr algn="l">
              <a:lnSpc>
                <a:spcPts val="3194"/>
              </a:lnSpc>
            </a:pPr>
            <a:endParaRPr lang="en-US" sz="2281">
              <a:solidFill>
                <a:srgbClr val="000000"/>
              </a:solidFill>
              <a:latin typeface="Montserrat"/>
              <a:ea typeface="Montserrat"/>
              <a:cs typeface="Montserrat"/>
              <a:sym typeface="Montserrat"/>
            </a:endParaRPr>
          </a:p>
          <a:p>
            <a:pPr algn="l">
              <a:lnSpc>
                <a:spcPts val="3194"/>
              </a:lnSpc>
            </a:pPr>
            <a:r>
              <a:rPr lang="en-US" sz="2281" b="1">
                <a:solidFill>
                  <a:srgbClr val="000000"/>
                </a:solidFill>
                <a:latin typeface="Montserrat Bold"/>
                <a:ea typeface="Montserrat Bold"/>
                <a:cs typeface="Montserrat Bold"/>
                <a:sym typeface="Montserrat Bold"/>
              </a:rPr>
              <a:t>Navigator</a:t>
            </a:r>
            <a:r>
              <a:rPr lang="en-US" sz="2281">
                <a:solidFill>
                  <a:srgbClr val="000000"/>
                </a:solidFill>
                <a:latin typeface="Montserrat"/>
                <a:ea typeface="Montserrat"/>
                <a:cs typeface="Montserrat"/>
                <a:sym typeface="Montserrat"/>
              </a:rPr>
              <a:t>: The Navigator Platform is up and running for those of you with Equita contracts. It's an excellent tool that makes quoting and comparing Final Expense and Term products, with more to be added in the near future!</a:t>
            </a:r>
          </a:p>
          <a:p>
            <a:pPr algn="l">
              <a:lnSpc>
                <a:spcPts val="3194"/>
              </a:lnSpc>
            </a:pPr>
            <a:r>
              <a:rPr lang="en-US" sz="2281">
                <a:solidFill>
                  <a:srgbClr val="000000"/>
                </a:solidFill>
                <a:latin typeface="Montserrat"/>
                <a:ea typeface="Montserrat"/>
                <a:cs typeface="Montserrat"/>
                <a:sym typeface="Montserrat"/>
              </a:rPr>
              <a:t> </a:t>
            </a:r>
          </a:p>
          <a:p>
            <a:pPr algn="l">
              <a:lnSpc>
                <a:spcPts val="3194"/>
              </a:lnSpc>
            </a:pPr>
            <a:r>
              <a:rPr lang="en-US" sz="2281">
                <a:solidFill>
                  <a:srgbClr val="000000"/>
                </a:solidFill>
                <a:latin typeface="Montserrat"/>
                <a:ea typeface="Montserrat"/>
                <a:cs typeface="Montserrat"/>
                <a:sym typeface="Montserrat"/>
              </a:rPr>
              <a:t> </a:t>
            </a:r>
          </a:p>
          <a:p>
            <a:pPr algn="l">
              <a:lnSpc>
                <a:spcPts val="3194"/>
              </a:lnSpc>
            </a:pPr>
            <a:endParaRPr lang="en-US" sz="2281">
              <a:solidFill>
                <a:srgbClr val="000000"/>
              </a:solidFill>
              <a:latin typeface="Montserrat"/>
              <a:ea typeface="Montserrat"/>
              <a:cs typeface="Montserrat"/>
              <a:sym typeface="Montserrat"/>
            </a:endParaRPr>
          </a:p>
        </p:txBody>
      </p:sp>
      <p:sp>
        <p:nvSpPr>
          <p:cNvPr id="5" name="Freeform 5"/>
          <p:cNvSpPr/>
          <p:nvPr/>
        </p:nvSpPr>
        <p:spPr>
          <a:xfrm>
            <a:off x="16274797" y="0"/>
            <a:ext cx="1969007" cy="1520073"/>
          </a:xfrm>
          <a:custGeom>
            <a:avLst/>
            <a:gdLst/>
            <a:ahLst/>
            <a:cxnLst/>
            <a:rect l="l" t="t" r="r" b="b"/>
            <a:pathLst>
              <a:path w="1969007" h="1520073">
                <a:moveTo>
                  <a:pt x="0" y="0"/>
                </a:moveTo>
                <a:lnTo>
                  <a:pt x="1969006" y="0"/>
                </a:lnTo>
                <a:lnTo>
                  <a:pt x="1969006" y="1520073"/>
                </a:lnTo>
                <a:lnTo>
                  <a:pt x="0" y="1520073"/>
                </a:lnTo>
                <a:lnTo>
                  <a:pt x="0" y="0"/>
                </a:lnTo>
                <a:close/>
              </a:path>
            </a:pathLst>
          </a:custGeom>
          <a:blipFill>
            <a:blip r:embed="rId5"/>
            <a:stretch>
              <a:fillRect/>
            </a:stretch>
          </a:blipFill>
        </p:spPr>
        <p:txBody>
          <a:bodyPr/>
          <a:lstStyle/>
          <a:p>
            <a:endParaRPr lang="en-US"/>
          </a:p>
        </p:txBody>
      </p:sp>
      <p:sp>
        <p:nvSpPr>
          <p:cNvPr id="6" name="Freeform 6"/>
          <p:cNvSpPr/>
          <p:nvPr/>
        </p:nvSpPr>
        <p:spPr>
          <a:xfrm>
            <a:off x="7278530" y="4054424"/>
            <a:ext cx="2785847" cy="2750761"/>
          </a:xfrm>
          <a:custGeom>
            <a:avLst/>
            <a:gdLst/>
            <a:ahLst/>
            <a:cxnLst/>
            <a:rect l="l" t="t" r="r" b="b"/>
            <a:pathLst>
              <a:path w="2785847" h="2750761">
                <a:moveTo>
                  <a:pt x="0" y="0"/>
                </a:moveTo>
                <a:lnTo>
                  <a:pt x="2785847" y="0"/>
                </a:lnTo>
                <a:lnTo>
                  <a:pt x="2785847" y="2750761"/>
                </a:lnTo>
                <a:lnTo>
                  <a:pt x="0" y="2750761"/>
                </a:lnTo>
                <a:lnTo>
                  <a:pt x="0" y="0"/>
                </a:lnTo>
                <a:close/>
              </a:path>
            </a:pathLst>
          </a:custGeom>
          <a:blipFill>
            <a:blip r:embed="rId6"/>
            <a:stretch>
              <a:fillRect/>
            </a:stretch>
          </a:blipFill>
        </p:spPr>
        <p:txBody>
          <a:bodyPr/>
          <a:lstStyle/>
          <a:p>
            <a:endParaRPr lang="en-US"/>
          </a:p>
        </p:txBody>
      </p:sp>
      <p:sp>
        <p:nvSpPr>
          <p:cNvPr id="7" name="Freeform 7"/>
          <p:cNvSpPr/>
          <p:nvPr/>
        </p:nvSpPr>
        <p:spPr>
          <a:xfrm>
            <a:off x="15926415" y="8117144"/>
            <a:ext cx="2169856" cy="2169856"/>
          </a:xfrm>
          <a:custGeom>
            <a:avLst/>
            <a:gdLst/>
            <a:ahLst/>
            <a:cxnLst/>
            <a:rect l="l" t="t" r="r" b="b"/>
            <a:pathLst>
              <a:path w="2169856" h="2169856">
                <a:moveTo>
                  <a:pt x="0" y="0"/>
                </a:moveTo>
                <a:lnTo>
                  <a:pt x="2169856" y="0"/>
                </a:lnTo>
                <a:lnTo>
                  <a:pt x="2169856" y="2169856"/>
                </a:lnTo>
                <a:lnTo>
                  <a:pt x="0" y="21698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TextBox 8"/>
          <p:cNvSpPr txBox="1"/>
          <p:nvPr/>
        </p:nvSpPr>
        <p:spPr>
          <a:xfrm>
            <a:off x="2440125" y="241960"/>
            <a:ext cx="11872722" cy="886580"/>
          </a:xfrm>
          <a:prstGeom prst="rect">
            <a:avLst/>
          </a:prstGeom>
        </p:spPr>
        <p:txBody>
          <a:bodyPr lIns="0" tIns="0" rIns="0" bIns="0" rtlCol="0" anchor="t">
            <a:spAutoFit/>
          </a:bodyPr>
          <a:lstStyle/>
          <a:p>
            <a:pPr algn="ctr">
              <a:lnSpc>
                <a:spcPts val="7382"/>
              </a:lnSpc>
            </a:pPr>
            <a:r>
              <a:rPr lang="en-US" sz="5273" b="1">
                <a:solidFill>
                  <a:srgbClr val="000000"/>
                </a:solidFill>
                <a:latin typeface="Montserrat Bold"/>
                <a:ea typeface="Montserrat Bold"/>
                <a:cs typeface="Montserrat Bold"/>
                <a:sym typeface="Montserrat Bold"/>
              </a:rPr>
              <a:t>CHC LIFE INSURANCE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E0D5"/>
        </a:solidFill>
        <a:effectLst/>
      </p:bgPr>
    </p:bg>
    <p:spTree>
      <p:nvGrpSpPr>
        <p:cNvPr id="1" name=""/>
        <p:cNvGrpSpPr/>
        <p:nvPr/>
      </p:nvGrpSpPr>
      <p:grpSpPr>
        <a:xfrm>
          <a:off x="0" y="0"/>
          <a:ext cx="0" cy="0"/>
          <a:chOff x="0" y="0"/>
          <a:chExt cx="0" cy="0"/>
        </a:xfrm>
      </p:grpSpPr>
      <p:sp>
        <p:nvSpPr>
          <p:cNvPr id="2" name="Freeform 2" descr="A cartoon compass with a hat and a suitcase"/>
          <p:cNvSpPr/>
          <p:nvPr/>
        </p:nvSpPr>
        <p:spPr>
          <a:xfrm>
            <a:off x="14049228" y="327685"/>
            <a:ext cx="1623510" cy="1623510"/>
          </a:xfrm>
          <a:custGeom>
            <a:avLst/>
            <a:gdLst/>
            <a:ahLst/>
            <a:cxnLst/>
            <a:rect l="l" t="t" r="r" b="b"/>
            <a:pathLst>
              <a:path w="1623510" h="1623510">
                <a:moveTo>
                  <a:pt x="0" y="0"/>
                </a:moveTo>
                <a:lnTo>
                  <a:pt x="1623510" y="0"/>
                </a:lnTo>
                <a:lnTo>
                  <a:pt x="1623510" y="1623510"/>
                </a:lnTo>
                <a:lnTo>
                  <a:pt x="0" y="1623510"/>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489149" y="2272532"/>
            <a:ext cx="17309701" cy="5477980"/>
          </a:xfrm>
          <a:prstGeom prst="rect">
            <a:avLst/>
          </a:prstGeom>
        </p:spPr>
        <p:txBody>
          <a:bodyPr lIns="0" tIns="0" rIns="0" bIns="0" rtlCol="0" anchor="t">
            <a:spAutoFit/>
          </a:bodyPr>
          <a:lstStyle/>
          <a:p>
            <a:pPr marL="557344" lvl="1" indent="-278672" algn="l">
              <a:lnSpc>
                <a:spcPts val="3614"/>
              </a:lnSpc>
              <a:buFont typeface="Arial"/>
              <a:buChar char="•"/>
            </a:pPr>
            <a:r>
              <a:rPr lang="en-US" sz="2581">
                <a:solidFill>
                  <a:srgbClr val="000000"/>
                </a:solidFill>
                <a:latin typeface="Montserrat"/>
                <a:ea typeface="Montserrat"/>
                <a:cs typeface="Montserrat"/>
                <a:sym typeface="Montserrat"/>
              </a:rPr>
              <a:t>The first Life Insurance Boot Camp was a great success, thank you to everyone who took time out of their busy schedules to join us to about the benefits of adding Life Insurance to your portfolios!</a:t>
            </a:r>
          </a:p>
          <a:p>
            <a:pPr algn="l">
              <a:lnSpc>
                <a:spcPts val="3614"/>
              </a:lnSpc>
            </a:pPr>
            <a:r>
              <a:rPr lang="en-US" sz="2581">
                <a:solidFill>
                  <a:srgbClr val="000000"/>
                </a:solidFill>
                <a:latin typeface="Montserrat"/>
                <a:ea typeface="Montserrat"/>
                <a:cs typeface="Montserrat"/>
                <a:sym typeface="Montserrat"/>
              </a:rPr>
              <a:t>  </a:t>
            </a:r>
          </a:p>
          <a:p>
            <a:pPr marL="557344" lvl="1" indent="-278672" algn="l">
              <a:lnSpc>
                <a:spcPts val="3614"/>
              </a:lnSpc>
              <a:buFont typeface="Arial"/>
              <a:buChar char="•"/>
            </a:pPr>
            <a:r>
              <a:rPr lang="en-US" sz="2581">
                <a:solidFill>
                  <a:srgbClr val="000000"/>
                </a:solidFill>
                <a:latin typeface="Montserrat"/>
                <a:ea typeface="Montserrat"/>
                <a:cs typeface="Montserrat"/>
                <a:sym typeface="Montserrat"/>
              </a:rPr>
              <a:t>For those of you who attended the first Life Boot Camp, we have sent out a questionnaire! We'd really appreciate your honest feedback so we can know what we are doing right and what we need to work on for the future! As well as what you would like to see from the life department going forward!</a:t>
            </a:r>
          </a:p>
          <a:p>
            <a:pPr algn="l">
              <a:lnSpc>
                <a:spcPts val="3614"/>
              </a:lnSpc>
            </a:pPr>
            <a:r>
              <a:rPr lang="en-US" sz="2581">
                <a:solidFill>
                  <a:srgbClr val="000000"/>
                </a:solidFill>
                <a:latin typeface="Montserrat"/>
                <a:ea typeface="Montserrat"/>
                <a:cs typeface="Montserrat"/>
                <a:sym typeface="Montserrat"/>
              </a:rPr>
              <a:t> </a:t>
            </a:r>
          </a:p>
          <a:p>
            <a:pPr marL="557344" lvl="1" indent="-278672" algn="l">
              <a:lnSpc>
                <a:spcPts val="3614"/>
              </a:lnSpc>
              <a:buFont typeface="Arial"/>
              <a:buChar char="•"/>
            </a:pPr>
            <a:r>
              <a:rPr lang="en-US" sz="2581">
                <a:solidFill>
                  <a:srgbClr val="000000"/>
                </a:solidFill>
                <a:latin typeface="Montserrat"/>
                <a:ea typeface="Montserrat"/>
                <a:cs typeface="Montserrat"/>
                <a:sym typeface="Montserrat"/>
              </a:rPr>
              <a:t>We are holding </a:t>
            </a:r>
            <a:r>
              <a:rPr lang="en-US" sz="2581" b="1">
                <a:solidFill>
                  <a:srgbClr val="000000"/>
                </a:solidFill>
                <a:latin typeface="Montserrat Bold"/>
                <a:ea typeface="Montserrat Bold"/>
                <a:cs typeface="Montserrat Bold"/>
                <a:sym typeface="Montserrat Bold"/>
              </a:rPr>
              <a:t>another</a:t>
            </a:r>
            <a:r>
              <a:rPr lang="en-US" sz="2581">
                <a:solidFill>
                  <a:srgbClr val="000000"/>
                </a:solidFill>
                <a:latin typeface="Montserrat"/>
                <a:ea typeface="Montserrat"/>
                <a:cs typeface="Montserrat"/>
                <a:sym typeface="Montserrat"/>
              </a:rPr>
              <a:t> Life Insurance Boot Camp! This time it take place in </a:t>
            </a:r>
            <a:r>
              <a:rPr lang="en-US" sz="2581" b="1">
                <a:solidFill>
                  <a:srgbClr val="000000"/>
                </a:solidFill>
                <a:latin typeface="Montserrat Bold"/>
                <a:ea typeface="Montserrat Bold"/>
                <a:cs typeface="Montserrat Bold"/>
                <a:sym typeface="Montserrat Bold"/>
              </a:rPr>
              <a:t>Tampa, May 15th and May 16th</a:t>
            </a:r>
            <a:r>
              <a:rPr lang="en-US" sz="2581">
                <a:solidFill>
                  <a:srgbClr val="000000"/>
                </a:solidFill>
                <a:latin typeface="Montserrat"/>
                <a:ea typeface="Montserrat"/>
                <a:cs typeface="Montserrat"/>
                <a:sym typeface="Montserrat"/>
              </a:rPr>
              <a:t>, we have increased the number of days as well as the number of possible attendees, so if you missed the last one you can look forward to this one. More information on this event will be available in the coming weeks!</a:t>
            </a:r>
          </a:p>
          <a:p>
            <a:pPr algn="l">
              <a:lnSpc>
                <a:spcPts val="3614"/>
              </a:lnSpc>
            </a:pPr>
            <a:endParaRPr lang="en-US" sz="2581">
              <a:solidFill>
                <a:srgbClr val="000000"/>
              </a:solidFill>
              <a:latin typeface="Montserrat"/>
              <a:ea typeface="Montserrat"/>
              <a:cs typeface="Montserrat"/>
              <a:sym typeface="Montserrat"/>
            </a:endParaRPr>
          </a:p>
        </p:txBody>
      </p:sp>
      <p:sp>
        <p:nvSpPr>
          <p:cNvPr id="4" name="Freeform 4"/>
          <p:cNvSpPr/>
          <p:nvPr/>
        </p:nvSpPr>
        <p:spPr>
          <a:xfrm>
            <a:off x="16274797" y="0"/>
            <a:ext cx="1969007" cy="1520073"/>
          </a:xfrm>
          <a:custGeom>
            <a:avLst/>
            <a:gdLst/>
            <a:ahLst/>
            <a:cxnLst/>
            <a:rect l="l" t="t" r="r" b="b"/>
            <a:pathLst>
              <a:path w="1969007" h="1520073">
                <a:moveTo>
                  <a:pt x="0" y="0"/>
                </a:moveTo>
                <a:lnTo>
                  <a:pt x="1969006" y="0"/>
                </a:lnTo>
                <a:lnTo>
                  <a:pt x="1969006" y="1520073"/>
                </a:lnTo>
                <a:lnTo>
                  <a:pt x="0" y="1520073"/>
                </a:lnTo>
                <a:lnTo>
                  <a:pt x="0" y="0"/>
                </a:lnTo>
                <a:close/>
              </a:path>
            </a:pathLst>
          </a:custGeom>
          <a:blipFill>
            <a:blip r:embed="rId4"/>
            <a:stretch>
              <a:fillRect/>
            </a:stretch>
          </a:blipFill>
        </p:spPr>
        <p:txBody>
          <a:bodyPr/>
          <a:lstStyle/>
          <a:p>
            <a:endParaRPr lang="en-US"/>
          </a:p>
        </p:txBody>
      </p:sp>
      <p:sp>
        <p:nvSpPr>
          <p:cNvPr id="5" name="Freeform 5"/>
          <p:cNvSpPr/>
          <p:nvPr/>
        </p:nvSpPr>
        <p:spPr>
          <a:xfrm>
            <a:off x="11979033" y="7462684"/>
            <a:ext cx="1015382" cy="1534231"/>
          </a:xfrm>
          <a:custGeom>
            <a:avLst/>
            <a:gdLst/>
            <a:ahLst/>
            <a:cxnLst/>
            <a:rect l="l" t="t" r="r" b="b"/>
            <a:pathLst>
              <a:path w="1015382" h="1534231">
                <a:moveTo>
                  <a:pt x="0" y="0"/>
                </a:moveTo>
                <a:lnTo>
                  <a:pt x="1015382" y="0"/>
                </a:lnTo>
                <a:lnTo>
                  <a:pt x="1015382" y="1534231"/>
                </a:lnTo>
                <a:lnTo>
                  <a:pt x="0" y="15342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3171085" flipH="1">
            <a:off x="10306320" y="8229799"/>
            <a:ext cx="1015382" cy="1534231"/>
          </a:xfrm>
          <a:custGeom>
            <a:avLst/>
            <a:gdLst/>
            <a:ahLst/>
            <a:cxnLst/>
            <a:rect l="l" t="t" r="r" b="b"/>
            <a:pathLst>
              <a:path w="1015382" h="1534231">
                <a:moveTo>
                  <a:pt x="1015382" y="0"/>
                </a:moveTo>
                <a:lnTo>
                  <a:pt x="0" y="0"/>
                </a:lnTo>
                <a:lnTo>
                  <a:pt x="0" y="1534232"/>
                </a:lnTo>
                <a:lnTo>
                  <a:pt x="1015382" y="1534232"/>
                </a:lnTo>
                <a:lnTo>
                  <a:pt x="101538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028700" y="617239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TextBox 8"/>
          <p:cNvSpPr txBox="1"/>
          <p:nvPr/>
        </p:nvSpPr>
        <p:spPr>
          <a:xfrm>
            <a:off x="2440125" y="241960"/>
            <a:ext cx="11872722" cy="886580"/>
          </a:xfrm>
          <a:prstGeom prst="rect">
            <a:avLst/>
          </a:prstGeom>
        </p:spPr>
        <p:txBody>
          <a:bodyPr lIns="0" tIns="0" rIns="0" bIns="0" rtlCol="0" anchor="t">
            <a:spAutoFit/>
          </a:bodyPr>
          <a:lstStyle/>
          <a:p>
            <a:pPr algn="ctr">
              <a:lnSpc>
                <a:spcPts val="7382"/>
              </a:lnSpc>
            </a:pPr>
            <a:r>
              <a:rPr lang="en-US" sz="5273" b="1">
                <a:solidFill>
                  <a:srgbClr val="000000"/>
                </a:solidFill>
                <a:latin typeface="Montserrat Bold"/>
                <a:ea typeface="Montserrat Bold"/>
                <a:cs typeface="Montserrat Bold"/>
                <a:sym typeface="Montserrat Bold"/>
              </a:rPr>
              <a:t>CHC LIFE INSURANCE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6F5DD"/>
        </a:solidFill>
        <a:effectLst/>
      </p:bgPr>
    </p:bg>
    <p:spTree>
      <p:nvGrpSpPr>
        <p:cNvPr id="1" name=""/>
        <p:cNvGrpSpPr/>
        <p:nvPr/>
      </p:nvGrpSpPr>
      <p:grpSpPr>
        <a:xfrm>
          <a:off x="0" y="0"/>
          <a:ext cx="0" cy="0"/>
          <a:chOff x="0" y="0"/>
          <a:chExt cx="0" cy="0"/>
        </a:xfrm>
      </p:grpSpPr>
      <p:sp>
        <p:nvSpPr>
          <p:cNvPr id="2" name="Freeform 2"/>
          <p:cNvSpPr/>
          <p:nvPr/>
        </p:nvSpPr>
        <p:spPr>
          <a:xfrm>
            <a:off x="1760487" y="2839687"/>
            <a:ext cx="14588897" cy="4104343"/>
          </a:xfrm>
          <a:custGeom>
            <a:avLst/>
            <a:gdLst/>
            <a:ahLst/>
            <a:cxnLst/>
            <a:rect l="l" t="t" r="r" b="b"/>
            <a:pathLst>
              <a:path w="14588897" h="4104343">
                <a:moveTo>
                  <a:pt x="0" y="0"/>
                </a:moveTo>
                <a:lnTo>
                  <a:pt x="14588896" y="0"/>
                </a:lnTo>
                <a:lnTo>
                  <a:pt x="14588896" y="4104343"/>
                </a:lnTo>
                <a:lnTo>
                  <a:pt x="0" y="4104343"/>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04595" y="386386"/>
            <a:ext cx="8354705" cy="1954193"/>
            <a:chOff x="0" y="0"/>
            <a:chExt cx="11139607" cy="2605591"/>
          </a:xfrm>
        </p:grpSpPr>
        <p:sp>
          <p:nvSpPr>
            <p:cNvPr id="3" name="TextBox 3"/>
            <p:cNvSpPr txBox="1"/>
            <p:nvPr/>
          </p:nvSpPr>
          <p:spPr>
            <a:xfrm>
              <a:off x="0" y="-257175"/>
              <a:ext cx="11139607" cy="1571372"/>
            </a:xfrm>
            <a:prstGeom prst="rect">
              <a:avLst/>
            </a:prstGeom>
          </p:spPr>
          <p:txBody>
            <a:bodyPr lIns="0" tIns="0" rIns="0" bIns="0" rtlCol="0" anchor="t">
              <a:spAutoFit/>
            </a:bodyPr>
            <a:lstStyle/>
            <a:p>
              <a:pPr marL="0" lvl="0" indent="0" algn="ctr">
                <a:lnSpc>
                  <a:spcPts val="9108"/>
                </a:lnSpc>
                <a:spcBef>
                  <a:spcPct val="0"/>
                </a:spcBef>
              </a:pPr>
              <a:r>
                <a:rPr lang="en-US" sz="6506">
                  <a:solidFill>
                    <a:srgbClr val="C6AC43"/>
                  </a:solidFill>
                  <a:latin typeface="ITC Avant Garde Gothic"/>
                  <a:ea typeface="ITC Avant Garde Gothic"/>
                  <a:cs typeface="ITC Avant Garde Gothic"/>
                  <a:sym typeface="ITC Avant Garde Gothic"/>
                </a:rPr>
                <a:t>LIFEX BONUS</a:t>
              </a:r>
            </a:p>
          </p:txBody>
        </p:sp>
        <p:sp>
          <p:nvSpPr>
            <p:cNvPr id="4" name="TextBox 4"/>
            <p:cNvSpPr txBox="1"/>
            <p:nvPr/>
          </p:nvSpPr>
          <p:spPr>
            <a:xfrm>
              <a:off x="0" y="1013619"/>
              <a:ext cx="11139607" cy="1591972"/>
            </a:xfrm>
            <a:prstGeom prst="rect">
              <a:avLst/>
            </a:prstGeom>
          </p:spPr>
          <p:txBody>
            <a:bodyPr lIns="0" tIns="0" rIns="0" bIns="0" rtlCol="0" anchor="t">
              <a:spAutoFit/>
            </a:bodyPr>
            <a:lstStyle/>
            <a:p>
              <a:pPr marL="0" lvl="0" indent="0" algn="ctr">
                <a:lnSpc>
                  <a:spcPts val="10052"/>
                </a:lnSpc>
                <a:spcBef>
                  <a:spcPct val="0"/>
                </a:spcBef>
              </a:pPr>
              <a:r>
                <a:rPr lang="en-US" sz="7180" b="1">
                  <a:solidFill>
                    <a:srgbClr val="C6AC43"/>
                  </a:solidFill>
                  <a:latin typeface="Columbia Titling Bold"/>
                  <a:ea typeface="Columbia Titling Bold"/>
                  <a:cs typeface="Columbia Titling Bold"/>
                  <a:sym typeface="Columbia Titling Bold"/>
                </a:rPr>
                <a:t>winners</a:t>
              </a:r>
            </a:p>
          </p:txBody>
        </p:sp>
      </p:grpSp>
      <p:sp>
        <p:nvSpPr>
          <p:cNvPr id="5" name="Freeform 5"/>
          <p:cNvSpPr/>
          <p:nvPr/>
        </p:nvSpPr>
        <p:spPr>
          <a:xfrm>
            <a:off x="0" y="0"/>
            <a:ext cx="7946707" cy="10287000"/>
          </a:xfrm>
          <a:custGeom>
            <a:avLst/>
            <a:gdLst/>
            <a:ahLst/>
            <a:cxnLst/>
            <a:rect l="l" t="t" r="r" b="b"/>
            <a:pathLst>
              <a:path w="7946707" h="10287000">
                <a:moveTo>
                  <a:pt x="0" y="0"/>
                </a:moveTo>
                <a:lnTo>
                  <a:pt x="7946707" y="0"/>
                </a:lnTo>
                <a:lnTo>
                  <a:pt x="7946707" y="10287000"/>
                </a:lnTo>
                <a:lnTo>
                  <a:pt x="0" y="10287000"/>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9950865" y="2409747"/>
            <a:ext cx="3536535" cy="6356985"/>
          </a:xfrm>
          <a:prstGeom prst="rect">
            <a:avLst/>
          </a:prstGeom>
        </p:spPr>
        <p:txBody>
          <a:bodyPr wrap="square" lIns="0" tIns="0" rIns="0" bIns="0" rtlCol="0" anchor="t">
            <a:spAutoFit/>
          </a:bodyPr>
          <a:lstStyle/>
          <a:p>
            <a:pPr marL="777240" lvl="1" indent="-388620" algn="l">
              <a:lnSpc>
                <a:spcPts val="5040"/>
              </a:lnSpc>
              <a:buAutoNum type="arabicPeriod"/>
            </a:pPr>
            <a:r>
              <a:rPr lang="en-US" sz="3600" dirty="0">
                <a:solidFill>
                  <a:srgbClr val="000000"/>
                </a:solidFill>
                <a:latin typeface="Canva Sans"/>
                <a:ea typeface="Canva Sans"/>
                <a:cs typeface="Canva Sans"/>
                <a:sym typeface="Canva Sans"/>
              </a:rPr>
              <a:t>Luke E.</a:t>
            </a:r>
          </a:p>
          <a:p>
            <a:pPr marL="777240" lvl="1" indent="-388620" algn="l">
              <a:lnSpc>
                <a:spcPts val="5040"/>
              </a:lnSpc>
              <a:buAutoNum type="arabicPeriod"/>
            </a:pPr>
            <a:r>
              <a:rPr lang="en-US" sz="3600" dirty="0">
                <a:solidFill>
                  <a:srgbClr val="000000"/>
                </a:solidFill>
                <a:latin typeface="Canva Sans"/>
                <a:ea typeface="Canva Sans"/>
                <a:cs typeface="Canva Sans"/>
                <a:sym typeface="Canva Sans"/>
              </a:rPr>
              <a:t>John R.</a:t>
            </a:r>
          </a:p>
          <a:p>
            <a:pPr marL="777240" lvl="1" indent="-388620" algn="l">
              <a:lnSpc>
                <a:spcPts val="5040"/>
              </a:lnSpc>
              <a:buAutoNum type="arabicPeriod"/>
            </a:pPr>
            <a:r>
              <a:rPr lang="en-US" sz="3600" dirty="0">
                <a:solidFill>
                  <a:srgbClr val="000000"/>
                </a:solidFill>
                <a:latin typeface="Canva Sans"/>
                <a:ea typeface="Canva Sans"/>
                <a:cs typeface="Canva Sans"/>
                <a:sym typeface="Canva Sans"/>
              </a:rPr>
              <a:t>Alex S.</a:t>
            </a:r>
          </a:p>
          <a:p>
            <a:pPr marL="777240" lvl="1" indent="-388620" algn="l">
              <a:lnSpc>
                <a:spcPts val="5040"/>
              </a:lnSpc>
              <a:buAutoNum type="arabicPeriod"/>
            </a:pPr>
            <a:r>
              <a:rPr lang="en-US" sz="3600" dirty="0">
                <a:solidFill>
                  <a:srgbClr val="000000"/>
                </a:solidFill>
                <a:latin typeface="Canva Sans"/>
                <a:ea typeface="Canva Sans"/>
                <a:cs typeface="Canva Sans"/>
                <a:sym typeface="Canva Sans"/>
              </a:rPr>
              <a:t>Thomas T.</a:t>
            </a:r>
          </a:p>
          <a:p>
            <a:pPr marL="777240" lvl="1" indent="-388620" algn="l">
              <a:lnSpc>
                <a:spcPts val="5040"/>
              </a:lnSpc>
              <a:buAutoNum type="arabicPeriod"/>
            </a:pPr>
            <a:r>
              <a:rPr lang="en-US" sz="3600" dirty="0">
                <a:solidFill>
                  <a:srgbClr val="000000"/>
                </a:solidFill>
                <a:latin typeface="Canva Sans"/>
                <a:ea typeface="Canva Sans"/>
                <a:cs typeface="Canva Sans"/>
                <a:sym typeface="Canva Sans"/>
              </a:rPr>
              <a:t>Dalton M.</a:t>
            </a:r>
          </a:p>
          <a:p>
            <a:pPr marL="777240" lvl="1" indent="-388620" algn="l">
              <a:lnSpc>
                <a:spcPts val="5040"/>
              </a:lnSpc>
              <a:buAutoNum type="arabicPeriod"/>
            </a:pPr>
            <a:r>
              <a:rPr lang="en-US" sz="3600" dirty="0">
                <a:solidFill>
                  <a:srgbClr val="000000"/>
                </a:solidFill>
                <a:latin typeface="Canva Sans"/>
                <a:ea typeface="Canva Sans"/>
                <a:cs typeface="Canva Sans"/>
                <a:sym typeface="Canva Sans"/>
              </a:rPr>
              <a:t>Michael M.</a:t>
            </a:r>
          </a:p>
          <a:p>
            <a:pPr marL="777240" lvl="1" indent="-388620" algn="l">
              <a:lnSpc>
                <a:spcPts val="5040"/>
              </a:lnSpc>
              <a:buAutoNum type="arabicPeriod"/>
            </a:pPr>
            <a:r>
              <a:rPr lang="en-US" sz="3600" dirty="0">
                <a:solidFill>
                  <a:srgbClr val="000000"/>
                </a:solidFill>
                <a:latin typeface="Canva Sans"/>
                <a:ea typeface="Canva Sans"/>
                <a:cs typeface="Canva Sans"/>
                <a:sym typeface="Canva Sans"/>
              </a:rPr>
              <a:t>Stefanie F.</a:t>
            </a:r>
          </a:p>
          <a:p>
            <a:pPr marL="777240" lvl="1" indent="-388620" algn="l">
              <a:lnSpc>
                <a:spcPts val="5040"/>
              </a:lnSpc>
              <a:buAutoNum type="arabicPeriod"/>
            </a:pPr>
            <a:r>
              <a:rPr lang="en-US" sz="3600" dirty="0">
                <a:solidFill>
                  <a:srgbClr val="000000"/>
                </a:solidFill>
                <a:latin typeface="Canva Sans"/>
                <a:ea typeface="Canva Sans"/>
                <a:cs typeface="Canva Sans"/>
                <a:sym typeface="Canva Sans"/>
              </a:rPr>
              <a:t>Reid D.</a:t>
            </a:r>
          </a:p>
          <a:p>
            <a:pPr marL="777240" lvl="1" indent="-388620" algn="l">
              <a:lnSpc>
                <a:spcPts val="5040"/>
              </a:lnSpc>
              <a:buAutoNum type="arabicPeriod"/>
            </a:pPr>
            <a:r>
              <a:rPr lang="en-US" sz="3600" dirty="0">
                <a:solidFill>
                  <a:srgbClr val="000000"/>
                </a:solidFill>
                <a:latin typeface="Canva Sans"/>
                <a:ea typeface="Canva Sans"/>
                <a:cs typeface="Canva Sans"/>
                <a:sym typeface="Canva Sans"/>
              </a:rPr>
              <a:t>Ronald G.</a:t>
            </a:r>
          </a:p>
          <a:p>
            <a:pPr marL="777240" lvl="1" indent="-388620" algn="l">
              <a:lnSpc>
                <a:spcPts val="5040"/>
              </a:lnSpc>
              <a:buAutoNum type="arabicPeriod"/>
            </a:pPr>
            <a:r>
              <a:rPr lang="en-US" sz="3600" dirty="0">
                <a:solidFill>
                  <a:srgbClr val="000000"/>
                </a:solidFill>
                <a:latin typeface="Canva Sans"/>
                <a:ea typeface="Canva Sans"/>
                <a:cs typeface="Canva Sans"/>
                <a:sym typeface="Canva Sans"/>
              </a:rPr>
              <a:t>Megan W.</a:t>
            </a:r>
          </a:p>
        </p:txBody>
      </p:sp>
      <p:sp>
        <p:nvSpPr>
          <p:cNvPr id="7" name="TextBox 7"/>
          <p:cNvSpPr txBox="1"/>
          <p:nvPr/>
        </p:nvSpPr>
        <p:spPr>
          <a:xfrm>
            <a:off x="14883913" y="2409747"/>
            <a:ext cx="1329116" cy="6356985"/>
          </a:xfrm>
          <a:prstGeom prst="rect">
            <a:avLst/>
          </a:prstGeom>
        </p:spPr>
        <p:txBody>
          <a:bodyPr lIns="0" tIns="0" rIns="0" bIns="0" rtlCol="0" anchor="t">
            <a:spAutoFit/>
          </a:bodyPr>
          <a:lstStyle/>
          <a:p>
            <a:pPr algn="ctr">
              <a:lnSpc>
                <a:spcPts val="5040"/>
              </a:lnSpc>
            </a:pPr>
            <a:r>
              <a:rPr lang="en-US" sz="3600">
                <a:solidFill>
                  <a:srgbClr val="000000"/>
                </a:solidFill>
                <a:latin typeface="Canva Sans"/>
                <a:ea typeface="Canva Sans"/>
                <a:cs typeface="Canva Sans"/>
                <a:sym typeface="Canva Sans"/>
              </a:rPr>
              <a:t>125</a:t>
            </a:r>
          </a:p>
          <a:p>
            <a:pPr algn="ctr">
              <a:lnSpc>
                <a:spcPts val="5040"/>
              </a:lnSpc>
            </a:pPr>
            <a:r>
              <a:rPr lang="en-US" sz="3600">
                <a:solidFill>
                  <a:srgbClr val="000000"/>
                </a:solidFill>
                <a:latin typeface="Canva Sans"/>
                <a:ea typeface="Canva Sans"/>
                <a:cs typeface="Canva Sans"/>
                <a:sym typeface="Canva Sans"/>
              </a:rPr>
              <a:t>83</a:t>
            </a:r>
          </a:p>
          <a:p>
            <a:pPr algn="ctr">
              <a:lnSpc>
                <a:spcPts val="5040"/>
              </a:lnSpc>
            </a:pPr>
            <a:r>
              <a:rPr lang="en-US" sz="3600">
                <a:solidFill>
                  <a:srgbClr val="000000"/>
                </a:solidFill>
                <a:latin typeface="Canva Sans"/>
                <a:ea typeface="Canva Sans"/>
                <a:cs typeface="Canva Sans"/>
                <a:sym typeface="Canva Sans"/>
              </a:rPr>
              <a:t>70</a:t>
            </a:r>
          </a:p>
          <a:p>
            <a:pPr algn="ctr">
              <a:lnSpc>
                <a:spcPts val="5040"/>
              </a:lnSpc>
            </a:pPr>
            <a:r>
              <a:rPr lang="en-US" sz="3600">
                <a:solidFill>
                  <a:srgbClr val="000000"/>
                </a:solidFill>
                <a:latin typeface="Canva Sans"/>
                <a:ea typeface="Canva Sans"/>
                <a:cs typeface="Canva Sans"/>
                <a:sym typeface="Canva Sans"/>
              </a:rPr>
              <a:t>66</a:t>
            </a:r>
          </a:p>
          <a:p>
            <a:pPr algn="ctr">
              <a:lnSpc>
                <a:spcPts val="5040"/>
              </a:lnSpc>
            </a:pPr>
            <a:r>
              <a:rPr lang="en-US" sz="3600">
                <a:solidFill>
                  <a:srgbClr val="000000"/>
                </a:solidFill>
                <a:latin typeface="Canva Sans"/>
                <a:ea typeface="Canva Sans"/>
                <a:cs typeface="Canva Sans"/>
                <a:sym typeface="Canva Sans"/>
              </a:rPr>
              <a:t>65</a:t>
            </a:r>
          </a:p>
          <a:p>
            <a:pPr algn="ctr">
              <a:lnSpc>
                <a:spcPts val="5040"/>
              </a:lnSpc>
            </a:pPr>
            <a:r>
              <a:rPr lang="en-US" sz="3600">
                <a:solidFill>
                  <a:srgbClr val="000000"/>
                </a:solidFill>
                <a:latin typeface="Canva Sans"/>
                <a:ea typeface="Canva Sans"/>
                <a:cs typeface="Canva Sans"/>
                <a:sym typeface="Canva Sans"/>
              </a:rPr>
              <a:t>63</a:t>
            </a:r>
          </a:p>
          <a:p>
            <a:pPr algn="ctr">
              <a:lnSpc>
                <a:spcPts val="5040"/>
              </a:lnSpc>
            </a:pPr>
            <a:r>
              <a:rPr lang="en-US" sz="3600">
                <a:solidFill>
                  <a:srgbClr val="000000"/>
                </a:solidFill>
                <a:latin typeface="Canva Sans"/>
                <a:ea typeface="Canva Sans"/>
                <a:cs typeface="Canva Sans"/>
                <a:sym typeface="Canva Sans"/>
              </a:rPr>
              <a:t>59</a:t>
            </a:r>
          </a:p>
          <a:p>
            <a:pPr algn="ctr">
              <a:lnSpc>
                <a:spcPts val="5040"/>
              </a:lnSpc>
            </a:pPr>
            <a:r>
              <a:rPr lang="en-US" sz="3600">
                <a:solidFill>
                  <a:srgbClr val="000000"/>
                </a:solidFill>
                <a:latin typeface="Canva Sans"/>
                <a:ea typeface="Canva Sans"/>
                <a:cs typeface="Canva Sans"/>
                <a:sym typeface="Canva Sans"/>
              </a:rPr>
              <a:t>56</a:t>
            </a:r>
          </a:p>
          <a:p>
            <a:pPr algn="ctr">
              <a:lnSpc>
                <a:spcPts val="5040"/>
              </a:lnSpc>
            </a:pPr>
            <a:r>
              <a:rPr lang="en-US" sz="3600">
                <a:solidFill>
                  <a:srgbClr val="000000"/>
                </a:solidFill>
                <a:latin typeface="Canva Sans"/>
                <a:ea typeface="Canva Sans"/>
                <a:cs typeface="Canva Sans"/>
                <a:sym typeface="Canva Sans"/>
              </a:rPr>
              <a:t>55</a:t>
            </a:r>
          </a:p>
          <a:p>
            <a:pPr algn="ctr">
              <a:lnSpc>
                <a:spcPts val="5040"/>
              </a:lnSpc>
            </a:pPr>
            <a:r>
              <a:rPr lang="en-US" sz="3600">
                <a:solidFill>
                  <a:srgbClr val="000000"/>
                </a:solidFill>
                <a:latin typeface="Canva Sans"/>
                <a:ea typeface="Canva Sans"/>
                <a:cs typeface="Canva Sans"/>
                <a:sym typeface="Canva Sans"/>
              </a:rPr>
              <a:t>52</a:t>
            </a:r>
          </a:p>
        </p:txBody>
      </p:sp>
      <p:sp>
        <p:nvSpPr>
          <p:cNvPr id="8" name="TextBox 8"/>
          <p:cNvSpPr txBox="1"/>
          <p:nvPr/>
        </p:nvSpPr>
        <p:spPr>
          <a:xfrm>
            <a:off x="10223883" y="9340607"/>
            <a:ext cx="6257376" cy="497840"/>
          </a:xfrm>
          <a:prstGeom prst="rect">
            <a:avLst/>
          </a:prstGeom>
        </p:spPr>
        <p:txBody>
          <a:bodyPr lIns="0" tIns="0" rIns="0" bIns="0" rtlCol="0" anchor="t">
            <a:spAutoFit/>
          </a:bodyPr>
          <a:lstStyle/>
          <a:p>
            <a:pPr algn="ctr">
              <a:lnSpc>
                <a:spcPts val="4060"/>
              </a:lnSpc>
            </a:pPr>
            <a:r>
              <a:rPr lang="en-US" sz="2900" b="1">
                <a:solidFill>
                  <a:srgbClr val="000000"/>
                </a:solidFill>
                <a:latin typeface="Canva Sans Bold"/>
                <a:ea typeface="Canva Sans Bold"/>
                <a:cs typeface="Canva Sans Bold"/>
                <a:sym typeface="Canva Sans Bold"/>
              </a:rPr>
              <a:t>+ over 200 more winners!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black and green card with white text&#10;&#10;AI-generated content may be incorrect.">
            <a:extLst>
              <a:ext uri="{FF2B5EF4-FFF2-40B4-BE49-F238E27FC236}">
                <a16:creationId xmlns:a16="http://schemas.microsoft.com/office/drawing/2014/main" id="{D1D3EBE8-F15D-38EE-A150-0788E5A96021}"/>
              </a:ext>
            </a:extLst>
          </p:cNvPr>
          <p:cNvPicPr>
            <a:picLocks noChangeAspect="1"/>
          </p:cNvPicPr>
          <p:nvPr/>
        </p:nvPicPr>
        <p:blipFill>
          <a:blip r:embed="rId2">
            <a:extLst>
              <a:ext uri="{28A0092B-C50C-407E-A947-70E740481C1C}">
                <a14:useLocalDpi xmlns:a14="http://schemas.microsoft.com/office/drawing/2010/main" val="0"/>
              </a:ext>
            </a:extLst>
          </a:blip>
          <a:srcRect b="2192"/>
          <a:stretch>
            <a:fillRect/>
          </a:stretch>
        </p:blipFill>
        <p:spPr>
          <a:xfrm>
            <a:off x="20" y="1923"/>
            <a:ext cx="18287980" cy="1028507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flipH="1">
            <a:off x="14431377" y="3572886"/>
            <a:ext cx="1164510" cy="1269221"/>
          </a:xfrm>
          <a:custGeom>
            <a:avLst/>
            <a:gdLst/>
            <a:ahLst/>
            <a:cxnLst/>
            <a:rect l="l" t="t" r="r" b="b"/>
            <a:pathLst>
              <a:path w="1164510" h="1269221">
                <a:moveTo>
                  <a:pt x="1164511" y="0"/>
                </a:moveTo>
                <a:lnTo>
                  <a:pt x="0" y="0"/>
                </a:lnTo>
                <a:lnTo>
                  <a:pt x="0" y="1269221"/>
                </a:lnTo>
                <a:lnTo>
                  <a:pt x="1164511" y="1269221"/>
                </a:lnTo>
                <a:lnTo>
                  <a:pt x="1164511" y="0"/>
                </a:lnTo>
                <a:close/>
              </a:path>
            </a:pathLst>
          </a:custGeom>
          <a:blipFill>
            <a:blip r:embed="rId3"/>
            <a:stretch>
              <a:fillRect/>
            </a:stretch>
          </a:blipFill>
        </p:spPr>
        <p:txBody>
          <a:bodyPr/>
          <a:lstStyle/>
          <a:p>
            <a:endParaRPr lang="en-US"/>
          </a:p>
        </p:txBody>
      </p:sp>
      <p:sp>
        <p:nvSpPr>
          <p:cNvPr id="4" name="Freeform 4"/>
          <p:cNvSpPr/>
          <p:nvPr/>
        </p:nvSpPr>
        <p:spPr>
          <a:xfrm>
            <a:off x="15463977" y="1651588"/>
            <a:ext cx="1762791" cy="1921298"/>
          </a:xfrm>
          <a:custGeom>
            <a:avLst/>
            <a:gdLst/>
            <a:ahLst/>
            <a:cxnLst/>
            <a:rect l="l" t="t" r="r" b="b"/>
            <a:pathLst>
              <a:path w="1762791" h="1921298">
                <a:moveTo>
                  <a:pt x="0" y="0"/>
                </a:moveTo>
                <a:lnTo>
                  <a:pt x="1762791" y="0"/>
                </a:lnTo>
                <a:lnTo>
                  <a:pt x="1762791" y="1921298"/>
                </a:lnTo>
                <a:lnTo>
                  <a:pt x="0" y="1921298"/>
                </a:lnTo>
                <a:lnTo>
                  <a:pt x="0" y="0"/>
                </a:lnTo>
                <a:close/>
              </a:path>
            </a:pathLst>
          </a:custGeom>
          <a:blipFill>
            <a:blip r:embed="rId3"/>
            <a:stretch>
              <a:fillRect/>
            </a:stretch>
          </a:blipFill>
        </p:spPr>
        <p:txBody>
          <a:bodyPr/>
          <a:lstStyle/>
          <a:p>
            <a:endParaRPr lang="en-US"/>
          </a:p>
        </p:txBody>
      </p:sp>
      <p:sp>
        <p:nvSpPr>
          <p:cNvPr id="5" name="Freeform 5"/>
          <p:cNvSpPr/>
          <p:nvPr/>
        </p:nvSpPr>
        <p:spPr>
          <a:xfrm>
            <a:off x="1270231" y="1651588"/>
            <a:ext cx="1762791" cy="1921298"/>
          </a:xfrm>
          <a:custGeom>
            <a:avLst/>
            <a:gdLst/>
            <a:ahLst/>
            <a:cxnLst/>
            <a:rect l="l" t="t" r="r" b="b"/>
            <a:pathLst>
              <a:path w="1762791" h="1921298">
                <a:moveTo>
                  <a:pt x="0" y="0"/>
                </a:moveTo>
                <a:lnTo>
                  <a:pt x="1762790" y="0"/>
                </a:lnTo>
                <a:lnTo>
                  <a:pt x="1762790" y="1921298"/>
                </a:lnTo>
                <a:lnTo>
                  <a:pt x="0" y="1921298"/>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2649174" y="9403512"/>
            <a:ext cx="311031" cy="3110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FB85F"/>
            </a:solidFill>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4818824" y="656649"/>
            <a:ext cx="311031" cy="31103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FB85F"/>
            </a:solidFill>
          </p:spPr>
          <p:txBody>
            <a:bodyPr/>
            <a:lstStyle/>
            <a:p>
              <a:endParaRPr lang="en-US"/>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717669" y="9286097"/>
            <a:ext cx="311031" cy="31103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CB8D"/>
            </a:solidFill>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6305981" y="1137481"/>
            <a:ext cx="311031" cy="31103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CB8D"/>
            </a:solidFill>
          </p:spPr>
          <p:txBody>
            <a:bodyPr/>
            <a:lstStyle/>
            <a:p>
              <a:endParaRPr lang="en-US"/>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782884" y="8114143"/>
            <a:ext cx="311031" cy="31103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CB8D"/>
            </a:solidFill>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6976844" y="3944091"/>
            <a:ext cx="311031" cy="311031"/>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FB85F"/>
            </a:solidFill>
          </p:spPr>
          <p:txBody>
            <a:bodyPr/>
            <a:lstStyle/>
            <a:p>
              <a:endParaRPr lang="en-US"/>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792409" y="3706236"/>
            <a:ext cx="311031" cy="311031"/>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CB8D"/>
            </a:solidFill>
          </p:spPr>
          <p:txBody>
            <a:bodyPr/>
            <a:lstStyle/>
            <a:p>
              <a:endParaRPr lang="en-US"/>
            </a:p>
          </p:txBody>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1897909" y="523164"/>
            <a:ext cx="311031" cy="311031"/>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FB85F"/>
            </a:solidFill>
          </p:spPr>
          <p:txBody>
            <a:bodyPr/>
            <a:lstStyle/>
            <a:p>
              <a:endParaRPr lang="en-US"/>
            </a:p>
          </p:txBody>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14818824" y="9441612"/>
            <a:ext cx="311031" cy="311031"/>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FB85F"/>
            </a:solidFill>
          </p:spPr>
          <p:txBody>
            <a:bodyPr/>
            <a:lstStyle/>
            <a:p>
              <a:endParaRPr lang="en-US"/>
            </a:p>
          </p:txBody>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3" name="Group 33"/>
          <p:cNvGrpSpPr/>
          <p:nvPr/>
        </p:nvGrpSpPr>
        <p:grpSpPr>
          <a:xfrm>
            <a:off x="762529" y="1223206"/>
            <a:ext cx="311031" cy="311031"/>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CB8D"/>
            </a:solidFill>
          </p:spPr>
          <p:txBody>
            <a:bodyPr/>
            <a:lstStyle/>
            <a:p>
              <a:endParaRPr lang="en-US"/>
            </a:p>
          </p:txBody>
        </p:sp>
        <p:sp>
          <p:nvSpPr>
            <p:cNvPr id="35" name="TextBox 3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6" name="Group 36"/>
          <p:cNvGrpSpPr/>
          <p:nvPr/>
        </p:nvGrpSpPr>
        <p:grpSpPr>
          <a:xfrm rot="7382758">
            <a:off x="13136788" y="9559027"/>
            <a:ext cx="311031" cy="311031"/>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CB8D"/>
            </a:solidFill>
          </p:spPr>
          <p:txBody>
            <a:bodyPr/>
            <a:lstStyle/>
            <a:p>
              <a:endParaRPr lang="en-US"/>
            </a:p>
          </p:txBody>
        </p:sp>
        <p:sp>
          <p:nvSpPr>
            <p:cNvPr id="38" name="TextBox 3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9" name="Group 39"/>
          <p:cNvGrpSpPr/>
          <p:nvPr/>
        </p:nvGrpSpPr>
        <p:grpSpPr>
          <a:xfrm rot="7382758">
            <a:off x="17294903" y="9381965"/>
            <a:ext cx="311031" cy="311031"/>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FB85F"/>
            </a:solidFill>
          </p:spPr>
          <p:txBody>
            <a:bodyPr/>
            <a:lstStyle/>
            <a:p>
              <a:endParaRPr lang="en-US"/>
            </a:p>
          </p:txBody>
        </p:sp>
        <p:sp>
          <p:nvSpPr>
            <p:cNvPr id="41" name="TextBox 4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2" name="Group 42"/>
          <p:cNvGrpSpPr/>
          <p:nvPr/>
        </p:nvGrpSpPr>
        <p:grpSpPr>
          <a:xfrm rot="7382758">
            <a:off x="17199035" y="7186439"/>
            <a:ext cx="311031" cy="311031"/>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CB8D"/>
            </a:solidFill>
          </p:spPr>
          <p:txBody>
            <a:bodyPr/>
            <a:lstStyle/>
            <a:p>
              <a:endParaRPr lang="en-US"/>
            </a:p>
          </p:txBody>
        </p:sp>
        <p:sp>
          <p:nvSpPr>
            <p:cNvPr id="44" name="TextBox 4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5" name="Group 45"/>
          <p:cNvGrpSpPr/>
          <p:nvPr/>
        </p:nvGrpSpPr>
        <p:grpSpPr>
          <a:xfrm>
            <a:off x="17139388" y="678679"/>
            <a:ext cx="311031" cy="311031"/>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CB8D"/>
            </a:solidFill>
          </p:spPr>
          <p:txBody>
            <a:bodyPr/>
            <a:lstStyle/>
            <a:p>
              <a:endParaRPr lang="en-US"/>
            </a:p>
          </p:txBody>
        </p:sp>
        <p:sp>
          <p:nvSpPr>
            <p:cNvPr id="47" name="TextBox 4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8" name="Group 48"/>
          <p:cNvGrpSpPr/>
          <p:nvPr/>
        </p:nvGrpSpPr>
        <p:grpSpPr>
          <a:xfrm>
            <a:off x="6096907" y="967680"/>
            <a:ext cx="311031" cy="311031"/>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FB85F"/>
            </a:solidFill>
          </p:spPr>
          <p:txBody>
            <a:bodyPr/>
            <a:lstStyle/>
            <a:p>
              <a:endParaRPr lang="en-US"/>
            </a:p>
          </p:txBody>
        </p:sp>
        <p:sp>
          <p:nvSpPr>
            <p:cNvPr id="50" name="TextBox 5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1" name="Group 51"/>
          <p:cNvGrpSpPr/>
          <p:nvPr/>
        </p:nvGrpSpPr>
        <p:grpSpPr>
          <a:xfrm>
            <a:off x="4480958" y="8711620"/>
            <a:ext cx="311031" cy="311031"/>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CB8D"/>
            </a:solidFill>
          </p:spPr>
          <p:txBody>
            <a:bodyPr/>
            <a:lstStyle/>
            <a:p>
              <a:endParaRPr lang="en-US"/>
            </a:p>
          </p:txBody>
        </p:sp>
        <p:sp>
          <p:nvSpPr>
            <p:cNvPr id="53" name="TextBox 5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4" name="Freeform 54"/>
          <p:cNvSpPr/>
          <p:nvPr/>
        </p:nvSpPr>
        <p:spPr>
          <a:xfrm>
            <a:off x="4019121" y="1278710"/>
            <a:ext cx="4155571" cy="4939758"/>
          </a:xfrm>
          <a:custGeom>
            <a:avLst/>
            <a:gdLst/>
            <a:ahLst/>
            <a:cxnLst/>
            <a:rect l="l" t="t" r="r" b="b"/>
            <a:pathLst>
              <a:path w="4155571" h="4939758">
                <a:moveTo>
                  <a:pt x="0" y="0"/>
                </a:moveTo>
                <a:lnTo>
                  <a:pt x="4155571" y="0"/>
                </a:lnTo>
                <a:lnTo>
                  <a:pt x="4155571" y="4939758"/>
                </a:lnTo>
                <a:lnTo>
                  <a:pt x="0" y="4939758"/>
                </a:lnTo>
                <a:lnTo>
                  <a:pt x="0" y="0"/>
                </a:lnTo>
                <a:close/>
              </a:path>
            </a:pathLst>
          </a:custGeom>
          <a:blipFill>
            <a:blip r:embed="rId4"/>
            <a:stretch>
              <a:fillRect/>
            </a:stretch>
          </a:blipFill>
        </p:spPr>
        <p:txBody>
          <a:bodyPr/>
          <a:lstStyle/>
          <a:p>
            <a:endParaRPr lang="en-US"/>
          </a:p>
        </p:txBody>
      </p:sp>
      <p:sp>
        <p:nvSpPr>
          <p:cNvPr id="55" name="Freeform 55"/>
          <p:cNvSpPr/>
          <p:nvPr/>
        </p:nvSpPr>
        <p:spPr>
          <a:xfrm>
            <a:off x="9592214" y="1292996"/>
            <a:ext cx="4839163" cy="4969616"/>
          </a:xfrm>
          <a:custGeom>
            <a:avLst/>
            <a:gdLst/>
            <a:ahLst/>
            <a:cxnLst/>
            <a:rect l="l" t="t" r="r" b="b"/>
            <a:pathLst>
              <a:path w="4839163" h="4969616">
                <a:moveTo>
                  <a:pt x="0" y="0"/>
                </a:moveTo>
                <a:lnTo>
                  <a:pt x="4839163" y="0"/>
                </a:lnTo>
                <a:lnTo>
                  <a:pt x="4839163" y="4969616"/>
                </a:lnTo>
                <a:lnTo>
                  <a:pt x="0" y="4969616"/>
                </a:lnTo>
                <a:lnTo>
                  <a:pt x="0" y="0"/>
                </a:lnTo>
                <a:close/>
              </a:path>
            </a:pathLst>
          </a:custGeom>
          <a:blipFill>
            <a:blip r:embed="rId5"/>
            <a:stretch>
              <a:fillRect/>
            </a:stretch>
          </a:blipFill>
        </p:spPr>
        <p:txBody>
          <a:bodyPr/>
          <a:lstStyle/>
          <a:p>
            <a:endParaRPr lang="en-US"/>
          </a:p>
        </p:txBody>
      </p:sp>
      <p:sp>
        <p:nvSpPr>
          <p:cNvPr id="56" name="Freeform 56"/>
          <p:cNvSpPr/>
          <p:nvPr/>
        </p:nvSpPr>
        <p:spPr>
          <a:xfrm>
            <a:off x="6844200" y="225500"/>
            <a:ext cx="4163445" cy="2446024"/>
          </a:xfrm>
          <a:custGeom>
            <a:avLst/>
            <a:gdLst/>
            <a:ahLst/>
            <a:cxnLst/>
            <a:rect l="l" t="t" r="r" b="b"/>
            <a:pathLst>
              <a:path w="4163445" h="2446024">
                <a:moveTo>
                  <a:pt x="0" y="0"/>
                </a:moveTo>
                <a:lnTo>
                  <a:pt x="4163445" y="0"/>
                </a:lnTo>
                <a:lnTo>
                  <a:pt x="4163445" y="2446023"/>
                </a:lnTo>
                <a:lnTo>
                  <a:pt x="0" y="24460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7" name="TextBox 57"/>
          <p:cNvSpPr txBox="1"/>
          <p:nvPr/>
        </p:nvSpPr>
        <p:spPr>
          <a:xfrm>
            <a:off x="3267667" y="6481687"/>
            <a:ext cx="12196310" cy="3721100"/>
          </a:xfrm>
          <a:prstGeom prst="rect">
            <a:avLst/>
          </a:prstGeom>
        </p:spPr>
        <p:txBody>
          <a:bodyPr lIns="0" tIns="0" rIns="0" bIns="0" rtlCol="0" anchor="t">
            <a:spAutoFit/>
          </a:bodyPr>
          <a:lstStyle/>
          <a:p>
            <a:pPr algn="ctr">
              <a:lnSpc>
                <a:spcPts val="4899"/>
              </a:lnSpc>
            </a:pPr>
            <a:r>
              <a:rPr lang="en-US" sz="3499">
                <a:solidFill>
                  <a:srgbClr val="3E7E30"/>
                </a:solidFill>
                <a:latin typeface="Poppins"/>
                <a:ea typeface="Poppins"/>
                <a:cs typeface="Poppins"/>
                <a:sym typeface="Poppins"/>
              </a:rPr>
              <a:t>Join us in wishing Peggy the most amazing and LUCKY 70th birthday!!!</a:t>
            </a:r>
          </a:p>
          <a:p>
            <a:pPr algn="ctr">
              <a:lnSpc>
                <a:spcPts val="4899"/>
              </a:lnSpc>
            </a:pPr>
            <a:endParaRPr lang="en-US" sz="3499">
              <a:solidFill>
                <a:srgbClr val="3E7E30"/>
              </a:solidFill>
              <a:latin typeface="Poppins"/>
              <a:ea typeface="Poppins"/>
              <a:cs typeface="Poppins"/>
              <a:sym typeface="Poppins"/>
            </a:endParaRPr>
          </a:p>
          <a:p>
            <a:pPr algn="ctr">
              <a:lnSpc>
                <a:spcPts val="4899"/>
              </a:lnSpc>
            </a:pPr>
            <a:r>
              <a:rPr lang="en-US" sz="3499">
                <a:solidFill>
                  <a:srgbClr val="3E7E30"/>
                </a:solidFill>
                <a:latin typeface="Poppins"/>
                <a:ea typeface="Poppins"/>
                <a:cs typeface="Poppins"/>
                <a:sym typeface="Poppins"/>
              </a:rPr>
              <a:t>We wouldn’t be here if it wasn’t for YOU!</a:t>
            </a:r>
          </a:p>
          <a:p>
            <a:pPr algn="ctr">
              <a:lnSpc>
                <a:spcPts val="4899"/>
              </a:lnSpc>
            </a:pPr>
            <a:endParaRPr lang="en-US" sz="3499">
              <a:solidFill>
                <a:srgbClr val="3E7E30"/>
              </a:solidFill>
              <a:latin typeface="Poppins"/>
              <a:ea typeface="Poppins"/>
              <a:cs typeface="Poppins"/>
              <a:sym typeface="Poppins"/>
            </a:endParaRPr>
          </a:p>
          <a:p>
            <a:pPr algn="ctr">
              <a:lnSpc>
                <a:spcPts val="4899"/>
              </a:lnSpc>
            </a:pPr>
            <a:r>
              <a:rPr lang="en-US" sz="3499" b="1" i="1">
                <a:solidFill>
                  <a:srgbClr val="3E7E30"/>
                </a:solidFill>
                <a:latin typeface="Poppins Bold Italics"/>
                <a:ea typeface="Poppins Bold Italics"/>
                <a:cs typeface="Poppins Bold Italics"/>
                <a:sym typeface="Poppins Bold Italics"/>
              </a:rPr>
              <a:t>WE LOVE YOU!</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35964" t="-14261" r="-110873" b="-15660"/>
            </a:stretch>
          </a:blipFill>
        </p:spPr>
        <p:txBody>
          <a:bodyPr/>
          <a:lstStyle/>
          <a:p>
            <a:endParaRPr lang="en-US"/>
          </a:p>
        </p:txBody>
      </p:sp>
      <p:sp>
        <p:nvSpPr>
          <p:cNvPr id="3" name="Freeform 3"/>
          <p:cNvSpPr/>
          <p:nvPr/>
        </p:nvSpPr>
        <p:spPr>
          <a:xfrm>
            <a:off x="575847" y="1028700"/>
            <a:ext cx="2433664" cy="2254181"/>
          </a:xfrm>
          <a:custGeom>
            <a:avLst/>
            <a:gdLst/>
            <a:ahLst/>
            <a:cxnLst/>
            <a:rect l="l" t="t" r="r" b="b"/>
            <a:pathLst>
              <a:path w="2433664" h="2254181">
                <a:moveTo>
                  <a:pt x="0" y="0"/>
                </a:moveTo>
                <a:lnTo>
                  <a:pt x="2433664" y="0"/>
                </a:lnTo>
                <a:lnTo>
                  <a:pt x="2433664" y="2254181"/>
                </a:lnTo>
                <a:lnTo>
                  <a:pt x="0" y="2254181"/>
                </a:lnTo>
                <a:lnTo>
                  <a:pt x="0" y="0"/>
                </a:lnTo>
                <a:close/>
              </a:path>
            </a:pathLst>
          </a:custGeom>
          <a:blipFill>
            <a:blip r:embed="rId3">
              <a:alphaModFix amt="87000"/>
            </a:blip>
            <a:stretch>
              <a:fillRect/>
            </a:stretch>
          </a:blipFill>
        </p:spPr>
        <p:txBody>
          <a:bodyPr/>
          <a:lstStyle/>
          <a:p>
            <a:endParaRPr lang="en-US"/>
          </a:p>
        </p:txBody>
      </p:sp>
      <p:sp>
        <p:nvSpPr>
          <p:cNvPr id="4" name="Freeform 4"/>
          <p:cNvSpPr/>
          <p:nvPr/>
        </p:nvSpPr>
        <p:spPr>
          <a:xfrm>
            <a:off x="5826639" y="1028700"/>
            <a:ext cx="2020963" cy="1871917"/>
          </a:xfrm>
          <a:custGeom>
            <a:avLst/>
            <a:gdLst/>
            <a:ahLst/>
            <a:cxnLst/>
            <a:rect l="l" t="t" r="r" b="b"/>
            <a:pathLst>
              <a:path w="2020963" h="1871917">
                <a:moveTo>
                  <a:pt x="0" y="0"/>
                </a:moveTo>
                <a:lnTo>
                  <a:pt x="2020963" y="0"/>
                </a:lnTo>
                <a:lnTo>
                  <a:pt x="2020963" y="1871917"/>
                </a:lnTo>
                <a:lnTo>
                  <a:pt x="0" y="1871917"/>
                </a:lnTo>
                <a:lnTo>
                  <a:pt x="0" y="0"/>
                </a:lnTo>
                <a:close/>
              </a:path>
            </a:pathLst>
          </a:custGeom>
          <a:blipFill>
            <a:blip r:embed="rId3">
              <a:alphaModFix amt="87000"/>
            </a:blip>
            <a:stretch>
              <a:fillRect/>
            </a:stretch>
          </a:blipFill>
        </p:spPr>
        <p:txBody>
          <a:bodyPr/>
          <a:lstStyle/>
          <a:p>
            <a:endParaRPr lang="en-US"/>
          </a:p>
        </p:txBody>
      </p:sp>
      <p:sp>
        <p:nvSpPr>
          <p:cNvPr id="5" name="TextBox 5"/>
          <p:cNvSpPr txBox="1"/>
          <p:nvPr/>
        </p:nvSpPr>
        <p:spPr>
          <a:xfrm>
            <a:off x="244924" y="3075792"/>
            <a:ext cx="8330710" cy="447668"/>
          </a:xfrm>
          <a:prstGeom prst="rect">
            <a:avLst/>
          </a:prstGeom>
        </p:spPr>
        <p:txBody>
          <a:bodyPr lIns="0" tIns="0" rIns="0" bIns="0" rtlCol="0" anchor="t">
            <a:spAutoFit/>
          </a:bodyPr>
          <a:lstStyle/>
          <a:p>
            <a:pPr algn="l">
              <a:lnSpc>
                <a:spcPts val="3675"/>
              </a:lnSpc>
            </a:pPr>
            <a:r>
              <a:rPr lang="en-US" sz="2625" b="1">
                <a:solidFill>
                  <a:srgbClr val="FFFFFF"/>
                </a:solidFill>
                <a:latin typeface="Lora Bold"/>
                <a:ea typeface="Lora Bold"/>
                <a:cs typeface="Lora Bold"/>
                <a:sym typeface="Lora Bold"/>
              </a:rPr>
              <a:t>1 XGB GROUP WITH 10+ ENROLLED = BONUS X1.25</a:t>
            </a:r>
          </a:p>
        </p:txBody>
      </p:sp>
      <p:sp>
        <p:nvSpPr>
          <p:cNvPr id="6" name="TextBox 6"/>
          <p:cNvSpPr txBox="1"/>
          <p:nvPr/>
        </p:nvSpPr>
        <p:spPr>
          <a:xfrm>
            <a:off x="244924" y="3575650"/>
            <a:ext cx="8610831" cy="379646"/>
          </a:xfrm>
          <a:prstGeom prst="rect">
            <a:avLst/>
          </a:prstGeom>
        </p:spPr>
        <p:txBody>
          <a:bodyPr lIns="0" tIns="0" rIns="0" bIns="0" rtlCol="0" anchor="t">
            <a:spAutoFit/>
          </a:bodyPr>
          <a:lstStyle/>
          <a:p>
            <a:pPr algn="l">
              <a:lnSpc>
                <a:spcPts val="3224"/>
              </a:lnSpc>
            </a:pPr>
            <a:r>
              <a:rPr lang="en-US" sz="2303" b="1">
                <a:solidFill>
                  <a:srgbClr val="FFFFFF"/>
                </a:solidFill>
                <a:latin typeface="Lora Bold"/>
                <a:ea typeface="Lora Bold"/>
                <a:cs typeface="Lora Bold"/>
                <a:sym typeface="Lora Bold"/>
              </a:rPr>
              <a:t>EXAMPLE: $1,500 BONUS = $1,875 WITH MEGA MULTIPLIER</a:t>
            </a:r>
          </a:p>
        </p:txBody>
      </p:sp>
      <p:sp>
        <p:nvSpPr>
          <p:cNvPr id="7" name="Freeform 7"/>
          <p:cNvSpPr/>
          <p:nvPr/>
        </p:nvSpPr>
        <p:spPr>
          <a:xfrm>
            <a:off x="2541154" y="2464399"/>
            <a:ext cx="6602846" cy="6793901"/>
          </a:xfrm>
          <a:custGeom>
            <a:avLst/>
            <a:gdLst/>
            <a:ahLst/>
            <a:cxnLst/>
            <a:rect l="l" t="t" r="r" b="b"/>
            <a:pathLst>
              <a:path w="6602846" h="6793901">
                <a:moveTo>
                  <a:pt x="0" y="0"/>
                </a:moveTo>
                <a:lnTo>
                  <a:pt x="6602846" y="0"/>
                </a:lnTo>
                <a:lnTo>
                  <a:pt x="6602846" y="6793901"/>
                </a:lnTo>
                <a:lnTo>
                  <a:pt x="0" y="6793901"/>
                </a:lnTo>
                <a:lnTo>
                  <a:pt x="0" y="0"/>
                </a:lnTo>
                <a:close/>
              </a:path>
            </a:pathLst>
          </a:custGeom>
          <a:blipFill>
            <a:blip r:embed="rId4"/>
            <a:stretch>
              <a:fillRect/>
            </a:stretch>
          </a:blipFill>
        </p:spPr>
        <p:txBody>
          <a:bodyPr/>
          <a:lstStyle/>
          <a:p>
            <a:endParaRPr lang="en-US"/>
          </a:p>
        </p:txBody>
      </p:sp>
      <p:sp>
        <p:nvSpPr>
          <p:cNvPr id="8" name="Freeform 8"/>
          <p:cNvSpPr/>
          <p:nvPr/>
        </p:nvSpPr>
        <p:spPr>
          <a:xfrm flipH="1">
            <a:off x="9144000" y="2464399"/>
            <a:ext cx="6602846" cy="6793901"/>
          </a:xfrm>
          <a:custGeom>
            <a:avLst/>
            <a:gdLst/>
            <a:ahLst/>
            <a:cxnLst/>
            <a:rect l="l" t="t" r="r" b="b"/>
            <a:pathLst>
              <a:path w="6602846" h="6793901">
                <a:moveTo>
                  <a:pt x="6602846" y="0"/>
                </a:moveTo>
                <a:lnTo>
                  <a:pt x="0" y="0"/>
                </a:lnTo>
                <a:lnTo>
                  <a:pt x="0" y="6793901"/>
                </a:lnTo>
                <a:lnTo>
                  <a:pt x="6602846" y="6793901"/>
                </a:lnTo>
                <a:lnTo>
                  <a:pt x="6602846" y="0"/>
                </a:lnTo>
                <a:close/>
              </a:path>
            </a:pathLst>
          </a:custGeom>
          <a:blipFill>
            <a:blip r:embed="rId4"/>
            <a:stretch>
              <a:fillRect/>
            </a:stretch>
          </a:blipFill>
        </p:spPr>
        <p:txBody>
          <a:bodyPr/>
          <a:lstStyle/>
          <a:p>
            <a:endParaRPr lang="en-US"/>
          </a:p>
        </p:txBody>
      </p:sp>
      <p:grpSp>
        <p:nvGrpSpPr>
          <p:cNvPr id="9" name="Group 9"/>
          <p:cNvGrpSpPr/>
          <p:nvPr/>
        </p:nvGrpSpPr>
        <p:grpSpPr>
          <a:xfrm>
            <a:off x="10557898" y="1180044"/>
            <a:ext cx="6394212" cy="2105863"/>
            <a:chOff x="0" y="0"/>
            <a:chExt cx="8525616" cy="2807817"/>
          </a:xfrm>
        </p:grpSpPr>
        <p:sp>
          <p:nvSpPr>
            <p:cNvPr id="10" name="Freeform 10"/>
            <p:cNvSpPr/>
            <p:nvPr/>
          </p:nvSpPr>
          <p:spPr>
            <a:xfrm>
              <a:off x="0" y="0"/>
              <a:ext cx="2661577" cy="2807817"/>
            </a:xfrm>
            <a:custGeom>
              <a:avLst/>
              <a:gdLst/>
              <a:ahLst/>
              <a:cxnLst/>
              <a:rect l="l" t="t" r="r" b="b"/>
              <a:pathLst>
                <a:path w="2661577" h="2807817">
                  <a:moveTo>
                    <a:pt x="0" y="0"/>
                  </a:moveTo>
                  <a:lnTo>
                    <a:pt x="2661577" y="0"/>
                  </a:lnTo>
                  <a:lnTo>
                    <a:pt x="2661577" y="2807817"/>
                  </a:lnTo>
                  <a:lnTo>
                    <a:pt x="0" y="2807817"/>
                  </a:lnTo>
                  <a:lnTo>
                    <a:pt x="0" y="0"/>
                  </a:lnTo>
                  <a:close/>
                </a:path>
              </a:pathLst>
            </a:custGeom>
            <a:blipFill>
              <a:blip r:embed="rId5">
                <a:alphaModFix amt="65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flipH="1">
              <a:off x="5864040" y="0"/>
              <a:ext cx="2661577" cy="2807817"/>
            </a:xfrm>
            <a:custGeom>
              <a:avLst/>
              <a:gdLst/>
              <a:ahLst/>
              <a:cxnLst/>
              <a:rect l="l" t="t" r="r" b="b"/>
              <a:pathLst>
                <a:path w="2661577" h="2807817">
                  <a:moveTo>
                    <a:pt x="2661576" y="0"/>
                  </a:moveTo>
                  <a:lnTo>
                    <a:pt x="0" y="0"/>
                  </a:lnTo>
                  <a:lnTo>
                    <a:pt x="0" y="2807817"/>
                  </a:lnTo>
                  <a:lnTo>
                    <a:pt x="2661576" y="2807817"/>
                  </a:lnTo>
                  <a:lnTo>
                    <a:pt x="2661576" y="0"/>
                  </a:lnTo>
                  <a:close/>
                </a:path>
              </a:pathLst>
            </a:custGeom>
            <a:blipFill>
              <a:blip r:embed="rId5">
                <a:alphaModFix amt="65000"/>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12" name="Group 12"/>
          <p:cNvGrpSpPr/>
          <p:nvPr/>
        </p:nvGrpSpPr>
        <p:grpSpPr>
          <a:xfrm>
            <a:off x="5502470" y="4775388"/>
            <a:ext cx="7962203" cy="2785603"/>
            <a:chOff x="0" y="0"/>
            <a:chExt cx="10616271" cy="3714138"/>
          </a:xfrm>
        </p:grpSpPr>
        <p:sp>
          <p:nvSpPr>
            <p:cNvPr id="13" name="Freeform 13"/>
            <p:cNvSpPr/>
            <p:nvPr/>
          </p:nvSpPr>
          <p:spPr>
            <a:xfrm>
              <a:off x="1470981" y="0"/>
              <a:ext cx="7298354" cy="3676546"/>
            </a:xfrm>
            <a:custGeom>
              <a:avLst/>
              <a:gdLst/>
              <a:ahLst/>
              <a:cxnLst/>
              <a:rect l="l" t="t" r="r" b="b"/>
              <a:pathLst>
                <a:path w="7298354" h="3676546">
                  <a:moveTo>
                    <a:pt x="0" y="0"/>
                  </a:moveTo>
                  <a:lnTo>
                    <a:pt x="7298354" y="0"/>
                  </a:lnTo>
                  <a:lnTo>
                    <a:pt x="7298354" y="3676546"/>
                  </a:lnTo>
                  <a:lnTo>
                    <a:pt x="0" y="3676546"/>
                  </a:lnTo>
                  <a:lnTo>
                    <a:pt x="0" y="0"/>
                  </a:lnTo>
                  <a:close/>
                </a:path>
              </a:pathLst>
            </a:custGeom>
            <a:blipFill>
              <a:blip r:embed="rId7">
                <a:alphaModFix amt="63000"/>
              </a:blip>
              <a:stretch>
                <a:fillRect/>
              </a:stretch>
            </a:blipFill>
          </p:spPr>
          <p:txBody>
            <a:bodyPr/>
            <a:lstStyle/>
            <a:p>
              <a:endParaRPr lang="en-US"/>
            </a:p>
          </p:txBody>
        </p:sp>
        <p:sp>
          <p:nvSpPr>
            <p:cNvPr id="14" name="TextBox 14"/>
            <p:cNvSpPr txBox="1"/>
            <p:nvPr/>
          </p:nvSpPr>
          <p:spPr>
            <a:xfrm>
              <a:off x="0" y="887595"/>
              <a:ext cx="10616271" cy="2826543"/>
            </a:xfrm>
            <a:prstGeom prst="rect">
              <a:avLst/>
            </a:prstGeom>
          </p:spPr>
          <p:txBody>
            <a:bodyPr lIns="0" tIns="0" rIns="0" bIns="0" rtlCol="0" anchor="t">
              <a:spAutoFit/>
            </a:bodyPr>
            <a:lstStyle/>
            <a:p>
              <a:pPr algn="ctr">
                <a:lnSpc>
                  <a:spcPts val="8662"/>
                </a:lnSpc>
                <a:spcBef>
                  <a:spcPct val="0"/>
                </a:spcBef>
              </a:pPr>
              <a:r>
                <a:rPr lang="en-US" sz="6187">
                  <a:solidFill>
                    <a:srgbClr val="B87D22"/>
                  </a:solidFill>
                  <a:latin typeface="Halimum"/>
                  <a:ea typeface="Halimum"/>
                  <a:cs typeface="Halimum"/>
                  <a:sym typeface="Halimum"/>
                </a:rPr>
                <a:t>Super Jackpot Bonus</a:t>
              </a:r>
            </a:p>
          </p:txBody>
        </p:sp>
      </p:grpSp>
      <p:sp>
        <p:nvSpPr>
          <p:cNvPr id="15" name="Freeform 15"/>
          <p:cNvSpPr/>
          <p:nvPr/>
        </p:nvSpPr>
        <p:spPr>
          <a:xfrm>
            <a:off x="-973459" y="6816900"/>
            <a:ext cx="4459522" cy="4453947"/>
          </a:xfrm>
          <a:custGeom>
            <a:avLst/>
            <a:gdLst/>
            <a:ahLst/>
            <a:cxnLst/>
            <a:rect l="l" t="t" r="r" b="b"/>
            <a:pathLst>
              <a:path w="4459522" h="4453947">
                <a:moveTo>
                  <a:pt x="0" y="0"/>
                </a:moveTo>
                <a:lnTo>
                  <a:pt x="4459522" y="0"/>
                </a:lnTo>
                <a:lnTo>
                  <a:pt x="4459522" y="4453948"/>
                </a:lnTo>
                <a:lnTo>
                  <a:pt x="0" y="4453948"/>
                </a:lnTo>
                <a:lnTo>
                  <a:pt x="0" y="0"/>
                </a:lnTo>
                <a:close/>
              </a:path>
            </a:pathLst>
          </a:custGeom>
          <a:blipFill>
            <a:blip r:embed="rId8"/>
            <a:stretch>
              <a:fillRect/>
            </a:stretch>
          </a:blipFill>
        </p:spPr>
        <p:txBody>
          <a:bodyPr/>
          <a:lstStyle/>
          <a:p>
            <a:endParaRPr lang="en-US"/>
          </a:p>
        </p:txBody>
      </p:sp>
      <p:sp>
        <p:nvSpPr>
          <p:cNvPr id="16" name="TextBox 16"/>
          <p:cNvSpPr txBox="1"/>
          <p:nvPr/>
        </p:nvSpPr>
        <p:spPr>
          <a:xfrm>
            <a:off x="9634008" y="3040168"/>
            <a:ext cx="8150407" cy="447291"/>
          </a:xfrm>
          <a:prstGeom prst="rect">
            <a:avLst/>
          </a:prstGeom>
        </p:spPr>
        <p:txBody>
          <a:bodyPr lIns="0" tIns="0" rIns="0" bIns="0" rtlCol="0" anchor="t">
            <a:spAutoFit/>
          </a:bodyPr>
          <a:lstStyle/>
          <a:p>
            <a:pPr algn="l">
              <a:lnSpc>
                <a:spcPts val="3696"/>
              </a:lnSpc>
            </a:pPr>
            <a:r>
              <a:rPr lang="en-US" sz="2640" b="1">
                <a:solidFill>
                  <a:srgbClr val="FFFFFF"/>
                </a:solidFill>
                <a:latin typeface="Lora Bold"/>
                <a:ea typeface="Lora Bold"/>
                <a:cs typeface="Lora Bold"/>
                <a:sym typeface="Lora Bold"/>
              </a:rPr>
              <a:t>3 XGB GROUPS OF 10+ ENROLLED = BONUS X1.5</a:t>
            </a:r>
          </a:p>
        </p:txBody>
      </p:sp>
      <p:sp>
        <p:nvSpPr>
          <p:cNvPr id="17" name="TextBox 17"/>
          <p:cNvSpPr txBox="1"/>
          <p:nvPr/>
        </p:nvSpPr>
        <p:spPr>
          <a:xfrm>
            <a:off x="9375348" y="3568903"/>
            <a:ext cx="8912652" cy="374133"/>
          </a:xfrm>
          <a:prstGeom prst="rect">
            <a:avLst/>
          </a:prstGeom>
        </p:spPr>
        <p:txBody>
          <a:bodyPr lIns="0" tIns="0" rIns="0" bIns="0" rtlCol="0" anchor="t">
            <a:spAutoFit/>
          </a:bodyPr>
          <a:lstStyle/>
          <a:p>
            <a:pPr algn="l">
              <a:lnSpc>
                <a:spcPts val="3003"/>
              </a:lnSpc>
            </a:pPr>
            <a:r>
              <a:rPr lang="en-US" sz="2145" b="1">
                <a:solidFill>
                  <a:srgbClr val="FFFFFF"/>
                </a:solidFill>
                <a:latin typeface="Lora Bold"/>
                <a:ea typeface="Lora Bold"/>
                <a:cs typeface="Lora Bold"/>
                <a:sym typeface="Lora Bold"/>
              </a:rPr>
              <a:t>EXAMPLE: $1,500 BONUS = $2,250 WITH 2ND MEGA MULTIPLIER</a:t>
            </a:r>
          </a:p>
        </p:txBody>
      </p:sp>
      <p:sp>
        <p:nvSpPr>
          <p:cNvPr id="18" name="TextBox 18"/>
          <p:cNvSpPr txBox="1"/>
          <p:nvPr/>
        </p:nvSpPr>
        <p:spPr>
          <a:xfrm>
            <a:off x="3708079" y="7587617"/>
            <a:ext cx="10871842" cy="472815"/>
          </a:xfrm>
          <a:prstGeom prst="rect">
            <a:avLst/>
          </a:prstGeom>
        </p:spPr>
        <p:txBody>
          <a:bodyPr lIns="0" tIns="0" rIns="0" bIns="0" rtlCol="0" anchor="t">
            <a:spAutoFit/>
          </a:bodyPr>
          <a:lstStyle/>
          <a:p>
            <a:pPr algn="l">
              <a:lnSpc>
                <a:spcPts val="3864"/>
              </a:lnSpc>
            </a:pPr>
            <a:r>
              <a:rPr lang="en-US" sz="2760" b="1">
                <a:solidFill>
                  <a:srgbClr val="FFFFFF"/>
                </a:solidFill>
                <a:latin typeface="Lora Bold"/>
                <a:ea typeface="Lora Bold"/>
                <a:cs typeface="Lora Bold"/>
                <a:sym typeface="Lora Bold"/>
              </a:rPr>
              <a:t>5+ XGB GROUPS WITH A TOTAL 100+ EMPLOYEES = BONUS X2</a:t>
            </a:r>
          </a:p>
        </p:txBody>
      </p:sp>
      <p:sp>
        <p:nvSpPr>
          <p:cNvPr id="19" name="TextBox 19"/>
          <p:cNvSpPr txBox="1"/>
          <p:nvPr/>
        </p:nvSpPr>
        <p:spPr>
          <a:xfrm>
            <a:off x="4129878" y="8168477"/>
            <a:ext cx="10028244" cy="396560"/>
          </a:xfrm>
          <a:prstGeom prst="rect">
            <a:avLst/>
          </a:prstGeom>
        </p:spPr>
        <p:txBody>
          <a:bodyPr lIns="0" tIns="0" rIns="0" bIns="0" rtlCol="0" anchor="t">
            <a:spAutoFit/>
          </a:bodyPr>
          <a:lstStyle/>
          <a:p>
            <a:pPr algn="l">
              <a:lnSpc>
                <a:spcPts val="3342"/>
              </a:lnSpc>
            </a:pPr>
            <a:r>
              <a:rPr lang="en-US" sz="2387" b="1">
                <a:solidFill>
                  <a:srgbClr val="FFFFFF"/>
                </a:solidFill>
                <a:latin typeface="Lora Bold"/>
                <a:ea typeface="Lora Bold"/>
                <a:cs typeface="Lora Bold"/>
                <a:sym typeface="Lora Bold"/>
              </a:rPr>
              <a:t>EXAMPLE: 100+ LIFEX POLICIES + 5 XGB GROUPS = $25,000 BONUS</a:t>
            </a:r>
          </a:p>
        </p:txBody>
      </p:sp>
      <p:sp>
        <p:nvSpPr>
          <p:cNvPr id="20" name="TextBox 20"/>
          <p:cNvSpPr txBox="1"/>
          <p:nvPr/>
        </p:nvSpPr>
        <p:spPr>
          <a:xfrm>
            <a:off x="10604795" y="1717287"/>
            <a:ext cx="6254627" cy="1392782"/>
          </a:xfrm>
          <a:prstGeom prst="rect">
            <a:avLst/>
          </a:prstGeom>
        </p:spPr>
        <p:txBody>
          <a:bodyPr lIns="0" tIns="0" rIns="0" bIns="0" rtlCol="0" anchor="t">
            <a:spAutoFit/>
          </a:bodyPr>
          <a:lstStyle/>
          <a:p>
            <a:pPr marL="0" lvl="0" indent="0" algn="ctr">
              <a:lnSpc>
                <a:spcPts val="5263"/>
              </a:lnSpc>
            </a:pPr>
            <a:r>
              <a:rPr lang="en-US" sz="5599" spc="55">
                <a:solidFill>
                  <a:srgbClr val="E1B35F"/>
                </a:solidFill>
                <a:latin typeface="Gilda Display"/>
                <a:ea typeface="Gilda Display"/>
                <a:cs typeface="Gilda Display"/>
                <a:sym typeface="Gilda Display"/>
              </a:rPr>
              <a:t>2ND MEGA MULTIPLIER</a:t>
            </a:r>
          </a:p>
        </p:txBody>
      </p:sp>
      <p:sp>
        <p:nvSpPr>
          <p:cNvPr id="21" name="TextBox 21"/>
          <p:cNvSpPr txBox="1"/>
          <p:nvPr/>
        </p:nvSpPr>
        <p:spPr>
          <a:xfrm>
            <a:off x="1256302" y="1746457"/>
            <a:ext cx="6307955" cy="1376961"/>
          </a:xfrm>
          <a:prstGeom prst="rect">
            <a:avLst/>
          </a:prstGeom>
        </p:spPr>
        <p:txBody>
          <a:bodyPr lIns="0" tIns="0" rIns="0" bIns="0" rtlCol="0" anchor="t">
            <a:spAutoFit/>
          </a:bodyPr>
          <a:lstStyle/>
          <a:p>
            <a:pPr marL="0" lvl="0" indent="0" algn="ctr">
              <a:lnSpc>
                <a:spcPts val="5308"/>
              </a:lnSpc>
            </a:pPr>
            <a:r>
              <a:rPr lang="en-US" sz="5647" spc="56">
                <a:solidFill>
                  <a:srgbClr val="E1B35F"/>
                </a:solidFill>
                <a:latin typeface="Gilda Display"/>
                <a:ea typeface="Gilda Display"/>
                <a:cs typeface="Gilda Display"/>
                <a:sym typeface="Gilda Display"/>
              </a:rPr>
              <a:t>MEGA MULTIPLIER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1B5FF"/>
        </a:solidFill>
        <a:effectLst/>
      </p:bgPr>
    </p:bg>
    <p:spTree>
      <p:nvGrpSpPr>
        <p:cNvPr id="1" name=""/>
        <p:cNvGrpSpPr/>
        <p:nvPr/>
      </p:nvGrpSpPr>
      <p:grpSpPr>
        <a:xfrm>
          <a:off x="0" y="0"/>
          <a:ext cx="0" cy="0"/>
          <a:chOff x="0" y="0"/>
          <a:chExt cx="0" cy="0"/>
        </a:xfrm>
      </p:grpSpPr>
      <p:sp>
        <p:nvSpPr>
          <p:cNvPr id="2" name="Freeform 2"/>
          <p:cNvSpPr/>
          <p:nvPr/>
        </p:nvSpPr>
        <p:spPr>
          <a:xfrm>
            <a:off x="1577700" y="3616273"/>
            <a:ext cx="15348682" cy="2692138"/>
          </a:xfrm>
          <a:custGeom>
            <a:avLst/>
            <a:gdLst/>
            <a:ahLst/>
            <a:cxnLst/>
            <a:rect l="l" t="t" r="r" b="b"/>
            <a:pathLst>
              <a:path w="15348682" h="2692138">
                <a:moveTo>
                  <a:pt x="0" y="0"/>
                </a:moveTo>
                <a:lnTo>
                  <a:pt x="15348683" y="0"/>
                </a:lnTo>
                <a:lnTo>
                  <a:pt x="15348683" y="2692138"/>
                </a:lnTo>
                <a:lnTo>
                  <a:pt x="0" y="269213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6DDEC"/>
        </a:solidFill>
        <a:effectLst/>
      </p:bgPr>
    </p:bg>
    <p:spTree>
      <p:nvGrpSpPr>
        <p:cNvPr id="1" name=""/>
        <p:cNvGrpSpPr/>
        <p:nvPr/>
      </p:nvGrpSpPr>
      <p:grpSpPr>
        <a:xfrm>
          <a:off x="0" y="0"/>
          <a:ext cx="0" cy="0"/>
          <a:chOff x="0" y="0"/>
          <a:chExt cx="0" cy="0"/>
        </a:xfrm>
      </p:grpSpPr>
      <p:sp>
        <p:nvSpPr>
          <p:cNvPr id="2" name="Freeform 2"/>
          <p:cNvSpPr/>
          <p:nvPr/>
        </p:nvSpPr>
        <p:spPr>
          <a:xfrm>
            <a:off x="2105210" y="1460419"/>
            <a:ext cx="13627607" cy="3952006"/>
          </a:xfrm>
          <a:custGeom>
            <a:avLst/>
            <a:gdLst/>
            <a:ahLst/>
            <a:cxnLst/>
            <a:rect l="l" t="t" r="r" b="b"/>
            <a:pathLst>
              <a:path w="13627607" h="3952006">
                <a:moveTo>
                  <a:pt x="0" y="0"/>
                </a:moveTo>
                <a:lnTo>
                  <a:pt x="13627608" y="0"/>
                </a:lnTo>
                <a:lnTo>
                  <a:pt x="13627608" y="3952006"/>
                </a:lnTo>
                <a:lnTo>
                  <a:pt x="0" y="3952006"/>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3135139" y="6949351"/>
            <a:ext cx="12017722" cy="1690428"/>
          </a:xfrm>
          <a:prstGeom prst="rect">
            <a:avLst/>
          </a:prstGeom>
        </p:spPr>
        <p:txBody>
          <a:bodyPr lIns="0" tIns="0" rIns="0" bIns="0" rtlCol="0" anchor="t">
            <a:spAutoFit/>
          </a:bodyPr>
          <a:lstStyle/>
          <a:p>
            <a:pPr algn="ctr">
              <a:lnSpc>
                <a:spcPts val="4476"/>
              </a:lnSpc>
            </a:pPr>
            <a:r>
              <a:rPr lang="en-US" sz="3197">
                <a:solidFill>
                  <a:srgbClr val="000000"/>
                </a:solidFill>
                <a:latin typeface="Poppins"/>
                <a:ea typeface="Poppins"/>
                <a:cs typeface="Poppins"/>
                <a:sym typeface="Poppins"/>
              </a:rPr>
              <a:t>PSM New Enrollments Notice of NEW Milliman Suitability Tool</a:t>
            </a:r>
          </a:p>
          <a:p>
            <a:pPr algn="ctr">
              <a:lnSpc>
                <a:spcPts val="4476"/>
              </a:lnSpc>
            </a:pPr>
            <a:endParaRPr lang="en-US" sz="3197">
              <a:solidFill>
                <a:srgbClr val="000000"/>
              </a:solidFill>
              <a:latin typeface="Poppins"/>
              <a:ea typeface="Poppins"/>
              <a:cs typeface="Poppins"/>
              <a:sym typeface="Poppins"/>
            </a:endParaRPr>
          </a:p>
          <a:p>
            <a:pPr algn="ctr">
              <a:lnSpc>
                <a:spcPts val="4476"/>
              </a:lnSpc>
              <a:spcBef>
                <a:spcPct val="0"/>
              </a:spcBef>
            </a:pPr>
            <a:r>
              <a:rPr lang="en-US" sz="3197" b="1" i="1" u="sng">
                <a:solidFill>
                  <a:srgbClr val="000000"/>
                </a:solidFill>
                <a:latin typeface="Poppins Bold Italics"/>
                <a:ea typeface="Poppins Bold Italics"/>
                <a:cs typeface="Poppins Bold Italics"/>
                <a:sym typeface="Poppins Bold Italics"/>
                <a:hlinkClick r:id="rId3" tooltip="https://discover.ironhealthbenefits.com/suitability/"/>
              </a:rPr>
              <a:t>https://discover.ironhealthbenefits.com/suitability/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3320642" y="1963514"/>
            <a:ext cx="8723012" cy="6542259"/>
          </a:xfrm>
          <a:custGeom>
            <a:avLst/>
            <a:gdLst/>
            <a:ahLst/>
            <a:cxnLst/>
            <a:rect l="l" t="t" r="r" b="b"/>
            <a:pathLst>
              <a:path w="8723012" h="6542259">
                <a:moveTo>
                  <a:pt x="0" y="0"/>
                </a:moveTo>
                <a:lnTo>
                  <a:pt x="8723011" y="0"/>
                </a:lnTo>
                <a:lnTo>
                  <a:pt x="8723011" y="6542259"/>
                </a:lnTo>
                <a:lnTo>
                  <a:pt x="0" y="6542259"/>
                </a:lnTo>
                <a:lnTo>
                  <a:pt x="0" y="0"/>
                </a:lnTo>
                <a:close/>
              </a:path>
            </a:pathLst>
          </a:custGeom>
          <a:blipFill>
            <a:blip r:embed="rId3"/>
            <a:stretch>
              <a:fillRect/>
            </a:stretch>
          </a:blipFill>
        </p:spPr>
        <p:txBody>
          <a:bodyPr/>
          <a:lstStyle/>
          <a:p>
            <a:endParaRPr lang="en-US"/>
          </a:p>
        </p:txBody>
      </p:sp>
      <p:sp>
        <p:nvSpPr>
          <p:cNvPr id="4" name="Freeform 4"/>
          <p:cNvSpPr/>
          <p:nvPr/>
        </p:nvSpPr>
        <p:spPr>
          <a:xfrm flipH="1">
            <a:off x="9144000" y="301336"/>
            <a:ext cx="4892428" cy="4390954"/>
          </a:xfrm>
          <a:custGeom>
            <a:avLst/>
            <a:gdLst/>
            <a:ahLst/>
            <a:cxnLst/>
            <a:rect l="l" t="t" r="r" b="b"/>
            <a:pathLst>
              <a:path w="4892428" h="4390954">
                <a:moveTo>
                  <a:pt x="4892428" y="0"/>
                </a:moveTo>
                <a:lnTo>
                  <a:pt x="0" y="0"/>
                </a:lnTo>
                <a:lnTo>
                  <a:pt x="0" y="4390955"/>
                </a:lnTo>
                <a:lnTo>
                  <a:pt x="4892428" y="4390955"/>
                </a:lnTo>
                <a:lnTo>
                  <a:pt x="4892428" y="0"/>
                </a:lnTo>
                <a:close/>
              </a:path>
            </a:pathLst>
          </a:custGeom>
          <a:blipFill>
            <a:blip r:embed="rId4"/>
            <a:stretch>
              <a:fillRect/>
            </a:stretch>
          </a:blipFill>
        </p:spPr>
        <p:txBody>
          <a:bodyPr/>
          <a:lstStyle/>
          <a:p>
            <a:endParaRPr lang="en-US"/>
          </a:p>
        </p:txBody>
      </p:sp>
      <p:sp>
        <p:nvSpPr>
          <p:cNvPr id="5" name="Freeform 5"/>
          <p:cNvSpPr/>
          <p:nvPr/>
        </p:nvSpPr>
        <p:spPr>
          <a:xfrm>
            <a:off x="14765146" y="8940619"/>
            <a:ext cx="3274934" cy="1221963"/>
          </a:xfrm>
          <a:custGeom>
            <a:avLst/>
            <a:gdLst/>
            <a:ahLst/>
            <a:cxnLst/>
            <a:rect l="l" t="t" r="r" b="b"/>
            <a:pathLst>
              <a:path w="3274934" h="1221963">
                <a:moveTo>
                  <a:pt x="0" y="0"/>
                </a:moveTo>
                <a:lnTo>
                  <a:pt x="3274934" y="0"/>
                </a:lnTo>
                <a:lnTo>
                  <a:pt x="3274934" y="1221963"/>
                </a:lnTo>
                <a:lnTo>
                  <a:pt x="0" y="1221963"/>
                </a:lnTo>
                <a:lnTo>
                  <a:pt x="0" y="0"/>
                </a:lnTo>
                <a:close/>
              </a:path>
            </a:pathLst>
          </a:custGeom>
          <a:blipFill>
            <a:blip r:embed="rId5"/>
            <a:stretch>
              <a:fillRect t="-54665" b="-52235"/>
            </a:stretch>
          </a:blipFill>
        </p:spPr>
        <p:txBody>
          <a:bodyPr/>
          <a:lstStyle/>
          <a:p>
            <a:endParaRPr lang="en-US"/>
          </a:p>
        </p:txBody>
      </p:sp>
      <p:sp>
        <p:nvSpPr>
          <p:cNvPr id="6" name="TextBox 6"/>
          <p:cNvSpPr txBox="1"/>
          <p:nvPr/>
        </p:nvSpPr>
        <p:spPr>
          <a:xfrm>
            <a:off x="9557257" y="1137681"/>
            <a:ext cx="4065914" cy="2055453"/>
          </a:xfrm>
          <a:prstGeom prst="rect">
            <a:avLst/>
          </a:prstGeom>
        </p:spPr>
        <p:txBody>
          <a:bodyPr lIns="0" tIns="0" rIns="0" bIns="0" rtlCol="0" anchor="t">
            <a:spAutoFit/>
          </a:bodyPr>
          <a:lstStyle/>
          <a:p>
            <a:pPr algn="ctr">
              <a:lnSpc>
                <a:spcPts val="2732"/>
              </a:lnSpc>
            </a:pPr>
            <a:r>
              <a:rPr lang="en-US" sz="1951" b="1">
                <a:solidFill>
                  <a:srgbClr val="000000"/>
                </a:solidFill>
                <a:latin typeface="Montserrat Bold"/>
                <a:ea typeface="Montserrat Bold"/>
                <a:cs typeface="Montserrat Bold"/>
                <a:sym typeface="Montserrat Bold"/>
              </a:rPr>
              <a:t>LESS THAN ONE WEEK UNTIL PUNTA!</a:t>
            </a:r>
          </a:p>
          <a:p>
            <a:pPr algn="ctr">
              <a:lnSpc>
                <a:spcPts val="2732"/>
              </a:lnSpc>
            </a:pPr>
            <a:endParaRPr lang="en-US" sz="1951" b="1">
              <a:solidFill>
                <a:srgbClr val="000000"/>
              </a:solidFill>
              <a:latin typeface="Montserrat Bold"/>
              <a:ea typeface="Montserrat Bold"/>
              <a:cs typeface="Montserrat Bold"/>
              <a:sym typeface="Montserrat Bold"/>
            </a:endParaRPr>
          </a:p>
          <a:p>
            <a:pPr algn="ctr">
              <a:lnSpc>
                <a:spcPts val="2732"/>
              </a:lnSpc>
            </a:pPr>
            <a:r>
              <a:rPr lang="en-US" sz="1951">
                <a:solidFill>
                  <a:srgbClr val="000000"/>
                </a:solidFill>
                <a:latin typeface="Montserrat"/>
                <a:ea typeface="Montserrat"/>
                <a:cs typeface="Montserrat"/>
                <a:sym typeface="Montserrat"/>
              </a:rPr>
              <a:t>If you’re going make sure you check your email and fill out the necessary forms!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72531" y="4802789"/>
            <a:ext cx="3208263" cy="5484211"/>
          </a:xfrm>
          <a:custGeom>
            <a:avLst/>
            <a:gdLst/>
            <a:ahLst/>
            <a:cxnLst/>
            <a:rect l="l" t="t" r="r" b="b"/>
            <a:pathLst>
              <a:path w="3208263" h="5484211">
                <a:moveTo>
                  <a:pt x="0" y="0"/>
                </a:moveTo>
                <a:lnTo>
                  <a:pt x="3208264" y="0"/>
                </a:lnTo>
                <a:lnTo>
                  <a:pt x="3208264" y="5484211"/>
                </a:lnTo>
                <a:lnTo>
                  <a:pt x="0" y="5484211"/>
                </a:lnTo>
                <a:lnTo>
                  <a:pt x="0" y="0"/>
                </a:lnTo>
                <a:close/>
              </a:path>
            </a:pathLst>
          </a:custGeom>
          <a:blipFill>
            <a:blip r:embed="rId2"/>
            <a:stretch>
              <a:fillRect/>
            </a:stretch>
          </a:blipFill>
        </p:spPr>
        <p:txBody>
          <a:bodyPr/>
          <a:lstStyle/>
          <a:p>
            <a:endParaRPr lang="en-US"/>
          </a:p>
        </p:txBody>
      </p:sp>
      <p:sp>
        <p:nvSpPr>
          <p:cNvPr id="3" name="Freeform 3"/>
          <p:cNvSpPr/>
          <p:nvPr/>
        </p:nvSpPr>
        <p:spPr>
          <a:xfrm>
            <a:off x="14023271" y="536713"/>
            <a:ext cx="3816462" cy="2366206"/>
          </a:xfrm>
          <a:custGeom>
            <a:avLst/>
            <a:gdLst/>
            <a:ahLst/>
            <a:cxnLst/>
            <a:rect l="l" t="t" r="r" b="b"/>
            <a:pathLst>
              <a:path w="3816462" h="2366206">
                <a:moveTo>
                  <a:pt x="0" y="0"/>
                </a:moveTo>
                <a:lnTo>
                  <a:pt x="3816462" y="0"/>
                </a:lnTo>
                <a:lnTo>
                  <a:pt x="3816462" y="2366206"/>
                </a:lnTo>
                <a:lnTo>
                  <a:pt x="0" y="2366206"/>
                </a:lnTo>
                <a:lnTo>
                  <a:pt x="0" y="0"/>
                </a:lnTo>
                <a:close/>
              </a:path>
            </a:pathLst>
          </a:custGeom>
          <a:blipFill>
            <a:blip r:embed="rId3"/>
            <a:stretch>
              <a:fillRect/>
            </a:stretch>
          </a:blipFill>
        </p:spPr>
        <p:txBody>
          <a:bodyPr/>
          <a:lstStyle/>
          <a:p>
            <a:endParaRPr lang="en-US"/>
          </a:p>
        </p:txBody>
      </p:sp>
      <p:sp>
        <p:nvSpPr>
          <p:cNvPr id="4" name="Freeform 4"/>
          <p:cNvSpPr/>
          <p:nvPr/>
        </p:nvSpPr>
        <p:spPr>
          <a:xfrm>
            <a:off x="417096" y="536713"/>
            <a:ext cx="9244457" cy="2600003"/>
          </a:xfrm>
          <a:custGeom>
            <a:avLst/>
            <a:gdLst/>
            <a:ahLst/>
            <a:cxnLst/>
            <a:rect l="l" t="t" r="r" b="b"/>
            <a:pathLst>
              <a:path w="9244457" h="2600003">
                <a:moveTo>
                  <a:pt x="0" y="0"/>
                </a:moveTo>
                <a:lnTo>
                  <a:pt x="9244457" y="0"/>
                </a:lnTo>
                <a:lnTo>
                  <a:pt x="9244457" y="2600004"/>
                </a:lnTo>
                <a:lnTo>
                  <a:pt x="0" y="2600004"/>
                </a:lnTo>
                <a:lnTo>
                  <a:pt x="0" y="0"/>
                </a:lnTo>
                <a:close/>
              </a:path>
            </a:pathLst>
          </a:custGeom>
          <a:blipFill>
            <a:blip r:embed="rId4"/>
            <a:stretch>
              <a:fillRect/>
            </a:stretch>
          </a:blipFill>
        </p:spPr>
        <p:txBody>
          <a:bodyPr/>
          <a:lstStyle/>
          <a:p>
            <a:endParaRPr lang="en-US"/>
          </a:p>
        </p:txBody>
      </p:sp>
      <p:sp>
        <p:nvSpPr>
          <p:cNvPr id="5" name="Freeform 5"/>
          <p:cNvSpPr/>
          <p:nvPr/>
        </p:nvSpPr>
        <p:spPr>
          <a:xfrm>
            <a:off x="10491913" y="164349"/>
            <a:ext cx="2797435" cy="3699087"/>
          </a:xfrm>
          <a:custGeom>
            <a:avLst/>
            <a:gdLst/>
            <a:ahLst/>
            <a:cxnLst/>
            <a:rect l="l" t="t" r="r" b="b"/>
            <a:pathLst>
              <a:path w="2797435" h="3699087">
                <a:moveTo>
                  <a:pt x="0" y="0"/>
                </a:moveTo>
                <a:lnTo>
                  <a:pt x="2797435" y="0"/>
                </a:lnTo>
                <a:lnTo>
                  <a:pt x="2797435" y="3699087"/>
                </a:lnTo>
                <a:lnTo>
                  <a:pt x="0" y="3699087"/>
                </a:lnTo>
                <a:lnTo>
                  <a:pt x="0" y="0"/>
                </a:lnTo>
                <a:close/>
              </a:path>
            </a:pathLst>
          </a:custGeom>
          <a:blipFill>
            <a:blip r:embed="rId5"/>
            <a:stretch>
              <a:fillRect/>
            </a:stretch>
          </a:blipFill>
        </p:spPr>
        <p:txBody>
          <a:bodyPr/>
          <a:lstStyle/>
          <a:p>
            <a:endParaRPr lang="en-US"/>
          </a:p>
        </p:txBody>
      </p:sp>
      <p:sp>
        <p:nvSpPr>
          <p:cNvPr id="6" name="Freeform 6"/>
          <p:cNvSpPr/>
          <p:nvPr/>
        </p:nvSpPr>
        <p:spPr>
          <a:xfrm>
            <a:off x="3698985" y="3232740"/>
            <a:ext cx="6110212" cy="6137209"/>
          </a:xfrm>
          <a:custGeom>
            <a:avLst/>
            <a:gdLst/>
            <a:ahLst/>
            <a:cxnLst/>
            <a:rect l="l" t="t" r="r" b="b"/>
            <a:pathLst>
              <a:path w="6110212" h="6137209">
                <a:moveTo>
                  <a:pt x="0" y="0"/>
                </a:moveTo>
                <a:lnTo>
                  <a:pt x="6110212" y="0"/>
                </a:lnTo>
                <a:lnTo>
                  <a:pt x="6110212" y="6137208"/>
                </a:lnTo>
                <a:lnTo>
                  <a:pt x="0" y="6137208"/>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go.chcagents.com/e/1069352/CompassHealthConsultants-/dcr4k4/1747580133/h/V8rOU8A14Oybg0nb3eVsxUzLzUNhQSlPEQs5CBGMsBM"/>
          </p:cNvPr>
          <p:cNvSpPr/>
          <p:nvPr/>
        </p:nvSpPr>
        <p:spPr>
          <a:xfrm>
            <a:off x="10375499" y="8715042"/>
            <a:ext cx="573410" cy="1213567"/>
          </a:xfrm>
          <a:custGeom>
            <a:avLst/>
            <a:gdLst/>
            <a:ahLst/>
            <a:cxnLst/>
            <a:rect l="l" t="t" r="r" b="b"/>
            <a:pathLst>
              <a:path w="573410" h="1213567">
                <a:moveTo>
                  <a:pt x="0" y="0"/>
                </a:moveTo>
                <a:lnTo>
                  <a:pt x="573410" y="0"/>
                </a:lnTo>
                <a:lnTo>
                  <a:pt x="573410" y="1213567"/>
                </a:lnTo>
                <a:lnTo>
                  <a:pt x="0" y="1213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hlinkClick r:id="rId5" tooltip="https://go.chcagents.com/e/1069352/compasshealthconsultants--/dcr4k1/1747580133/h/V8rOU8A14Oybg0nb3eVsxUzLzUNhQSlPEQs5CBGMsBM"/>
          </p:cNvPr>
          <p:cNvSpPr/>
          <p:nvPr/>
        </p:nvSpPr>
        <p:spPr>
          <a:xfrm>
            <a:off x="3331324" y="8715042"/>
            <a:ext cx="1344908" cy="1344908"/>
          </a:xfrm>
          <a:custGeom>
            <a:avLst/>
            <a:gdLst/>
            <a:ahLst/>
            <a:cxnLst/>
            <a:rect l="l" t="t" r="r" b="b"/>
            <a:pathLst>
              <a:path w="1344908" h="1344908">
                <a:moveTo>
                  <a:pt x="0" y="0"/>
                </a:moveTo>
                <a:lnTo>
                  <a:pt x="1344908" y="0"/>
                </a:lnTo>
                <a:lnTo>
                  <a:pt x="1344908" y="1344908"/>
                </a:lnTo>
                <a:lnTo>
                  <a:pt x="0" y="13449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4">
            <a:hlinkClick r:id="rId8" tooltip="https://go.chcagents.com/e/1069352/pany-compasshealthconsultants-/dcr4k7/1747580133/h/V8rOU8A14Oybg0nb3eVsxUzLzUNhQSlPEQs5CBGMsBM"/>
          </p:cNvPr>
          <p:cNvSpPr/>
          <p:nvPr/>
        </p:nvSpPr>
        <p:spPr>
          <a:xfrm>
            <a:off x="6744714" y="8743393"/>
            <a:ext cx="1543937" cy="1316557"/>
          </a:xfrm>
          <a:custGeom>
            <a:avLst/>
            <a:gdLst/>
            <a:ahLst/>
            <a:cxnLst/>
            <a:rect l="l" t="t" r="r" b="b"/>
            <a:pathLst>
              <a:path w="1543937" h="1316557">
                <a:moveTo>
                  <a:pt x="0" y="0"/>
                </a:moveTo>
                <a:lnTo>
                  <a:pt x="1543937" y="0"/>
                </a:lnTo>
                <a:lnTo>
                  <a:pt x="1543937" y="1316557"/>
                </a:lnTo>
                <a:lnTo>
                  <a:pt x="0" y="13165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 name="Freeform 5">
            <a:hlinkClick r:id="rId11" tooltip="https://www.tiktok.com/@compass.health.co"/>
          </p:cNvPr>
          <p:cNvSpPr/>
          <p:nvPr/>
        </p:nvSpPr>
        <p:spPr>
          <a:xfrm>
            <a:off x="12930898" y="8456650"/>
            <a:ext cx="1603300" cy="1603300"/>
          </a:xfrm>
          <a:custGeom>
            <a:avLst/>
            <a:gdLst/>
            <a:ahLst/>
            <a:cxnLst/>
            <a:rect l="l" t="t" r="r" b="b"/>
            <a:pathLst>
              <a:path w="1603300" h="1603300">
                <a:moveTo>
                  <a:pt x="0" y="0"/>
                </a:moveTo>
                <a:lnTo>
                  <a:pt x="1603300" y="0"/>
                </a:lnTo>
                <a:lnTo>
                  <a:pt x="1603300" y="1603300"/>
                </a:lnTo>
                <a:lnTo>
                  <a:pt x="0" y="16033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 name="Freeform 6"/>
          <p:cNvSpPr/>
          <p:nvPr/>
        </p:nvSpPr>
        <p:spPr>
          <a:xfrm rot="-5400000">
            <a:off x="-1487194" y="2852928"/>
            <a:ext cx="7315200" cy="3666744"/>
          </a:xfrm>
          <a:custGeom>
            <a:avLst/>
            <a:gdLst/>
            <a:ahLst/>
            <a:cxnLst/>
            <a:rect l="l" t="t" r="r" b="b"/>
            <a:pathLst>
              <a:path w="7315200" h="3666744">
                <a:moveTo>
                  <a:pt x="0" y="0"/>
                </a:moveTo>
                <a:lnTo>
                  <a:pt x="7315200" y="0"/>
                </a:lnTo>
                <a:lnTo>
                  <a:pt x="7315200" y="3666744"/>
                </a:lnTo>
                <a:lnTo>
                  <a:pt x="0" y="366674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7" name="Group 7"/>
          <p:cNvGrpSpPr/>
          <p:nvPr/>
        </p:nvGrpSpPr>
        <p:grpSpPr>
          <a:xfrm>
            <a:off x="3604673" y="0"/>
            <a:ext cx="11078655" cy="5506217"/>
            <a:chOff x="0" y="0"/>
            <a:chExt cx="14771540" cy="7341623"/>
          </a:xfrm>
        </p:grpSpPr>
        <p:sp>
          <p:nvSpPr>
            <p:cNvPr id="8" name="TextBox 8"/>
            <p:cNvSpPr txBox="1"/>
            <p:nvPr/>
          </p:nvSpPr>
          <p:spPr>
            <a:xfrm>
              <a:off x="0" y="-381000"/>
              <a:ext cx="14771540" cy="6190881"/>
            </a:xfrm>
            <a:prstGeom prst="rect">
              <a:avLst/>
            </a:prstGeom>
          </p:spPr>
          <p:txBody>
            <a:bodyPr lIns="0" tIns="0" rIns="0" bIns="0" rtlCol="0" anchor="t">
              <a:spAutoFit/>
            </a:bodyPr>
            <a:lstStyle/>
            <a:p>
              <a:pPr algn="ctr">
                <a:lnSpc>
                  <a:spcPts val="27765"/>
                </a:lnSpc>
                <a:spcBef>
                  <a:spcPct val="0"/>
                </a:spcBef>
              </a:pPr>
              <a:r>
                <a:rPr lang="en-US" sz="19832" spc="-1328">
                  <a:solidFill>
                    <a:srgbClr val="138EFF"/>
                  </a:solidFill>
                  <a:latin typeface="Balabeloo"/>
                  <a:ea typeface="Balabeloo"/>
                  <a:cs typeface="Balabeloo"/>
                  <a:sym typeface="Balabeloo"/>
                </a:rPr>
                <a:t>QUESTIONS?</a:t>
              </a:r>
            </a:p>
          </p:txBody>
        </p:sp>
        <p:sp>
          <p:nvSpPr>
            <p:cNvPr id="9" name="TextBox 9"/>
            <p:cNvSpPr txBox="1"/>
            <p:nvPr/>
          </p:nvSpPr>
          <p:spPr>
            <a:xfrm rot="-6250">
              <a:off x="466461" y="1608970"/>
              <a:ext cx="13566178" cy="5720323"/>
            </a:xfrm>
            <a:prstGeom prst="rect">
              <a:avLst/>
            </a:prstGeom>
          </p:spPr>
          <p:txBody>
            <a:bodyPr lIns="0" tIns="0" rIns="0" bIns="0" rtlCol="0" anchor="t">
              <a:spAutoFit/>
            </a:bodyPr>
            <a:lstStyle/>
            <a:p>
              <a:pPr algn="ctr">
                <a:lnSpc>
                  <a:spcPts val="25757"/>
                </a:lnSpc>
                <a:spcBef>
                  <a:spcPct val="0"/>
                </a:spcBef>
              </a:pPr>
              <a:r>
                <a:rPr lang="en-US" sz="18398" spc="-1306">
                  <a:solidFill>
                    <a:srgbClr val="1E4599"/>
                  </a:solidFill>
                  <a:latin typeface="Balabeloo"/>
                  <a:ea typeface="Balabeloo"/>
                  <a:cs typeface="Balabeloo"/>
                  <a:sym typeface="Balabeloo"/>
                </a:rPr>
                <a:t>COMMENTS?</a:t>
              </a:r>
            </a:p>
          </p:txBody>
        </p:sp>
      </p:grpSp>
      <p:sp>
        <p:nvSpPr>
          <p:cNvPr id="10" name="TextBox 10"/>
          <p:cNvSpPr txBox="1"/>
          <p:nvPr/>
        </p:nvSpPr>
        <p:spPr>
          <a:xfrm>
            <a:off x="4734926" y="4563877"/>
            <a:ext cx="9146845" cy="1684654"/>
          </a:xfrm>
          <a:prstGeom prst="rect">
            <a:avLst/>
          </a:prstGeom>
        </p:spPr>
        <p:txBody>
          <a:bodyPr lIns="0" tIns="0" rIns="0" bIns="0" rtlCol="0" anchor="t">
            <a:spAutoFit/>
          </a:bodyPr>
          <a:lstStyle/>
          <a:p>
            <a:pPr algn="ctr">
              <a:lnSpc>
                <a:spcPts val="13720"/>
              </a:lnSpc>
            </a:pPr>
            <a:r>
              <a:rPr lang="en-US" sz="9800">
                <a:solidFill>
                  <a:srgbClr val="0A023E"/>
                </a:solidFill>
                <a:latin typeface="Marykate"/>
                <a:ea typeface="Marykate"/>
                <a:cs typeface="Marykate"/>
                <a:sym typeface="Marykate"/>
              </a:rPr>
              <a:t>Next  Agency Update:</a:t>
            </a:r>
          </a:p>
        </p:txBody>
      </p:sp>
      <p:sp>
        <p:nvSpPr>
          <p:cNvPr id="11" name="TextBox 11"/>
          <p:cNvSpPr txBox="1"/>
          <p:nvPr/>
        </p:nvSpPr>
        <p:spPr>
          <a:xfrm>
            <a:off x="6537691" y="6277133"/>
            <a:ext cx="5541315" cy="1670048"/>
          </a:xfrm>
          <a:prstGeom prst="rect">
            <a:avLst/>
          </a:prstGeom>
        </p:spPr>
        <p:txBody>
          <a:bodyPr lIns="0" tIns="0" rIns="0" bIns="0" rtlCol="0" anchor="t">
            <a:spAutoFit/>
          </a:bodyPr>
          <a:lstStyle/>
          <a:p>
            <a:pPr algn="ctr">
              <a:lnSpc>
                <a:spcPts val="6800"/>
              </a:lnSpc>
            </a:pPr>
            <a:r>
              <a:rPr lang="en-US" sz="4000" spc="480">
                <a:solidFill>
                  <a:srgbClr val="000000"/>
                </a:solidFill>
                <a:latin typeface="Marykate"/>
                <a:ea typeface="Marykate"/>
                <a:cs typeface="Marykate"/>
                <a:sym typeface="Marykate"/>
              </a:rPr>
              <a:t>APRIL 2ND</a:t>
            </a:r>
          </a:p>
          <a:p>
            <a:pPr algn="ctr">
              <a:lnSpc>
                <a:spcPts val="6800"/>
              </a:lnSpc>
            </a:pPr>
            <a:r>
              <a:rPr lang="en-US" sz="4000" spc="480">
                <a:solidFill>
                  <a:srgbClr val="000000"/>
                </a:solidFill>
                <a:latin typeface="Marykate"/>
                <a:ea typeface="Marykate"/>
                <a:cs typeface="Marykate"/>
                <a:sym typeface="Marykate"/>
              </a:rPr>
              <a:t>1PM CST</a:t>
            </a:r>
          </a:p>
        </p:txBody>
      </p:sp>
      <p:sp>
        <p:nvSpPr>
          <p:cNvPr id="12" name="Freeform 12"/>
          <p:cNvSpPr/>
          <p:nvPr/>
        </p:nvSpPr>
        <p:spPr>
          <a:xfrm rot="5400000">
            <a:off x="12709970" y="2456209"/>
            <a:ext cx="7315200" cy="3666744"/>
          </a:xfrm>
          <a:custGeom>
            <a:avLst/>
            <a:gdLst/>
            <a:ahLst/>
            <a:cxnLst/>
            <a:rect l="l" t="t" r="r" b="b"/>
            <a:pathLst>
              <a:path w="7315200" h="3666744">
                <a:moveTo>
                  <a:pt x="0" y="0"/>
                </a:moveTo>
                <a:lnTo>
                  <a:pt x="7315200" y="0"/>
                </a:lnTo>
                <a:lnTo>
                  <a:pt x="7315200" y="3666744"/>
                </a:lnTo>
                <a:lnTo>
                  <a:pt x="0" y="366674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3" name="Freeform 13"/>
          <p:cNvSpPr/>
          <p:nvPr/>
        </p:nvSpPr>
        <p:spPr>
          <a:xfrm>
            <a:off x="16721295" y="9077504"/>
            <a:ext cx="1566705" cy="1209496"/>
          </a:xfrm>
          <a:custGeom>
            <a:avLst/>
            <a:gdLst/>
            <a:ahLst/>
            <a:cxnLst/>
            <a:rect l="l" t="t" r="r" b="b"/>
            <a:pathLst>
              <a:path w="1566705" h="1209496">
                <a:moveTo>
                  <a:pt x="0" y="0"/>
                </a:moveTo>
                <a:lnTo>
                  <a:pt x="1566705" y="0"/>
                </a:lnTo>
                <a:lnTo>
                  <a:pt x="1566705" y="1209496"/>
                </a:lnTo>
                <a:lnTo>
                  <a:pt x="0" y="1209496"/>
                </a:lnTo>
                <a:lnTo>
                  <a:pt x="0" y="0"/>
                </a:lnTo>
                <a:close/>
              </a:path>
            </a:pathLst>
          </a:custGeom>
          <a:blipFill>
            <a:blip r:embed="rId16"/>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6FC"/>
        </a:solidFill>
        <a:effectLst/>
      </p:bgPr>
    </p:bg>
    <p:spTree>
      <p:nvGrpSpPr>
        <p:cNvPr id="1" name=""/>
        <p:cNvGrpSpPr/>
        <p:nvPr/>
      </p:nvGrpSpPr>
      <p:grpSpPr>
        <a:xfrm>
          <a:off x="0" y="0"/>
          <a:ext cx="0" cy="0"/>
          <a:chOff x="0" y="0"/>
          <a:chExt cx="0" cy="0"/>
        </a:xfrm>
      </p:grpSpPr>
      <p:sp>
        <p:nvSpPr>
          <p:cNvPr id="2" name="Freeform 2"/>
          <p:cNvSpPr/>
          <p:nvPr/>
        </p:nvSpPr>
        <p:spPr>
          <a:xfrm>
            <a:off x="0" y="0"/>
            <a:ext cx="2447318" cy="1889330"/>
          </a:xfrm>
          <a:custGeom>
            <a:avLst/>
            <a:gdLst/>
            <a:ahLst/>
            <a:cxnLst/>
            <a:rect l="l" t="t" r="r" b="b"/>
            <a:pathLst>
              <a:path w="2447318" h="1889330">
                <a:moveTo>
                  <a:pt x="0" y="0"/>
                </a:moveTo>
                <a:lnTo>
                  <a:pt x="2447318" y="0"/>
                </a:lnTo>
                <a:lnTo>
                  <a:pt x="2447318" y="1889330"/>
                </a:lnTo>
                <a:lnTo>
                  <a:pt x="0" y="1889330"/>
                </a:lnTo>
                <a:lnTo>
                  <a:pt x="0" y="0"/>
                </a:lnTo>
                <a:close/>
              </a:path>
            </a:pathLst>
          </a:custGeom>
          <a:blipFill>
            <a:blip r:embed="rId2"/>
            <a:stretch>
              <a:fillRect/>
            </a:stretch>
          </a:blipFill>
        </p:spPr>
        <p:txBody>
          <a:bodyPr/>
          <a:lstStyle/>
          <a:p>
            <a:endParaRPr lang="en-US"/>
          </a:p>
        </p:txBody>
      </p:sp>
      <p:sp>
        <p:nvSpPr>
          <p:cNvPr id="3" name="Freeform 3"/>
          <p:cNvSpPr/>
          <p:nvPr/>
        </p:nvSpPr>
        <p:spPr>
          <a:xfrm flipH="1">
            <a:off x="13072598" y="4660419"/>
            <a:ext cx="4834200" cy="3758591"/>
          </a:xfrm>
          <a:custGeom>
            <a:avLst/>
            <a:gdLst/>
            <a:ahLst/>
            <a:cxnLst/>
            <a:rect l="l" t="t" r="r" b="b"/>
            <a:pathLst>
              <a:path w="4834200" h="3758591">
                <a:moveTo>
                  <a:pt x="4834201" y="0"/>
                </a:moveTo>
                <a:lnTo>
                  <a:pt x="0" y="0"/>
                </a:lnTo>
                <a:lnTo>
                  <a:pt x="0" y="3758591"/>
                </a:lnTo>
                <a:lnTo>
                  <a:pt x="4834201" y="3758591"/>
                </a:lnTo>
                <a:lnTo>
                  <a:pt x="4834201" y="0"/>
                </a:lnTo>
                <a:close/>
              </a:path>
            </a:pathLst>
          </a:custGeom>
          <a:blipFill>
            <a:blip r:embed="rId3"/>
            <a:stretch>
              <a:fillRect/>
            </a:stretch>
          </a:blipFill>
        </p:spPr>
        <p:txBody>
          <a:bodyPr/>
          <a:lstStyle/>
          <a:p>
            <a:endParaRPr lang="en-US"/>
          </a:p>
        </p:txBody>
      </p:sp>
      <p:grpSp>
        <p:nvGrpSpPr>
          <p:cNvPr id="4" name="Group 4"/>
          <p:cNvGrpSpPr/>
          <p:nvPr/>
        </p:nvGrpSpPr>
        <p:grpSpPr>
          <a:xfrm>
            <a:off x="6178772" y="0"/>
            <a:ext cx="5930457" cy="4197778"/>
            <a:chOff x="0" y="0"/>
            <a:chExt cx="7907275" cy="5597037"/>
          </a:xfrm>
        </p:grpSpPr>
        <p:sp>
          <p:nvSpPr>
            <p:cNvPr id="5" name="TextBox 5"/>
            <p:cNvSpPr txBox="1"/>
            <p:nvPr/>
          </p:nvSpPr>
          <p:spPr>
            <a:xfrm rot="190974">
              <a:off x="150492" y="961263"/>
              <a:ext cx="7641731" cy="2851608"/>
            </a:xfrm>
            <a:prstGeom prst="rect">
              <a:avLst/>
            </a:prstGeom>
          </p:spPr>
          <p:txBody>
            <a:bodyPr lIns="0" tIns="0" rIns="0" bIns="0" rtlCol="0" anchor="t">
              <a:spAutoFit/>
            </a:bodyPr>
            <a:lstStyle/>
            <a:p>
              <a:pPr algn="ctr">
                <a:lnSpc>
                  <a:spcPts val="13323"/>
                </a:lnSpc>
              </a:pPr>
              <a:r>
                <a:rPr lang="en-US" sz="17764" spc="-355">
                  <a:solidFill>
                    <a:srgbClr val="00C4CC"/>
                  </a:solidFill>
                  <a:latin typeface="Paalalabas Condensed"/>
                  <a:ea typeface="Paalalabas Condensed"/>
                  <a:cs typeface="Paalalabas Condensed"/>
                  <a:sym typeface="Paalalabas Condensed"/>
                </a:rPr>
                <a:t>attention</a:t>
              </a:r>
            </a:p>
          </p:txBody>
        </p:sp>
        <p:sp>
          <p:nvSpPr>
            <p:cNvPr id="6" name="TextBox 6"/>
            <p:cNvSpPr txBox="1"/>
            <p:nvPr/>
          </p:nvSpPr>
          <p:spPr>
            <a:xfrm rot="-427307">
              <a:off x="3382225" y="2850879"/>
              <a:ext cx="4322960" cy="2487778"/>
            </a:xfrm>
            <a:prstGeom prst="rect">
              <a:avLst/>
            </a:prstGeom>
          </p:spPr>
          <p:txBody>
            <a:bodyPr lIns="0" tIns="0" rIns="0" bIns="0" rtlCol="0" anchor="t">
              <a:spAutoFit/>
            </a:bodyPr>
            <a:lstStyle/>
            <a:p>
              <a:pPr algn="l">
                <a:lnSpc>
                  <a:spcPts val="12445"/>
                </a:lnSpc>
              </a:pPr>
              <a:r>
                <a:rPr lang="en-US" sz="14471" spc="-289">
                  <a:solidFill>
                    <a:srgbClr val="FFDE59"/>
                  </a:solidFill>
                  <a:latin typeface="Paalalabas Condensed"/>
                  <a:ea typeface="Paalalabas Condensed"/>
                  <a:cs typeface="Paalalabas Condensed"/>
                  <a:sym typeface="Paalalabas Condensed"/>
                </a:rPr>
                <a:t>agents</a:t>
              </a:r>
            </a:p>
          </p:txBody>
        </p:sp>
        <p:sp>
          <p:nvSpPr>
            <p:cNvPr id="7" name="TextBox 7"/>
            <p:cNvSpPr txBox="1"/>
            <p:nvPr/>
          </p:nvSpPr>
          <p:spPr>
            <a:xfrm rot="254100">
              <a:off x="63346" y="2605548"/>
              <a:ext cx="3004109" cy="1826671"/>
            </a:xfrm>
            <a:prstGeom prst="rect">
              <a:avLst/>
            </a:prstGeom>
          </p:spPr>
          <p:txBody>
            <a:bodyPr lIns="0" tIns="0" rIns="0" bIns="0" rtlCol="0" anchor="t">
              <a:spAutoFit/>
            </a:bodyPr>
            <a:lstStyle/>
            <a:p>
              <a:pPr algn="r">
                <a:lnSpc>
                  <a:spcPts val="8860"/>
                </a:lnSpc>
              </a:pPr>
              <a:r>
                <a:rPr lang="en-US" sz="11075">
                  <a:solidFill>
                    <a:srgbClr val="138EFF"/>
                  </a:solidFill>
                  <a:latin typeface="Placard Next Compressed"/>
                  <a:ea typeface="Placard Next Compressed"/>
                  <a:cs typeface="Placard Next Compressed"/>
                  <a:sym typeface="Placard Next Compressed"/>
                </a:rPr>
                <a:t>new</a:t>
              </a:r>
            </a:p>
          </p:txBody>
        </p:sp>
      </p:grpSp>
      <p:sp>
        <p:nvSpPr>
          <p:cNvPr id="8" name="TextBox 8"/>
          <p:cNvSpPr txBox="1"/>
          <p:nvPr/>
        </p:nvSpPr>
        <p:spPr>
          <a:xfrm>
            <a:off x="507778" y="5029200"/>
            <a:ext cx="12254059" cy="2584451"/>
          </a:xfrm>
          <a:prstGeom prst="rect">
            <a:avLst/>
          </a:prstGeom>
        </p:spPr>
        <p:txBody>
          <a:bodyPr lIns="0" tIns="0" rIns="0" bIns="0" rtlCol="0" anchor="t">
            <a:spAutoFit/>
          </a:bodyPr>
          <a:lstStyle/>
          <a:p>
            <a:pPr algn="ctr">
              <a:lnSpc>
                <a:spcPts val="5319"/>
              </a:lnSpc>
            </a:pPr>
            <a:r>
              <a:rPr lang="en-US" sz="3799">
                <a:solidFill>
                  <a:srgbClr val="000000"/>
                </a:solidFill>
                <a:latin typeface="Poppins"/>
                <a:ea typeface="Poppins"/>
                <a:cs typeface="Poppins"/>
                <a:sym typeface="Poppins"/>
              </a:rPr>
              <a:t>Sell your FIRST application by next Friday, March 20th &amp; receive a CHC shirt** and $100 lead credits!</a:t>
            </a:r>
          </a:p>
          <a:p>
            <a:pPr algn="ctr">
              <a:lnSpc>
                <a:spcPts val="5879"/>
              </a:lnSpc>
            </a:pPr>
            <a:endParaRPr lang="en-US" sz="3799">
              <a:solidFill>
                <a:srgbClr val="000000"/>
              </a:solidFill>
              <a:latin typeface="Poppins"/>
              <a:ea typeface="Poppins"/>
              <a:cs typeface="Poppins"/>
              <a:sym typeface="Poppins"/>
            </a:endParaRPr>
          </a:p>
          <a:p>
            <a:pPr algn="ctr">
              <a:lnSpc>
                <a:spcPts val="3779"/>
              </a:lnSpc>
              <a:spcBef>
                <a:spcPct val="0"/>
              </a:spcBef>
            </a:pPr>
            <a:r>
              <a:rPr lang="en-US" sz="2699">
                <a:solidFill>
                  <a:srgbClr val="000000"/>
                </a:solidFill>
                <a:latin typeface="Poppins"/>
                <a:ea typeface="Poppins"/>
                <a:cs typeface="Poppins"/>
                <a:sym typeface="Poppins"/>
              </a:rPr>
              <a:t>**MAY BE SUBSTITUTED FOR A $50 CHC STORE CREDIT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www.linkedin.com/company/compasshealthconsultants/"/>
          </p:cNvPr>
          <p:cNvSpPr/>
          <p:nvPr/>
        </p:nvSpPr>
        <p:spPr>
          <a:xfrm>
            <a:off x="2363376" y="8027666"/>
            <a:ext cx="2135407" cy="1820920"/>
          </a:xfrm>
          <a:custGeom>
            <a:avLst/>
            <a:gdLst/>
            <a:ahLst/>
            <a:cxnLst/>
            <a:rect l="l" t="t" r="r" b="b"/>
            <a:pathLst>
              <a:path w="2135407" h="1820920">
                <a:moveTo>
                  <a:pt x="0" y="0"/>
                </a:moveTo>
                <a:lnTo>
                  <a:pt x="2135407" y="0"/>
                </a:lnTo>
                <a:lnTo>
                  <a:pt x="2135407" y="1820920"/>
                </a:lnTo>
                <a:lnTo>
                  <a:pt x="0" y="1820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hlinkClick r:id="rId5" tooltip="https://www.facebook.com/CompassHealthConsultants/"/>
          </p:cNvPr>
          <p:cNvSpPr/>
          <p:nvPr/>
        </p:nvSpPr>
        <p:spPr>
          <a:xfrm>
            <a:off x="6558120" y="8027666"/>
            <a:ext cx="860385" cy="1820920"/>
          </a:xfrm>
          <a:custGeom>
            <a:avLst/>
            <a:gdLst/>
            <a:ahLst/>
            <a:cxnLst/>
            <a:rect l="l" t="t" r="r" b="b"/>
            <a:pathLst>
              <a:path w="860385" h="1820920">
                <a:moveTo>
                  <a:pt x="0" y="0"/>
                </a:moveTo>
                <a:lnTo>
                  <a:pt x="860384" y="0"/>
                </a:lnTo>
                <a:lnTo>
                  <a:pt x="860384" y="1820920"/>
                </a:lnTo>
                <a:lnTo>
                  <a:pt x="0" y="18209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4">
            <a:hlinkClick r:id="rId8" tooltip="https://www.instagram.com/compasshealthconsultants_/"/>
          </p:cNvPr>
          <p:cNvSpPr/>
          <p:nvPr/>
        </p:nvSpPr>
        <p:spPr>
          <a:xfrm>
            <a:off x="9837854" y="8027666"/>
            <a:ext cx="1820920" cy="1820920"/>
          </a:xfrm>
          <a:custGeom>
            <a:avLst/>
            <a:gdLst/>
            <a:ahLst/>
            <a:cxnLst/>
            <a:rect l="l" t="t" r="r" b="b"/>
            <a:pathLst>
              <a:path w="1820920" h="1820920">
                <a:moveTo>
                  <a:pt x="0" y="0"/>
                </a:moveTo>
                <a:lnTo>
                  <a:pt x="1820920" y="0"/>
                </a:lnTo>
                <a:lnTo>
                  <a:pt x="1820920" y="1820920"/>
                </a:lnTo>
                <a:lnTo>
                  <a:pt x="0" y="18209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 name="Freeform 5">
            <a:hlinkClick r:id="rId11" tooltip="https://www.tiktok.com/@compass.health.co?_r=1&amp;_t=ZT-92qmSQ7dEej"/>
          </p:cNvPr>
          <p:cNvSpPr/>
          <p:nvPr/>
        </p:nvSpPr>
        <p:spPr>
          <a:xfrm>
            <a:off x="13482874" y="7909426"/>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 name="TextBox 6"/>
          <p:cNvSpPr txBox="1"/>
          <p:nvPr/>
        </p:nvSpPr>
        <p:spPr>
          <a:xfrm>
            <a:off x="938373" y="3529461"/>
            <a:ext cx="16411255" cy="4303945"/>
          </a:xfrm>
          <a:prstGeom prst="rect">
            <a:avLst/>
          </a:prstGeom>
        </p:spPr>
        <p:txBody>
          <a:bodyPr lIns="0" tIns="0" rIns="0" bIns="0" rtlCol="0" anchor="t">
            <a:spAutoFit/>
          </a:bodyPr>
          <a:lstStyle/>
          <a:p>
            <a:pPr algn="ctr">
              <a:lnSpc>
                <a:spcPts val="4928"/>
              </a:lnSpc>
            </a:pPr>
            <a:r>
              <a:rPr lang="en-US" sz="3285">
                <a:solidFill>
                  <a:srgbClr val="050A30"/>
                </a:solidFill>
                <a:latin typeface="Garet"/>
                <a:ea typeface="Garet"/>
                <a:cs typeface="Garet"/>
                <a:sym typeface="Garet"/>
              </a:rPr>
              <a:t>If you’re not receiving CHC emails, please email  marketing@chcquotes.com. </a:t>
            </a:r>
          </a:p>
          <a:p>
            <a:pPr algn="ctr">
              <a:lnSpc>
                <a:spcPts val="4928"/>
              </a:lnSpc>
            </a:pPr>
            <a:endParaRPr lang="en-US" sz="3285">
              <a:solidFill>
                <a:srgbClr val="050A30"/>
              </a:solidFill>
              <a:latin typeface="Garet"/>
              <a:ea typeface="Garet"/>
              <a:cs typeface="Garet"/>
              <a:sym typeface="Garet"/>
            </a:endParaRPr>
          </a:p>
          <a:p>
            <a:pPr algn="ctr">
              <a:lnSpc>
                <a:spcPts val="4928"/>
              </a:lnSpc>
            </a:pPr>
            <a:r>
              <a:rPr lang="en-US" sz="3285" b="1">
                <a:solidFill>
                  <a:srgbClr val="050A30"/>
                </a:solidFill>
                <a:latin typeface="Garet Bold"/>
                <a:ea typeface="Garet Bold"/>
                <a:cs typeface="Garet Bold"/>
                <a:sym typeface="Garet Bold"/>
              </a:rPr>
              <a:t>Text “START” to (314) 742-7842 to receive text messages!</a:t>
            </a:r>
          </a:p>
          <a:p>
            <a:pPr algn="ctr">
              <a:lnSpc>
                <a:spcPts val="4928"/>
              </a:lnSpc>
            </a:pPr>
            <a:endParaRPr lang="en-US" sz="3285" b="1">
              <a:solidFill>
                <a:srgbClr val="050A30"/>
              </a:solidFill>
              <a:latin typeface="Garet Bold"/>
              <a:ea typeface="Garet Bold"/>
              <a:cs typeface="Garet Bold"/>
              <a:sym typeface="Garet Bold"/>
            </a:endParaRPr>
          </a:p>
          <a:p>
            <a:pPr algn="ctr">
              <a:lnSpc>
                <a:spcPts val="4928"/>
              </a:lnSpc>
            </a:pPr>
            <a:r>
              <a:rPr lang="en-US" sz="3285">
                <a:solidFill>
                  <a:srgbClr val="050A30"/>
                </a:solidFill>
                <a:latin typeface="Garet"/>
                <a:ea typeface="Garet"/>
                <a:cs typeface="Garet"/>
                <a:sym typeface="Garet"/>
              </a:rPr>
              <a:t>Follow us! </a:t>
            </a:r>
          </a:p>
          <a:p>
            <a:pPr algn="ctr">
              <a:lnSpc>
                <a:spcPts val="4928"/>
              </a:lnSpc>
            </a:pPr>
            <a:endParaRPr lang="en-US" sz="3285">
              <a:solidFill>
                <a:srgbClr val="050A30"/>
              </a:solidFill>
              <a:latin typeface="Garet"/>
              <a:ea typeface="Garet"/>
              <a:cs typeface="Garet"/>
              <a:sym typeface="Garet"/>
            </a:endParaRPr>
          </a:p>
        </p:txBody>
      </p:sp>
      <p:sp>
        <p:nvSpPr>
          <p:cNvPr id="7" name="Freeform 7"/>
          <p:cNvSpPr/>
          <p:nvPr/>
        </p:nvSpPr>
        <p:spPr>
          <a:xfrm>
            <a:off x="-1355801" y="-677916"/>
            <a:ext cx="3977438" cy="5356819"/>
          </a:xfrm>
          <a:custGeom>
            <a:avLst/>
            <a:gdLst/>
            <a:ahLst/>
            <a:cxnLst/>
            <a:rect l="l" t="t" r="r" b="b"/>
            <a:pathLst>
              <a:path w="3977438" h="5356819">
                <a:moveTo>
                  <a:pt x="0" y="0"/>
                </a:moveTo>
                <a:lnTo>
                  <a:pt x="3977439" y="0"/>
                </a:lnTo>
                <a:lnTo>
                  <a:pt x="3977439" y="5356820"/>
                </a:lnTo>
                <a:lnTo>
                  <a:pt x="0" y="535682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8" name="Freeform 8"/>
          <p:cNvSpPr/>
          <p:nvPr/>
        </p:nvSpPr>
        <p:spPr>
          <a:xfrm>
            <a:off x="15540274" y="6259716"/>
            <a:ext cx="3977438" cy="5356819"/>
          </a:xfrm>
          <a:custGeom>
            <a:avLst/>
            <a:gdLst/>
            <a:ahLst/>
            <a:cxnLst/>
            <a:rect l="l" t="t" r="r" b="b"/>
            <a:pathLst>
              <a:path w="3977438" h="5356819">
                <a:moveTo>
                  <a:pt x="0" y="0"/>
                </a:moveTo>
                <a:lnTo>
                  <a:pt x="3977438" y="0"/>
                </a:lnTo>
                <a:lnTo>
                  <a:pt x="3977438" y="5356820"/>
                </a:lnTo>
                <a:lnTo>
                  <a:pt x="0" y="535682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p:cNvSpPr/>
          <p:nvPr/>
        </p:nvSpPr>
        <p:spPr>
          <a:xfrm>
            <a:off x="14981413" y="0"/>
            <a:ext cx="3262391" cy="2000494"/>
          </a:xfrm>
          <a:custGeom>
            <a:avLst/>
            <a:gdLst/>
            <a:ahLst/>
            <a:cxnLst/>
            <a:rect l="l" t="t" r="r" b="b"/>
            <a:pathLst>
              <a:path w="3262391" h="2000494">
                <a:moveTo>
                  <a:pt x="0" y="0"/>
                </a:moveTo>
                <a:lnTo>
                  <a:pt x="3262390" y="0"/>
                </a:lnTo>
                <a:lnTo>
                  <a:pt x="3262390" y="2000494"/>
                </a:lnTo>
                <a:lnTo>
                  <a:pt x="0" y="2000494"/>
                </a:lnTo>
                <a:lnTo>
                  <a:pt x="0" y="0"/>
                </a:lnTo>
                <a:close/>
              </a:path>
            </a:pathLst>
          </a:custGeom>
          <a:blipFill>
            <a:blip r:embed="rId16"/>
            <a:stretch>
              <a:fillRect b="-25897"/>
            </a:stretch>
          </a:blipFill>
        </p:spPr>
        <p:txBody>
          <a:bodyPr/>
          <a:lstStyle/>
          <a:p>
            <a:endParaRPr lang="en-US"/>
          </a:p>
        </p:txBody>
      </p:sp>
      <p:sp>
        <p:nvSpPr>
          <p:cNvPr id="10" name="Freeform 10"/>
          <p:cNvSpPr/>
          <p:nvPr/>
        </p:nvSpPr>
        <p:spPr>
          <a:xfrm>
            <a:off x="6181396" y="5977745"/>
            <a:ext cx="2474216" cy="1855662"/>
          </a:xfrm>
          <a:custGeom>
            <a:avLst/>
            <a:gdLst/>
            <a:ahLst/>
            <a:cxnLst/>
            <a:rect l="l" t="t" r="r" b="b"/>
            <a:pathLst>
              <a:path w="2474216" h="1855662">
                <a:moveTo>
                  <a:pt x="0" y="0"/>
                </a:moveTo>
                <a:lnTo>
                  <a:pt x="2474216" y="0"/>
                </a:lnTo>
                <a:lnTo>
                  <a:pt x="2474216" y="1855662"/>
                </a:lnTo>
                <a:lnTo>
                  <a:pt x="0" y="1855662"/>
                </a:lnTo>
                <a:lnTo>
                  <a:pt x="0" y="0"/>
                </a:lnTo>
                <a:close/>
              </a:path>
            </a:pathLst>
          </a:custGeom>
          <a:blipFill>
            <a:blip r:embed="rId17"/>
            <a:stretch>
              <a:fillRect/>
            </a:stretch>
          </a:blipFill>
        </p:spPr>
        <p:txBody>
          <a:bodyPr/>
          <a:lstStyle/>
          <a:p>
            <a:endParaRPr lang="en-US"/>
          </a:p>
        </p:txBody>
      </p:sp>
      <p:grpSp>
        <p:nvGrpSpPr>
          <p:cNvPr id="11" name="Group 11"/>
          <p:cNvGrpSpPr/>
          <p:nvPr/>
        </p:nvGrpSpPr>
        <p:grpSpPr>
          <a:xfrm>
            <a:off x="3584251" y="-215568"/>
            <a:ext cx="11119498" cy="3181619"/>
            <a:chOff x="0" y="-287424"/>
            <a:chExt cx="14825997" cy="4242159"/>
          </a:xfrm>
        </p:grpSpPr>
        <p:sp>
          <p:nvSpPr>
            <p:cNvPr id="12" name="TextBox 12"/>
            <p:cNvSpPr txBox="1"/>
            <p:nvPr/>
          </p:nvSpPr>
          <p:spPr>
            <a:xfrm>
              <a:off x="0" y="-287424"/>
              <a:ext cx="14825997" cy="4011694"/>
            </a:xfrm>
            <a:prstGeom prst="rect">
              <a:avLst/>
            </a:prstGeom>
          </p:spPr>
          <p:txBody>
            <a:bodyPr lIns="0" tIns="0" rIns="0" bIns="0" rtlCol="0" anchor="t">
              <a:spAutoFit/>
            </a:bodyPr>
            <a:lstStyle/>
            <a:p>
              <a:pPr algn="ctr">
                <a:lnSpc>
                  <a:spcPts val="15287"/>
                </a:lnSpc>
              </a:pPr>
              <a:r>
                <a:rPr lang="en-US" sz="15287" b="1" spc="-917" dirty="0">
                  <a:solidFill>
                    <a:srgbClr val="102F76"/>
                  </a:solidFill>
                  <a:latin typeface="Brice SemiExpanded Heavy"/>
                  <a:ea typeface="Brice SemiExpanded Heavy"/>
                  <a:cs typeface="Brice SemiExpanded Heavy"/>
                  <a:sym typeface="Brice SemiExpanded Heavy"/>
                </a:rPr>
                <a:t>Connect</a:t>
              </a:r>
            </a:p>
          </p:txBody>
        </p:sp>
        <p:sp>
          <p:nvSpPr>
            <p:cNvPr id="13" name="TextBox 13"/>
            <p:cNvSpPr txBox="1"/>
            <p:nvPr/>
          </p:nvSpPr>
          <p:spPr>
            <a:xfrm>
              <a:off x="4271985" y="2496248"/>
              <a:ext cx="6000158" cy="1458487"/>
            </a:xfrm>
            <a:prstGeom prst="rect">
              <a:avLst/>
            </a:prstGeom>
          </p:spPr>
          <p:txBody>
            <a:bodyPr lIns="0" tIns="0" rIns="0" bIns="0" rtlCol="0" anchor="t">
              <a:spAutoFit/>
            </a:bodyPr>
            <a:lstStyle/>
            <a:p>
              <a:pPr algn="ctr">
                <a:lnSpc>
                  <a:spcPts val="6824"/>
                </a:lnSpc>
              </a:pPr>
              <a:r>
                <a:rPr lang="en-US" sz="6824">
                  <a:solidFill>
                    <a:srgbClr val="000000"/>
                  </a:solidFill>
                  <a:latin typeface="HK Sentiments"/>
                  <a:ea typeface="HK Sentiments"/>
                  <a:cs typeface="HK Sentiments"/>
                  <a:sym typeface="HK Sentiments"/>
                </a:rPr>
                <a:t>WITH CHC</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16015414" y="0"/>
            <a:ext cx="2228389" cy="1720317"/>
          </a:xfrm>
          <a:custGeom>
            <a:avLst/>
            <a:gdLst/>
            <a:ahLst/>
            <a:cxnLst/>
            <a:rect l="l" t="t" r="r" b="b"/>
            <a:pathLst>
              <a:path w="2228389" h="1720317">
                <a:moveTo>
                  <a:pt x="0" y="0"/>
                </a:moveTo>
                <a:lnTo>
                  <a:pt x="2228389" y="0"/>
                </a:lnTo>
                <a:lnTo>
                  <a:pt x="2228389" y="1720317"/>
                </a:lnTo>
                <a:lnTo>
                  <a:pt x="0" y="1720317"/>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5855640" y="9629830"/>
            <a:ext cx="6269831" cy="459027"/>
          </a:xfrm>
          <a:prstGeom prst="rect">
            <a:avLst/>
          </a:prstGeom>
        </p:spPr>
        <p:txBody>
          <a:bodyPr lIns="0" tIns="0" rIns="0" bIns="0" rtlCol="0" anchor="t">
            <a:spAutoFit/>
          </a:bodyPr>
          <a:lstStyle/>
          <a:p>
            <a:pPr algn="ctr">
              <a:lnSpc>
                <a:spcPts val="3574"/>
              </a:lnSpc>
              <a:spcBef>
                <a:spcPct val="0"/>
              </a:spcBef>
            </a:pPr>
            <a:r>
              <a:rPr lang="en-US" sz="2553" b="1" i="1">
                <a:solidFill>
                  <a:srgbClr val="000000"/>
                </a:solidFill>
                <a:latin typeface="Poppins Bold Italics"/>
                <a:ea typeface="Poppins Bold Italics"/>
                <a:cs typeface="Poppins Bold Italics"/>
                <a:sym typeface="Poppins Bold Italics"/>
              </a:rPr>
              <a:t>**Full information on chcagents.com </a:t>
            </a:r>
          </a:p>
        </p:txBody>
      </p:sp>
      <p:grpSp>
        <p:nvGrpSpPr>
          <p:cNvPr id="5" name="Group 5"/>
          <p:cNvGrpSpPr/>
          <p:nvPr/>
        </p:nvGrpSpPr>
        <p:grpSpPr>
          <a:xfrm>
            <a:off x="6477000" y="344977"/>
            <a:ext cx="4630133" cy="1938925"/>
            <a:chOff x="0" y="0"/>
            <a:chExt cx="6173510" cy="2585234"/>
          </a:xfrm>
        </p:grpSpPr>
        <p:sp>
          <p:nvSpPr>
            <p:cNvPr id="6" name="TextBox 6"/>
            <p:cNvSpPr txBox="1"/>
            <p:nvPr/>
          </p:nvSpPr>
          <p:spPr>
            <a:xfrm>
              <a:off x="18554" y="1408419"/>
              <a:ext cx="6154956" cy="1176814"/>
            </a:xfrm>
            <a:prstGeom prst="rect">
              <a:avLst/>
            </a:prstGeom>
          </p:spPr>
          <p:txBody>
            <a:bodyPr lIns="0" tIns="0" rIns="0" bIns="0" rtlCol="0" anchor="t">
              <a:spAutoFit/>
            </a:bodyPr>
            <a:lstStyle/>
            <a:p>
              <a:pPr algn="ctr">
                <a:lnSpc>
                  <a:spcPts val="5272"/>
                </a:lnSpc>
              </a:pPr>
              <a:r>
                <a:rPr lang="en-US" sz="6760">
                  <a:solidFill>
                    <a:srgbClr val="000000"/>
                  </a:solidFill>
                  <a:latin typeface="Perandory Condensed"/>
                  <a:ea typeface="Perandory Condensed"/>
                  <a:cs typeface="Perandory Condensed"/>
                  <a:sym typeface="Perandory Condensed"/>
                </a:rPr>
                <a:t>Trainings</a:t>
              </a:r>
            </a:p>
          </p:txBody>
        </p:sp>
        <p:sp>
          <p:nvSpPr>
            <p:cNvPr id="7" name="TextBox 7"/>
            <p:cNvSpPr txBox="1"/>
            <p:nvPr/>
          </p:nvSpPr>
          <p:spPr>
            <a:xfrm>
              <a:off x="0" y="409575"/>
              <a:ext cx="6173510" cy="1426392"/>
            </a:xfrm>
            <a:prstGeom prst="rect">
              <a:avLst/>
            </a:prstGeom>
          </p:spPr>
          <p:txBody>
            <a:bodyPr lIns="0" tIns="0" rIns="0" bIns="0" rtlCol="0" anchor="t">
              <a:spAutoFit/>
            </a:bodyPr>
            <a:lstStyle/>
            <a:p>
              <a:pPr algn="ctr">
                <a:lnSpc>
                  <a:spcPts val="3860"/>
                </a:lnSpc>
              </a:pPr>
              <a:r>
                <a:rPr lang="en-US" sz="7721" b="1" dirty="0">
                  <a:solidFill>
                    <a:srgbClr val="CE4F85"/>
                  </a:solidFill>
                  <a:latin typeface="Symphony Bold"/>
                  <a:ea typeface="Symphony Bold"/>
                  <a:cs typeface="Symphony Bold"/>
                  <a:sym typeface="Symphony Bold"/>
                </a:rPr>
                <a:t>Upcoming</a:t>
              </a:r>
            </a:p>
          </p:txBody>
        </p:sp>
      </p:grpSp>
      <p:sp>
        <p:nvSpPr>
          <p:cNvPr id="8" name="TextBox 8"/>
          <p:cNvSpPr txBox="1"/>
          <p:nvPr/>
        </p:nvSpPr>
        <p:spPr>
          <a:xfrm>
            <a:off x="2506609" y="2116217"/>
            <a:ext cx="2288656" cy="537845"/>
          </a:xfrm>
          <a:prstGeom prst="rect">
            <a:avLst/>
          </a:prstGeom>
        </p:spPr>
        <p:txBody>
          <a:bodyPr lIns="0" tIns="0" rIns="0" bIns="0" rtlCol="0" anchor="t">
            <a:spAutoFit/>
          </a:bodyPr>
          <a:lstStyle/>
          <a:p>
            <a:pPr algn="ctr">
              <a:lnSpc>
                <a:spcPts val="4480"/>
              </a:lnSpc>
            </a:pPr>
            <a:r>
              <a:rPr lang="en-US" sz="3200" b="1">
                <a:solidFill>
                  <a:srgbClr val="050A30"/>
                </a:solidFill>
                <a:latin typeface="Montserrat Bold"/>
                <a:ea typeface="Montserrat Bold"/>
                <a:cs typeface="Montserrat Bold"/>
                <a:sym typeface="Montserrat Bold"/>
              </a:rPr>
              <a:t>Kickstart</a:t>
            </a:r>
          </a:p>
        </p:txBody>
      </p:sp>
      <p:sp>
        <p:nvSpPr>
          <p:cNvPr id="9" name="TextBox 9"/>
          <p:cNvSpPr txBox="1"/>
          <p:nvPr/>
        </p:nvSpPr>
        <p:spPr>
          <a:xfrm>
            <a:off x="2702311" y="2749312"/>
            <a:ext cx="6288245" cy="339958"/>
          </a:xfrm>
          <a:prstGeom prst="rect">
            <a:avLst/>
          </a:prstGeom>
        </p:spPr>
        <p:txBody>
          <a:bodyPr lIns="0" tIns="0" rIns="0" bIns="0" rtlCol="0" anchor="t">
            <a:spAutoFit/>
          </a:bodyPr>
          <a:lstStyle/>
          <a:p>
            <a:pPr algn="l">
              <a:lnSpc>
                <a:spcPts val="2787"/>
              </a:lnSpc>
            </a:pPr>
            <a:r>
              <a:rPr lang="en-US" sz="1990" i="1">
                <a:solidFill>
                  <a:srgbClr val="050A30"/>
                </a:solidFill>
                <a:latin typeface="Montserrat Italics"/>
                <a:ea typeface="Montserrat Italics"/>
                <a:cs typeface="Montserrat Italics"/>
                <a:sym typeface="Montserrat Italics"/>
              </a:rPr>
              <a:t>FIRST WEEK OF THE MONTH</a:t>
            </a:r>
          </a:p>
        </p:txBody>
      </p:sp>
      <p:sp>
        <p:nvSpPr>
          <p:cNvPr id="10" name="TextBox 10"/>
          <p:cNvSpPr txBox="1"/>
          <p:nvPr/>
        </p:nvSpPr>
        <p:spPr>
          <a:xfrm>
            <a:off x="2354771" y="3740434"/>
            <a:ext cx="4541806" cy="537845"/>
          </a:xfrm>
          <a:prstGeom prst="rect">
            <a:avLst/>
          </a:prstGeom>
        </p:spPr>
        <p:txBody>
          <a:bodyPr lIns="0" tIns="0" rIns="0" bIns="0" rtlCol="0" anchor="t">
            <a:spAutoFit/>
          </a:bodyPr>
          <a:lstStyle/>
          <a:p>
            <a:pPr algn="ctr">
              <a:lnSpc>
                <a:spcPts val="4480"/>
              </a:lnSpc>
            </a:pPr>
            <a:r>
              <a:rPr lang="en-US" sz="3200" b="1">
                <a:solidFill>
                  <a:srgbClr val="050A30"/>
                </a:solidFill>
                <a:latin typeface="Montserrat Bold"/>
                <a:ea typeface="Montserrat Bold"/>
                <a:cs typeface="Montserrat Bold"/>
                <a:sym typeface="Montserrat Bold"/>
              </a:rPr>
              <a:t>Thursday Trainings</a:t>
            </a:r>
          </a:p>
        </p:txBody>
      </p:sp>
      <p:sp>
        <p:nvSpPr>
          <p:cNvPr id="11" name="TextBox 11"/>
          <p:cNvSpPr txBox="1"/>
          <p:nvPr/>
        </p:nvSpPr>
        <p:spPr>
          <a:xfrm>
            <a:off x="2702311" y="4335429"/>
            <a:ext cx="5168321" cy="335179"/>
          </a:xfrm>
          <a:prstGeom prst="rect">
            <a:avLst/>
          </a:prstGeom>
        </p:spPr>
        <p:txBody>
          <a:bodyPr lIns="0" tIns="0" rIns="0" bIns="0" rtlCol="0" anchor="t">
            <a:spAutoFit/>
          </a:bodyPr>
          <a:lstStyle/>
          <a:p>
            <a:pPr algn="l">
              <a:lnSpc>
                <a:spcPts val="2787"/>
              </a:lnSpc>
            </a:pPr>
            <a:r>
              <a:rPr lang="en-US" sz="1990">
                <a:solidFill>
                  <a:srgbClr val="050A30"/>
                </a:solidFill>
                <a:latin typeface="Montserrat"/>
                <a:ea typeface="Montserrat"/>
                <a:cs typeface="Montserrat"/>
                <a:sym typeface="Montserrat"/>
              </a:rPr>
              <a:t>March 26: Under 65 Training</a:t>
            </a:r>
          </a:p>
        </p:txBody>
      </p:sp>
      <p:sp>
        <p:nvSpPr>
          <p:cNvPr id="12" name="TextBox 12"/>
          <p:cNvSpPr txBox="1"/>
          <p:nvPr/>
        </p:nvSpPr>
        <p:spPr>
          <a:xfrm>
            <a:off x="2637065" y="5480598"/>
            <a:ext cx="5233567" cy="537845"/>
          </a:xfrm>
          <a:prstGeom prst="rect">
            <a:avLst/>
          </a:prstGeom>
        </p:spPr>
        <p:txBody>
          <a:bodyPr lIns="0" tIns="0" rIns="0" bIns="0" rtlCol="0" anchor="t">
            <a:spAutoFit/>
          </a:bodyPr>
          <a:lstStyle/>
          <a:p>
            <a:pPr algn="just">
              <a:lnSpc>
                <a:spcPts val="4480"/>
              </a:lnSpc>
            </a:pPr>
            <a:r>
              <a:rPr lang="en-US" sz="3200" b="1">
                <a:solidFill>
                  <a:srgbClr val="050A30"/>
                </a:solidFill>
                <a:latin typeface="Montserrat Bold"/>
                <a:ea typeface="Montserrat Bold"/>
                <a:cs typeface="Montserrat Bold"/>
                <a:sym typeface="Montserrat Bold"/>
              </a:rPr>
              <a:t>Team Dials with Q&amp;A</a:t>
            </a:r>
          </a:p>
        </p:txBody>
      </p:sp>
      <p:sp>
        <p:nvSpPr>
          <p:cNvPr id="13" name="TextBox 13"/>
          <p:cNvSpPr txBox="1"/>
          <p:nvPr/>
        </p:nvSpPr>
        <p:spPr>
          <a:xfrm>
            <a:off x="2672358" y="6069532"/>
            <a:ext cx="2839431" cy="372094"/>
          </a:xfrm>
          <a:prstGeom prst="rect">
            <a:avLst/>
          </a:prstGeom>
        </p:spPr>
        <p:txBody>
          <a:bodyPr lIns="0" tIns="0" rIns="0" bIns="0" rtlCol="0" anchor="t">
            <a:spAutoFit/>
          </a:bodyPr>
          <a:lstStyle/>
          <a:p>
            <a:pPr algn="just">
              <a:lnSpc>
                <a:spcPts val="3019"/>
              </a:lnSpc>
            </a:pPr>
            <a:r>
              <a:rPr lang="en-US" sz="2156">
                <a:solidFill>
                  <a:srgbClr val="050A30"/>
                </a:solidFill>
                <a:latin typeface="Montserrat"/>
                <a:ea typeface="Montserrat"/>
                <a:cs typeface="Montserrat"/>
                <a:sym typeface="Montserrat"/>
              </a:rPr>
              <a:t>March 31 at 5pm CST</a:t>
            </a:r>
          </a:p>
        </p:txBody>
      </p:sp>
      <p:sp>
        <p:nvSpPr>
          <p:cNvPr id="14" name="TextBox 14"/>
          <p:cNvSpPr txBox="1"/>
          <p:nvPr/>
        </p:nvSpPr>
        <p:spPr>
          <a:xfrm>
            <a:off x="2637065" y="6739772"/>
            <a:ext cx="4541806" cy="537845"/>
          </a:xfrm>
          <a:prstGeom prst="rect">
            <a:avLst/>
          </a:prstGeom>
        </p:spPr>
        <p:txBody>
          <a:bodyPr lIns="0" tIns="0" rIns="0" bIns="0" rtlCol="0" anchor="t">
            <a:spAutoFit/>
          </a:bodyPr>
          <a:lstStyle/>
          <a:p>
            <a:pPr algn="ctr">
              <a:lnSpc>
                <a:spcPts val="4480"/>
              </a:lnSpc>
            </a:pPr>
            <a:r>
              <a:rPr lang="en-US" sz="3200" b="1">
                <a:solidFill>
                  <a:srgbClr val="050A30"/>
                </a:solidFill>
                <a:latin typeface="Montserrat Bold"/>
                <a:ea typeface="Montserrat Bold"/>
                <a:cs typeface="Montserrat Bold"/>
                <a:sym typeface="Montserrat Bold"/>
              </a:rPr>
              <a:t>New Agent Training</a:t>
            </a:r>
          </a:p>
        </p:txBody>
      </p:sp>
      <p:sp>
        <p:nvSpPr>
          <p:cNvPr id="15" name="TextBox 15"/>
          <p:cNvSpPr txBox="1"/>
          <p:nvPr/>
        </p:nvSpPr>
        <p:spPr>
          <a:xfrm>
            <a:off x="2692520" y="7362943"/>
            <a:ext cx="2950786" cy="372094"/>
          </a:xfrm>
          <a:prstGeom prst="rect">
            <a:avLst/>
          </a:prstGeom>
        </p:spPr>
        <p:txBody>
          <a:bodyPr lIns="0" tIns="0" rIns="0" bIns="0" rtlCol="0" anchor="t">
            <a:spAutoFit/>
          </a:bodyPr>
          <a:lstStyle/>
          <a:p>
            <a:pPr algn="l">
              <a:lnSpc>
                <a:spcPts val="3019"/>
              </a:lnSpc>
            </a:pPr>
            <a:r>
              <a:rPr lang="en-US" sz="2156">
                <a:solidFill>
                  <a:srgbClr val="050A30"/>
                </a:solidFill>
                <a:latin typeface="Montserrat"/>
                <a:ea typeface="Montserrat"/>
                <a:cs typeface="Montserrat"/>
                <a:sym typeface="Montserrat"/>
              </a:rPr>
              <a:t>March 31 &amp; April 1: STL</a:t>
            </a:r>
          </a:p>
        </p:txBody>
      </p:sp>
      <p:sp>
        <p:nvSpPr>
          <p:cNvPr id="16" name="TextBox 16"/>
          <p:cNvSpPr txBox="1"/>
          <p:nvPr/>
        </p:nvSpPr>
        <p:spPr>
          <a:xfrm>
            <a:off x="10251101" y="2010902"/>
            <a:ext cx="4014935" cy="537845"/>
          </a:xfrm>
          <a:prstGeom prst="rect">
            <a:avLst/>
          </a:prstGeom>
        </p:spPr>
        <p:txBody>
          <a:bodyPr lIns="0" tIns="0" rIns="0" bIns="0" rtlCol="0" anchor="t">
            <a:spAutoFit/>
          </a:bodyPr>
          <a:lstStyle/>
          <a:p>
            <a:pPr algn="l">
              <a:lnSpc>
                <a:spcPts val="4480"/>
              </a:lnSpc>
            </a:pPr>
            <a:r>
              <a:rPr lang="en-US" sz="3200" b="1">
                <a:solidFill>
                  <a:srgbClr val="050A30"/>
                </a:solidFill>
                <a:latin typeface="Montserrat Bold"/>
                <a:ea typeface="Montserrat Bold"/>
                <a:cs typeface="Montserrat Bold"/>
                <a:sym typeface="Montserrat Bold"/>
              </a:rPr>
              <a:t>Dialing for Dollars</a:t>
            </a:r>
          </a:p>
        </p:txBody>
      </p:sp>
      <p:sp>
        <p:nvSpPr>
          <p:cNvPr id="17" name="TextBox 17"/>
          <p:cNvSpPr txBox="1"/>
          <p:nvPr/>
        </p:nvSpPr>
        <p:spPr>
          <a:xfrm>
            <a:off x="10251101" y="2591782"/>
            <a:ext cx="5243972" cy="324929"/>
          </a:xfrm>
          <a:prstGeom prst="rect">
            <a:avLst/>
          </a:prstGeom>
        </p:spPr>
        <p:txBody>
          <a:bodyPr lIns="0" tIns="0" rIns="0" bIns="0" rtlCol="0" anchor="t">
            <a:spAutoFit/>
          </a:bodyPr>
          <a:lstStyle/>
          <a:p>
            <a:pPr algn="l">
              <a:lnSpc>
                <a:spcPts val="2669"/>
              </a:lnSpc>
            </a:pPr>
            <a:r>
              <a:rPr lang="en-US" sz="1906">
                <a:solidFill>
                  <a:srgbClr val="050A30"/>
                </a:solidFill>
                <a:latin typeface="Montserrat"/>
                <a:ea typeface="Montserrat"/>
                <a:cs typeface="Montserrat"/>
                <a:sym typeface="Montserrat"/>
              </a:rPr>
              <a:t>March 14 10am CST</a:t>
            </a:r>
          </a:p>
        </p:txBody>
      </p:sp>
      <p:sp>
        <p:nvSpPr>
          <p:cNvPr id="18" name="TextBox 18"/>
          <p:cNvSpPr txBox="1"/>
          <p:nvPr/>
        </p:nvSpPr>
        <p:spPr>
          <a:xfrm>
            <a:off x="10298704" y="4701214"/>
            <a:ext cx="6123830" cy="537845"/>
          </a:xfrm>
          <a:prstGeom prst="rect">
            <a:avLst/>
          </a:prstGeom>
        </p:spPr>
        <p:txBody>
          <a:bodyPr lIns="0" tIns="0" rIns="0" bIns="0" rtlCol="0" anchor="t">
            <a:spAutoFit/>
          </a:bodyPr>
          <a:lstStyle/>
          <a:p>
            <a:pPr algn="l">
              <a:lnSpc>
                <a:spcPts val="4480"/>
              </a:lnSpc>
            </a:pPr>
            <a:r>
              <a:rPr lang="en-US" sz="3200" b="1">
                <a:solidFill>
                  <a:srgbClr val="050A30"/>
                </a:solidFill>
                <a:latin typeface="Montserrat Bold"/>
                <a:ea typeface="Montserrat Bold"/>
                <a:cs typeface="Montserrat Bold"/>
                <a:sym typeface="Montserrat Bold"/>
              </a:rPr>
              <a:t>Agent Support Training</a:t>
            </a:r>
          </a:p>
        </p:txBody>
      </p:sp>
      <p:sp>
        <p:nvSpPr>
          <p:cNvPr id="19" name="TextBox 19"/>
          <p:cNvSpPr txBox="1"/>
          <p:nvPr/>
        </p:nvSpPr>
        <p:spPr>
          <a:xfrm>
            <a:off x="10298704" y="5246428"/>
            <a:ext cx="3280350" cy="324929"/>
          </a:xfrm>
          <a:prstGeom prst="rect">
            <a:avLst/>
          </a:prstGeom>
        </p:spPr>
        <p:txBody>
          <a:bodyPr lIns="0" tIns="0" rIns="0" bIns="0" rtlCol="0" anchor="t">
            <a:spAutoFit/>
          </a:bodyPr>
          <a:lstStyle/>
          <a:p>
            <a:pPr algn="l">
              <a:lnSpc>
                <a:spcPts val="2669"/>
              </a:lnSpc>
            </a:pPr>
            <a:r>
              <a:rPr lang="en-US" sz="1906">
                <a:solidFill>
                  <a:srgbClr val="050A30"/>
                </a:solidFill>
                <a:latin typeface="Montserrat"/>
                <a:ea typeface="Montserrat"/>
                <a:cs typeface="Montserrat"/>
                <a:sym typeface="Montserrat"/>
              </a:rPr>
              <a:t>Every Tuesday at 9am CST</a:t>
            </a:r>
          </a:p>
        </p:txBody>
      </p:sp>
      <p:sp>
        <p:nvSpPr>
          <p:cNvPr id="20" name="TextBox 20"/>
          <p:cNvSpPr txBox="1"/>
          <p:nvPr/>
        </p:nvSpPr>
        <p:spPr>
          <a:xfrm>
            <a:off x="10298704" y="6935088"/>
            <a:ext cx="7490370" cy="537845"/>
          </a:xfrm>
          <a:prstGeom prst="rect">
            <a:avLst/>
          </a:prstGeom>
        </p:spPr>
        <p:txBody>
          <a:bodyPr lIns="0" tIns="0" rIns="0" bIns="0" rtlCol="0" anchor="t">
            <a:spAutoFit/>
          </a:bodyPr>
          <a:lstStyle/>
          <a:p>
            <a:pPr algn="l">
              <a:lnSpc>
                <a:spcPts val="4480"/>
              </a:lnSpc>
            </a:pPr>
            <a:r>
              <a:rPr lang="en-US" sz="3200" b="1">
                <a:solidFill>
                  <a:srgbClr val="050A30"/>
                </a:solidFill>
                <a:latin typeface="Montserrat Bold"/>
                <a:ea typeface="Montserrat Bold"/>
                <a:cs typeface="Montserrat Bold"/>
                <a:sym typeface="Montserrat Bold"/>
              </a:rPr>
              <a:t>LifeX  &amp; XGB Group Webinars</a:t>
            </a:r>
          </a:p>
        </p:txBody>
      </p:sp>
      <p:sp>
        <p:nvSpPr>
          <p:cNvPr id="21" name="TextBox 21"/>
          <p:cNvSpPr txBox="1"/>
          <p:nvPr/>
        </p:nvSpPr>
        <p:spPr>
          <a:xfrm>
            <a:off x="10298704" y="7447674"/>
            <a:ext cx="5964518" cy="995438"/>
          </a:xfrm>
          <a:prstGeom prst="rect">
            <a:avLst/>
          </a:prstGeom>
        </p:spPr>
        <p:txBody>
          <a:bodyPr lIns="0" tIns="0" rIns="0" bIns="0" rtlCol="0" anchor="t">
            <a:spAutoFit/>
          </a:bodyPr>
          <a:lstStyle/>
          <a:p>
            <a:pPr algn="l">
              <a:lnSpc>
                <a:spcPts val="2669"/>
              </a:lnSpc>
            </a:pPr>
            <a:r>
              <a:rPr lang="en-US" sz="1906">
                <a:solidFill>
                  <a:srgbClr val="050A30"/>
                </a:solidFill>
                <a:latin typeface="Montserrat"/>
                <a:ea typeface="Montserrat"/>
                <a:cs typeface="Montserrat"/>
                <a:sym typeface="Montserrat"/>
              </a:rPr>
              <a:t>LifeX: Wed / Fri at 11am CST **Friday’s will be Q&amp;A </a:t>
            </a:r>
          </a:p>
          <a:p>
            <a:pPr algn="l">
              <a:lnSpc>
                <a:spcPts val="2669"/>
              </a:lnSpc>
            </a:pPr>
            <a:r>
              <a:rPr lang="en-US" sz="1906">
                <a:solidFill>
                  <a:srgbClr val="050A30"/>
                </a:solidFill>
                <a:latin typeface="Montserrat"/>
                <a:ea typeface="Montserrat"/>
                <a:cs typeface="Montserrat"/>
                <a:sym typeface="Montserrat"/>
              </a:rPr>
              <a:t>XGB: Wed 4pm CST </a:t>
            </a:r>
          </a:p>
          <a:p>
            <a:pPr algn="l">
              <a:lnSpc>
                <a:spcPts val="2669"/>
              </a:lnSpc>
            </a:pPr>
            <a:endParaRPr lang="en-US" sz="1906">
              <a:solidFill>
                <a:srgbClr val="050A30"/>
              </a:solidFill>
              <a:latin typeface="Montserrat"/>
              <a:ea typeface="Montserrat"/>
              <a:cs typeface="Montserrat"/>
              <a:sym typeface="Montserrat"/>
            </a:endParaRPr>
          </a:p>
        </p:txBody>
      </p:sp>
      <p:sp>
        <p:nvSpPr>
          <p:cNvPr id="22" name="TextBox 22"/>
          <p:cNvSpPr txBox="1"/>
          <p:nvPr/>
        </p:nvSpPr>
        <p:spPr>
          <a:xfrm>
            <a:off x="10287653" y="3318640"/>
            <a:ext cx="4014935" cy="537845"/>
          </a:xfrm>
          <a:prstGeom prst="rect">
            <a:avLst/>
          </a:prstGeom>
        </p:spPr>
        <p:txBody>
          <a:bodyPr lIns="0" tIns="0" rIns="0" bIns="0" rtlCol="0" anchor="t">
            <a:spAutoFit/>
          </a:bodyPr>
          <a:lstStyle/>
          <a:p>
            <a:pPr algn="l">
              <a:lnSpc>
                <a:spcPts val="4480"/>
              </a:lnSpc>
            </a:pPr>
            <a:r>
              <a:rPr lang="en-US" sz="3200" b="1">
                <a:solidFill>
                  <a:srgbClr val="050A30"/>
                </a:solidFill>
                <a:latin typeface="Montserrat Bold"/>
                <a:ea typeface="Montserrat Bold"/>
                <a:cs typeface="Montserrat Bold"/>
                <a:sym typeface="Montserrat Bold"/>
              </a:rPr>
              <a:t>Medicare</a:t>
            </a:r>
          </a:p>
        </p:txBody>
      </p:sp>
      <p:sp>
        <p:nvSpPr>
          <p:cNvPr id="23" name="TextBox 23"/>
          <p:cNvSpPr txBox="1"/>
          <p:nvPr/>
        </p:nvSpPr>
        <p:spPr>
          <a:xfrm>
            <a:off x="10287653" y="3877822"/>
            <a:ext cx="6298557" cy="660183"/>
          </a:xfrm>
          <a:prstGeom prst="rect">
            <a:avLst/>
          </a:prstGeom>
        </p:spPr>
        <p:txBody>
          <a:bodyPr lIns="0" tIns="0" rIns="0" bIns="0" rtlCol="0" anchor="t">
            <a:spAutoFit/>
          </a:bodyPr>
          <a:lstStyle/>
          <a:p>
            <a:pPr algn="l">
              <a:lnSpc>
                <a:spcPts val="2669"/>
              </a:lnSpc>
            </a:pPr>
            <a:r>
              <a:rPr lang="en-US" sz="1906">
                <a:solidFill>
                  <a:srgbClr val="050A30"/>
                </a:solidFill>
                <a:latin typeface="Montserrat"/>
                <a:ea typeface="Montserrat"/>
                <a:cs typeface="Montserrat"/>
                <a:sym typeface="Montserrat"/>
              </a:rPr>
              <a:t>Medicare Minute Wednesday Every Wed Morning 7:30am CST</a:t>
            </a:r>
          </a:p>
        </p:txBody>
      </p:sp>
      <p:sp>
        <p:nvSpPr>
          <p:cNvPr id="24" name="TextBox 24"/>
          <p:cNvSpPr txBox="1"/>
          <p:nvPr/>
        </p:nvSpPr>
        <p:spPr>
          <a:xfrm>
            <a:off x="10298704" y="5795279"/>
            <a:ext cx="6123830" cy="537845"/>
          </a:xfrm>
          <a:prstGeom prst="rect">
            <a:avLst/>
          </a:prstGeom>
        </p:spPr>
        <p:txBody>
          <a:bodyPr lIns="0" tIns="0" rIns="0" bIns="0" rtlCol="0" anchor="t">
            <a:spAutoFit/>
          </a:bodyPr>
          <a:lstStyle/>
          <a:p>
            <a:pPr algn="l">
              <a:lnSpc>
                <a:spcPts val="4480"/>
              </a:lnSpc>
            </a:pPr>
            <a:r>
              <a:rPr lang="en-US" sz="3200" b="1">
                <a:solidFill>
                  <a:srgbClr val="050A30"/>
                </a:solidFill>
                <a:latin typeface="Montserrat Bold"/>
                <a:ea typeface="Montserrat Bold"/>
                <a:cs typeface="Montserrat Bold"/>
                <a:sym typeface="Montserrat Bold"/>
              </a:rPr>
              <a:t>Life Insurance Training</a:t>
            </a:r>
          </a:p>
        </p:txBody>
      </p:sp>
      <p:sp>
        <p:nvSpPr>
          <p:cNvPr id="25" name="TextBox 25"/>
          <p:cNvSpPr txBox="1"/>
          <p:nvPr/>
        </p:nvSpPr>
        <p:spPr>
          <a:xfrm>
            <a:off x="10298704" y="6340492"/>
            <a:ext cx="3406070" cy="324929"/>
          </a:xfrm>
          <a:prstGeom prst="rect">
            <a:avLst/>
          </a:prstGeom>
        </p:spPr>
        <p:txBody>
          <a:bodyPr lIns="0" tIns="0" rIns="0" bIns="0" rtlCol="0" anchor="t">
            <a:spAutoFit/>
          </a:bodyPr>
          <a:lstStyle/>
          <a:p>
            <a:pPr algn="l">
              <a:lnSpc>
                <a:spcPts val="2669"/>
              </a:lnSpc>
            </a:pPr>
            <a:r>
              <a:rPr lang="en-US" sz="1906">
                <a:solidFill>
                  <a:srgbClr val="050A30"/>
                </a:solidFill>
                <a:latin typeface="Montserrat"/>
                <a:ea typeface="Montserrat"/>
                <a:cs typeface="Montserrat"/>
                <a:sym typeface="Montserrat"/>
              </a:rPr>
              <a:t>Every Thursday at 5pm CST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6485" y="206334"/>
            <a:ext cx="2286545" cy="2561955"/>
          </a:xfrm>
          <a:custGeom>
            <a:avLst/>
            <a:gdLst/>
            <a:ahLst/>
            <a:cxnLst/>
            <a:rect l="l" t="t" r="r" b="b"/>
            <a:pathLst>
              <a:path w="2286545" h="2561955">
                <a:moveTo>
                  <a:pt x="0" y="0"/>
                </a:moveTo>
                <a:lnTo>
                  <a:pt x="2286545" y="0"/>
                </a:lnTo>
                <a:lnTo>
                  <a:pt x="2286545" y="2561955"/>
                </a:lnTo>
                <a:lnTo>
                  <a:pt x="0" y="25619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424016" y="3054327"/>
            <a:ext cx="7747911" cy="4083096"/>
          </a:xfrm>
          <a:prstGeom prst="rect">
            <a:avLst/>
          </a:prstGeom>
        </p:spPr>
        <p:txBody>
          <a:bodyPr lIns="0" tIns="0" rIns="0" bIns="0" rtlCol="0" anchor="t">
            <a:spAutoFit/>
          </a:bodyPr>
          <a:lstStyle/>
          <a:p>
            <a:pPr algn="ctr">
              <a:lnSpc>
                <a:spcPts val="3607"/>
              </a:lnSpc>
            </a:pPr>
            <a:r>
              <a:rPr lang="en-US" sz="2173" b="1">
                <a:solidFill>
                  <a:srgbClr val="000000"/>
                </a:solidFill>
                <a:latin typeface="Canva Sans Bold"/>
                <a:ea typeface="Canva Sans Bold"/>
                <a:cs typeface="Canva Sans Bold"/>
                <a:sym typeface="Canva Sans Bold"/>
              </a:rPr>
              <a:t>Subject Section: All the most specific details of the email</a:t>
            </a:r>
          </a:p>
          <a:p>
            <a:pPr algn="ctr">
              <a:lnSpc>
                <a:spcPts val="3607"/>
              </a:lnSpc>
            </a:pPr>
            <a:r>
              <a:rPr lang="en-US" sz="2173" b="1">
                <a:solidFill>
                  <a:srgbClr val="000000"/>
                </a:solidFill>
                <a:latin typeface="Canva Sans Bold"/>
                <a:ea typeface="Canva Sans Bold"/>
                <a:cs typeface="Canva Sans Bold"/>
                <a:sym typeface="Canva Sans Bold"/>
              </a:rPr>
              <a:t>-Who is it for? (Primary Name + Member ID)</a:t>
            </a:r>
          </a:p>
          <a:p>
            <a:pPr algn="ctr">
              <a:lnSpc>
                <a:spcPts val="3607"/>
              </a:lnSpc>
            </a:pPr>
            <a:r>
              <a:rPr lang="en-US" sz="2173" b="1">
                <a:solidFill>
                  <a:srgbClr val="000000"/>
                </a:solidFill>
                <a:latin typeface="Canva Sans Bold"/>
                <a:ea typeface="Canva Sans Bold"/>
                <a:cs typeface="Canva Sans Bold"/>
                <a:sym typeface="Canva Sans Bold"/>
              </a:rPr>
              <a:t>-What is it for? (Precert, Claim, ID Card, etc)</a:t>
            </a:r>
          </a:p>
          <a:p>
            <a:pPr algn="ctr">
              <a:lnSpc>
                <a:spcPts val="3607"/>
              </a:lnSpc>
            </a:pPr>
            <a:r>
              <a:rPr lang="en-US" sz="2173" b="1">
                <a:solidFill>
                  <a:srgbClr val="000000"/>
                </a:solidFill>
                <a:latin typeface="Canva Sans Bold"/>
                <a:ea typeface="Canva Sans Bold"/>
                <a:cs typeface="Canva Sans Bold"/>
                <a:sym typeface="Canva Sans Bold"/>
              </a:rPr>
              <a:t>Example: Susan Smith - ### - ID Card</a:t>
            </a:r>
          </a:p>
          <a:p>
            <a:pPr algn="ctr">
              <a:lnSpc>
                <a:spcPts val="3607"/>
              </a:lnSpc>
            </a:pPr>
            <a:endParaRPr lang="en-US" sz="2173" b="1">
              <a:solidFill>
                <a:srgbClr val="000000"/>
              </a:solidFill>
              <a:latin typeface="Canva Sans Bold"/>
              <a:ea typeface="Canva Sans Bold"/>
              <a:cs typeface="Canva Sans Bold"/>
              <a:sym typeface="Canva Sans Bold"/>
            </a:endParaRPr>
          </a:p>
          <a:p>
            <a:pPr algn="ctr">
              <a:lnSpc>
                <a:spcPts val="3607"/>
              </a:lnSpc>
            </a:pPr>
            <a:r>
              <a:rPr lang="en-US" sz="2173" b="1">
                <a:solidFill>
                  <a:srgbClr val="000000"/>
                </a:solidFill>
                <a:latin typeface="Canva Sans Bold"/>
                <a:ea typeface="Canva Sans Bold"/>
                <a:cs typeface="Canva Sans Bold"/>
                <a:sym typeface="Canva Sans Bold"/>
              </a:rPr>
              <a:t>Body: Let's get straight to the point, in the best way possible to cut back on any unneeded back and forth.</a:t>
            </a:r>
          </a:p>
          <a:p>
            <a:pPr algn="ctr">
              <a:lnSpc>
                <a:spcPts val="3607"/>
              </a:lnSpc>
            </a:pPr>
            <a:endParaRPr lang="en-US" sz="2173" b="1">
              <a:solidFill>
                <a:srgbClr val="000000"/>
              </a:solidFill>
              <a:latin typeface="Canva Sans Bold"/>
              <a:ea typeface="Canva Sans Bold"/>
              <a:cs typeface="Canva Sans Bold"/>
              <a:sym typeface="Canva Sans Bold"/>
            </a:endParaRPr>
          </a:p>
          <a:p>
            <a:pPr algn="ctr">
              <a:lnSpc>
                <a:spcPts val="3607"/>
              </a:lnSpc>
            </a:pPr>
            <a:endParaRPr lang="en-US" sz="2173" b="1">
              <a:solidFill>
                <a:srgbClr val="000000"/>
              </a:solidFill>
              <a:latin typeface="Canva Sans Bold"/>
              <a:ea typeface="Canva Sans Bold"/>
              <a:cs typeface="Canva Sans Bold"/>
              <a:sym typeface="Canva Sans Bold"/>
            </a:endParaRPr>
          </a:p>
        </p:txBody>
      </p:sp>
      <p:sp>
        <p:nvSpPr>
          <p:cNvPr id="4" name="TextBox 4"/>
          <p:cNvSpPr txBox="1"/>
          <p:nvPr/>
        </p:nvSpPr>
        <p:spPr>
          <a:xfrm>
            <a:off x="5078532" y="281336"/>
            <a:ext cx="9130001" cy="1299266"/>
          </a:xfrm>
          <a:prstGeom prst="rect">
            <a:avLst/>
          </a:prstGeom>
        </p:spPr>
        <p:txBody>
          <a:bodyPr lIns="0" tIns="0" rIns="0" bIns="0" rtlCol="0" anchor="t">
            <a:spAutoFit/>
          </a:bodyPr>
          <a:lstStyle/>
          <a:p>
            <a:pPr algn="ctr">
              <a:lnSpc>
                <a:spcPts val="10657"/>
              </a:lnSpc>
            </a:pPr>
            <a:r>
              <a:rPr lang="en-US" sz="7612" b="1">
                <a:solidFill>
                  <a:srgbClr val="000000"/>
                </a:solidFill>
                <a:latin typeface="Montserrat Bold"/>
                <a:ea typeface="Montserrat Bold"/>
                <a:cs typeface="Montserrat Bold"/>
                <a:sym typeface="Montserrat Bold"/>
              </a:rPr>
              <a:t>EMAIL ETIQUETTE</a:t>
            </a:r>
          </a:p>
        </p:txBody>
      </p:sp>
      <p:sp>
        <p:nvSpPr>
          <p:cNvPr id="5" name="TextBox 5"/>
          <p:cNvSpPr txBox="1"/>
          <p:nvPr/>
        </p:nvSpPr>
        <p:spPr>
          <a:xfrm>
            <a:off x="4815684" y="9201150"/>
            <a:ext cx="8138315" cy="539326"/>
          </a:xfrm>
          <a:prstGeom prst="rect">
            <a:avLst/>
          </a:prstGeom>
        </p:spPr>
        <p:txBody>
          <a:bodyPr wrap="square" lIns="0" tIns="0" rIns="0" bIns="0" rtlCol="0" anchor="t">
            <a:spAutoFit/>
          </a:bodyPr>
          <a:lstStyle/>
          <a:p>
            <a:pPr algn="ctr">
              <a:lnSpc>
                <a:spcPts val="4465"/>
              </a:lnSpc>
            </a:pPr>
            <a:r>
              <a:rPr lang="en-US" sz="3189" b="1" i="1" dirty="0">
                <a:solidFill>
                  <a:srgbClr val="000000"/>
                </a:solidFill>
                <a:latin typeface="Montserrat Bold Italics"/>
                <a:ea typeface="Montserrat Bold Italics"/>
                <a:cs typeface="Montserrat Bold Italics"/>
                <a:sym typeface="Montserrat Bold Italics"/>
              </a:rPr>
              <a:t>**UTILIZE FOR ALL EMAIL INQUIRIES!</a:t>
            </a:r>
          </a:p>
        </p:txBody>
      </p:sp>
      <p:grpSp>
        <p:nvGrpSpPr>
          <p:cNvPr id="6" name="Group 6"/>
          <p:cNvGrpSpPr/>
          <p:nvPr/>
        </p:nvGrpSpPr>
        <p:grpSpPr>
          <a:xfrm>
            <a:off x="8300975" y="1784612"/>
            <a:ext cx="9806971" cy="6717775"/>
            <a:chOff x="0" y="0"/>
            <a:chExt cx="13075962" cy="8957034"/>
          </a:xfrm>
        </p:grpSpPr>
        <p:sp>
          <p:nvSpPr>
            <p:cNvPr id="7" name="Freeform 7"/>
            <p:cNvSpPr/>
            <p:nvPr/>
          </p:nvSpPr>
          <p:spPr>
            <a:xfrm>
              <a:off x="0" y="0"/>
              <a:ext cx="13075962" cy="8957034"/>
            </a:xfrm>
            <a:custGeom>
              <a:avLst/>
              <a:gdLst/>
              <a:ahLst/>
              <a:cxnLst/>
              <a:rect l="l" t="t" r="r" b="b"/>
              <a:pathLst>
                <a:path w="13075962" h="8957034">
                  <a:moveTo>
                    <a:pt x="0" y="0"/>
                  </a:moveTo>
                  <a:lnTo>
                    <a:pt x="13075962" y="0"/>
                  </a:lnTo>
                  <a:lnTo>
                    <a:pt x="13075962" y="8957034"/>
                  </a:lnTo>
                  <a:lnTo>
                    <a:pt x="0" y="89570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1524363" y="1714549"/>
              <a:ext cx="5815296" cy="472504"/>
            </a:xfrm>
            <a:prstGeom prst="rect">
              <a:avLst/>
            </a:prstGeom>
          </p:spPr>
          <p:txBody>
            <a:bodyPr lIns="0" tIns="0" rIns="0" bIns="0" rtlCol="0" anchor="t">
              <a:spAutoFit/>
            </a:bodyPr>
            <a:lstStyle/>
            <a:p>
              <a:pPr algn="l">
                <a:lnSpc>
                  <a:spcPts val="3042"/>
                </a:lnSpc>
              </a:pPr>
              <a:r>
                <a:rPr lang="en-US" sz="2173" b="1">
                  <a:solidFill>
                    <a:srgbClr val="000000"/>
                  </a:solidFill>
                  <a:latin typeface="Canva Sans Bold"/>
                  <a:ea typeface="Canva Sans Bold"/>
                  <a:cs typeface="Canva Sans Bold"/>
                  <a:sym typeface="Canva Sans Bold"/>
                </a:rPr>
                <a:t>Susan Smith - ### - ID Card</a:t>
              </a:r>
            </a:p>
          </p:txBody>
        </p:sp>
        <p:sp>
          <p:nvSpPr>
            <p:cNvPr id="9" name="TextBox 9"/>
            <p:cNvSpPr txBox="1"/>
            <p:nvPr/>
          </p:nvSpPr>
          <p:spPr>
            <a:xfrm>
              <a:off x="386521" y="2626548"/>
              <a:ext cx="12089542" cy="5044504"/>
            </a:xfrm>
            <a:prstGeom prst="rect">
              <a:avLst/>
            </a:prstGeom>
          </p:spPr>
          <p:txBody>
            <a:bodyPr lIns="0" tIns="0" rIns="0" bIns="0" rtlCol="0" anchor="t">
              <a:spAutoFit/>
            </a:bodyPr>
            <a:lstStyle/>
            <a:p>
              <a:pPr algn="ctr">
                <a:lnSpc>
                  <a:spcPts val="3042"/>
                </a:lnSpc>
              </a:pPr>
              <a:r>
                <a:rPr lang="en-US" sz="2173" b="1">
                  <a:solidFill>
                    <a:srgbClr val="000000"/>
                  </a:solidFill>
                  <a:latin typeface="Canva Sans Bold"/>
                  <a:ea typeface="Canva Sans Bold"/>
                  <a:cs typeface="Canva Sans Bold"/>
                  <a:sym typeface="Canva Sans Bold"/>
                </a:rPr>
                <a:t>Afternoon,</a:t>
              </a:r>
            </a:p>
            <a:p>
              <a:pPr algn="ctr">
                <a:lnSpc>
                  <a:spcPts val="3042"/>
                </a:lnSpc>
              </a:pPr>
              <a:endParaRPr lang="en-US" sz="2173" b="1">
                <a:solidFill>
                  <a:srgbClr val="000000"/>
                </a:solidFill>
                <a:latin typeface="Canva Sans Bold"/>
                <a:ea typeface="Canva Sans Bold"/>
                <a:cs typeface="Canva Sans Bold"/>
                <a:sym typeface="Canva Sans Bold"/>
              </a:endParaRPr>
            </a:p>
            <a:p>
              <a:pPr algn="ctr">
                <a:lnSpc>
                  <a:spcPts val="3042"/>
                </a:lnSpc>
              </a:pPr>
              <a:r>
                <a:rPr lang="en-US" sz="2173" b="1">
                  <a:solidFill>
                    <a:srgbClr val="000000"/>
                  </a:solidFill>
                  <a:latin typeface="Canva Sans Bold"/>
                  <a:ea typeface="Canva Sans Bold"/>
                  <a:cs typeface="Canva Sans Bold"/>
                  <a:sym typeface="Canva Sans Bold"/>
                </a:rPr>
                <a:t>Susan Smith ### is needing a physical copy of her (insert product) ID card resent. The coverage includes her spouse William, so he will also be needing a copy.</a:t>
              </a:r>
            </a:p>
            <a:p>
              <a:pPr algn="ctr">
                <a:lnSpc>
                  <a:spcPts val="3042"/>
                </a:lnSpc>
              </a:pPr>
              <a:endParaRPr lang="en-US" sz="2173" b="1">
                <a:solidFill>
                  <a:srgbClr val="000000"/>
                </a:solidFill>
                <a:latin typeface="Canva Sans Bold"/>
                <a:ea typeface="Canva Sans Bold"/>
                <a:cs typeface="Canva Sans Bold"/>
                <a:sym typeface="Canva Sans Bold"/>
              </a:endParaRPr>
            </a:p>
            <a:p>
              <a:pPr algn="ctr">
                <a:lnSpc>
                  <a:spcPts val="3042"/>
                </a:lnSpc>
              </a:pPr>
              <a:endParaRPr lang="en-US" sz="2173" b="1">
                <a:solidFill>
                  <a:srgbClr val="000000"/>
                </a:solidFill>
                <a:latin typeface="Canva Sans Bold"/>
                <a:ea typeface="Canva Sans Bold"/>
                <a:cs typeface="Canva Sans Bold"/>
                <a:sym typeface="Canva Sans Bold"/>
              </a:endParaRPr>
            </a:p>
            <a:p>
              <a:pPr algn="ctr">
                <a:lnSpc>
                  <a:spcPts val="3042"/>
                </a:lnSpc>
              </a:pPr>
              <a:r>
                <a:rPr lang="en-US" sz="2173" b="1">
                  <a:solidFill>
                    <a:srgbClr val="000000"/>
                  </a:solidFill>
                  <a:latin typeface="Canva Sans Bold"/>
                  <a:ea typeface="Canva Sans Bold"/>
                  <a:cs typeface="Canva Sans Bold"/>
                  <a:sym typeface="Canva Sans Bold"/>
                </a:rPr>
                <a:t>Sincerely,</a:t>
              </a:r>
            </a:p>
            <a:p>
              <a:pPr algn="ctr">
                <a:lnSpc>
                  <a:spcPts val="3042"/>
                </a:lnSpc>
              </a:pPr>
              <a:endParaRPr lang="en-US" sz="2173" b="1">
                <a:solidFill>
                  <a:srgbClr val="000000"/>
                </a:solidFill>
                <a:latin typeface="Canva Sans Bold"/>
                <a:ea typeface="Canva Sans Bold"/>
                <a:cs typeface="Canva Sans Bold"/>
                <a:sym typeface="Canva Sans Bold"/>
              </a:endParaRPr>
            </a:p>
            <a:p>
              <a:pPr algn="ctr">
                <a:lnSpc>
                  <a:spcPts val="3042"/>
                </a:lnSpc>
              </a:pPr>
              <a:r>
                <a:rPr lang="en-US" sz="2173" b="1">
                  <a:solidFill>
                    <a:srgbClr val="000000"/>
                  </a:solidFill>
                  <a:latin typeface="Canva Sans Bold"/>
                  <a:ea typeface="Canva Sans Bold"/>
                  <a:cs typeface="Canva Sans Bold"/>
                  <a:sym typeface="Canva Sans Bold"/>
                </a:rPr>
                <a:t>Your Fav Agent/Broker/Recruiter</a:t>
              </a:r>
            </a:p>
          </p:txBody>
        </p:sp>
        <p:sp>
          <p:nvSpPr>
            <p:cNvPr id="10" name="TextBox 10"/>
            <p:cNvSpPr txBox="1"/>
            <p:nvPr/>
          </p:nvSpPr>
          <p:spPr>
            <a:xfrm>
              <a:off x="989620" y="951889"/>
              <a:ext cx="5815296" cy="472504"/>
            </a:xfrm>
            <a:prstGeom prst="rect">
              <a:avLst/>
            </a:prstGeom>
          </p:spPr>
          <p:txBody>
            <a:bodyPr lIns="0" tIns="0" rIns="0" bIns="0" rtlCol="0" anchor="t">
              <a:spAutoFit/>
            </a:bodyPr>
            <a:lstStyle/>
            <a:p>
              <a:pPr algn="l">
                <a:lnSpc>
                  <a:spcPts val="3042"/>
                </a:lnSpc>
              </a:pPr>
              <a:r>
                <a:rPr lang="en-US" sz="2173" b="1">
                  <a:solidFill>
                    <a:srgbClr val="000000"/>
                  </a:solidFill>
                  <a:latin typeface="Canva Sans Bold"/>
                  <a:ea typeface="Canva Sans Bold"/>
                  <a:cs typeface="Canva Sans Bold"/>
                  <a:sym typeface="Canva Sans Bold"/>
                </a:rPr>
                <a:t>Example</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15017818" y="380178"/>
            <a:ext cx="1640610" cy="1749380"/>
          </a:xfrm>
          <a:custGeom>
            <a:avLst/>
            <a:gdLst/>
            <a:ahLst/>
            <a:cxnLst/>
            <a:rect l="l" t="t" r="r" b="b"/>
            <a:pathLst>
              <a:path w="1640610" h="1749380">
                <a:moveTo>
                  <a:pt x="0" y="0"/>
                </a:moveTo>
                <a:lnTo>
                  <a:pt x="1640610" y="0"/>
                </a:lnTo>
                <a:lnTo>
                  <a:pt x="1640610" y="1749380"/>
                </a:lnTo>
                <a:lnTo>
                  <a:pt x="0" y="1749380"/>
                </a:lnTo>
                <a:lnTo>
                  <a:pt x="0" y="0"/>
                </a:lnTo>
                <a:close/>
              </a:path>
            </a:pathLst>
          </a:custGeom>
          <a:blipFill>
            <a:blip r:embed="rId3"/>
            <a:stretch>
              <a:fillRect/>
            </a:stretch>
          </a:blipFill>
        </p:spPr>
        <p:txBody>
          <a:bodyPr/>
          <a:lstStyle/>
          <a:p>
            <a:endParaRPr lang="en-US"/>
          </a:p>
        </p:txBody>
      </p:sp>
      <p:sp>
        <p:nvSpPr>
          <p:cNvPr id="4" name="Freeform 4"/>
          <p:cNvSpPr/>
          <p:nvPr/>
        </p:nvSpPr>
        <p:spPr>
          <a:xfrm>
            <a:off x="12777644" y="2751761"/>
            <a:ext cx="4481656" cy="6356958"/>
          </a:xfrm>
          <a:custGeom>
            <a:avLst/>
            <a:gdLst/>
            <a:ahLst/>
            <a:cxnLst/>
            <a:rect l="l" t="t" r="r" b="b"/>
            <a:pathLst>
              <a:path w="4481656" h="6356958">
                <a:moveTo>
                  <a:pt x="0" y="0"/>
                </a:moveTo>
                <a:lnTo>
                  <a:pt x="4481656" y="0"/>
                </a:lnTo>
                <a:lnTo>
                  <a:pt x="4481656" y="6356958"/>
                </a:lnTo>
                <a:lnTo>
                  <a:pt x="0" y="6356958"/>
                </a:lnTo>
                <a:lnTo>
                  <a:pt x="0" y="0"/>
                </a:lnTo>
                <a:close/>
              </a:path>
            </a:pathLst>
          </a:custGeom>
          <a:blipFill>
            <a:blip r:embed="rId4"/>
            <a:stretch>
              <a:fillRect/>
            </a:stretch>
          </a:blipFill>
        </p:spPr>
        <p:txBody>
          <a:bodyPr/>
          <a:lstStyle/>
          <a:p>
            <a:endParaRPr lang="en-US"/>
          </a:p>
        </p:txBody>
      </p:sp>
      <p:sp>
        <p:nvSpPr>
          <p:cNvPr id="5" name="Freeform 5"/>
          <p:cNvSpPr/>
          <p:nvPr/>
        </p:nvSpPr>
        <p:spPr>
          <a:xfrm>
            <a:off x="7960672" y="2751761"/>
            <a:ext cx="4505494" cy="6356958"/>
          </a:xfrm>
          <a:custGeom>
            <a:avLst/>
            <a:gdLst/>
            <a:ahLst/>
            <a:cxnLst/>
            <a:rect l="l" t="t" r="r" b="b"/>
            <a:pathLst>
              <a:path w="4505494" h="6356958">
                <a:moveTo>
                  <a:pt x="0" y="0"/>
                </a:moveTo>
                <a:lnTo>
                  <a:pt x="4505494" y="0"/>
                </a:lnTo>
                <a:lnTo>
                  <a:pt x="4505494" y="6356958"/>
                </a:lnTo>
                <a:lnTo>
                  <a:pt x="0" y="6356958"/>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348847" y="3463263"/>
            <a:ext cx="7297500" cy="4505833"/>
          </a:xfrm>
          <a:prstGeom prst="rect">
            <a:avLst/>
          </a:prstGeom>
        </p:spPr>
        <p:txBody>
          <a:bodyPr lIns="0" tIns="0" rIns="0" bIns="0" rtlCol="0" anchor="t">
            <a:spAutoFit/>
          </a:bodyPr>
          <a:lstStyle/>
          <a:p>
            <a:pPr algn="ctr">
              <a:lnSpc>
                <a:spcPts val="3018"/>
              </a:lnSpc>
            </a:pPr>
            <a:r>
              <a:rPr lang="en-US" sz="2155" b="1">
                <a:solidFill>
                  <a:srgbClr val="1E4599"/>
                </a:solidFill>
                <a:latin typeface="Canva Sans Bold"/>
                <a:ea typeface="Canva Sans Bold"/>
                <a:cs typeface="Canva Sans Bold"/>
                <a:sym typeface="Canva Sans Bold"/>
              </a:rPr>
              <a:t>St. Louis, MO</a:t>
            </a:r>
          </a:p>
          <a:p>
            <a:pPr algn="ctr">
              <a:lnSpc>
                <a:spcPts val="3018"/>
              </a:lnSpc>
            </a:pPr>
            <a:endParaRPr lang="en-US" sz="2155" b="1">
              <a:solidFill>
                <a:srgbClr val="1E4599"/>
              </a:solidFill>
              <a:latin typeface="Canva Sans Bold"/>
              <a:ea typeface="Canva Sans Bold"/>
              <a:cs typeface="Canva Sans Bold"/>
              <a:sym typeface="Canva Sans Bold"/>
            </a:endParaRPr>
          </a:p>
          <a:p>
            <a:pPr algn="ctr">
              <a:lnSpc>
                <a:spcPts val="3018"/>
              </a:lnSpc>
            </a:pPr>
            <a:r>
              <a:rPr lang="en-US" sz="2155" b="1">
                <a:solidFill>
                  <a:srgbClr val="1E4599"/>
                </a:solidFill>
                <a:latin typeface="Canva Sans Bold"/>
                <a:ea typeface="Canva Sans Bold"/>
                <a:cs typeface="Canva Sans Bold"/>
                <a:sym typeface="Canva Sans Bold"/>
              </a:rPr>
              <a:t>Friday April 24th - Saturday April 25th </a:t>
            </a:r>
          </a:p>
          <a:p>
            <a:pPr algn="ctr">
              <a:lnSpc>
                <a:spcPts val="3018"/>
              </a:lnSpc>
            </a:pPr>
            <a:endParaRPr lang="en-US" sz="2155" b="1">
              <a:solidFill>
                <a:srgbClr val="1E4599"/>
              </a:solidFill>
              <a:latin typeface="Canva Sans Bold"/>
              <a:ea typeface="Canva Sans Bold"/>
              <a:cs typeface="Canva Sans Bold"/>
              <a:sym typeface="Canva Sans Bold"/>
            </a:endParaRPr>
          </a:p>
          <a:p>
            <a:pPr algn="ctr">
              <a:lnSpc>
                <a:spcPts val="2602"/>
              </a:lnSpc>
            </a:pPr>
            <a:r>
              <a:rPr lang="en-US" sz="1858" b="1" i="1">
                <a:solidFill>
                  <a:srgbClr val="1E4599"/>
                </a:solidFill>
                <a:latin typeface="Canva Sans Bold Italics"/>
                <a:ea typeface="Canva Sans Bold Italics"/>
                <a:cs typeface="Canva Sans Bold Italics"/>
                <a:sym typeface="Canva Sans Bold Italics"/>
              </a:rPr>
              <a:t>ELIGIBILITY REQUIREMENTS:</a:t>
            </a:r>
          </a:p>
          <a:p>
            <a:pPr algn="ctr">
              <a:lnSpc>
                <a:spcPts val="2602"/>
              </a:lnSpc>
            </a:pPr>
            <a:r>
              <a:rPr lang="en-US" sz="1858">
                <a:solidFill>
                  <a:srgbClr val="1E4599"/>
                </a:solidFill>
                <a:latin typeface="Canva Sans"/>
                <a:ea typeface="Canva Sans"/>
                <a:cs typeface="Canva Sans"/>
                <a:sym typeface="Canva Sans"/>
              </a:rPr>
              <a:t>-Must have been an agent with CHC 18 months or less</a:t>
            </a:r>
          </a:p>
          <a:p>
            <a:pPr algn="ctr">
              <a:lnSpc>
                <a:spcPts val="2602"/>
              </a:lnSpc>
            </a:pPr>
            <a:r>
              <a:rPr lang="en-US" sz="1858">
                <a:solidFill>
                  <a:srgbClr val="1E4599"/>
                </a:solidFill>
                <a:latin typeface="Canva Sans"/>
                <a:ea typeface="Canva Sans"/>
                <a:cs typeface="Canva Sans"/>
                <a:sym typeface="Canva Sans"/>
              </a:rPr>
              <a:t>-Must have written/completed at least two sales applications</a:t>
            </a:r>
          </a:p>
          <a:p>
            <a:pPr algn="ctr">
              <a:lnSpc>
                <a:spcPts val="2602"/>
              </a:lnSpc>
            </a:pPr>
            <a:endParaRPr lang="en-US" sz="1858">
              <a:solidFill>
                <a:srgbClr val="1E4599"/>
              </a:solidFill>
              <a:latin typeface="Canva Sans"/>
              <a:ea typeface="Canva Sans"/>
              <a:cs typeface="Canva Sans"/>
              <a:sym typeface="Canva Sans"/>
            </a:endParaRPr>
          </a:p>
          <a:p>
            <a:pPr algn="ctr">
              <a:lnSpc>
                <a:spcPts val="2602"/>
              </a:lnSpc>
            </a:pPr>
            <a:r>
              <a:rPr lang="en-US" sz="1858" b="1" i="1">
                <a:solidFill>
                  <a:srgbClr val="1E4599"/>
                </a:solidFill>
                <a:latin typeface="Canva Sans Bold Italics"/>
                <a:ea typeface="Canva Sans Bold Italics"/>
                <a:cs typeface="Canva Sans Bold Italics"/>
                <a:sym typeface="Canva Sans Bold Italics"/>
              </a:rPr>
              <a:t>REQUEST AN EVITE INVITATION: </a:t>
            </a:r>
          </a:p>
          <a:p>
            <a:pPr algn="ctr">
              <a:lnSpc>
                <a:spcPts val="2602"/>
              </a:lnSpc>
            </a:pPr>
            <a:r>
              <a:rPr lang="en-US" sz="1858">
                <a:solidFill>
                  <a:srgbClr val="1E4599"/>
                </a:solidFill>
                <a:latin typeface="Canva Sans"/>
                <a:ea typeface="Canva Sans"/>
                <a:cs typeface="Canva Sans"/>
                <a:sym typeface="Canva Sans"/>
              </a:rPr>
              <a:t>By sending your name, cell, and email address to events@chcquotes.com</a:t>
            </a:r>
          </a:p>
          <a:p>
            <a:pPr algn="ctr">
              <a:lnSpc>
                <a:spcPts val="2602"/>
              </a:lnSpc>
            </a:pPr>
            <a:endParaRPr lang="en-US" sz="1858">
              <a:solidFill>
                <a:srgbClr val="1E4599"/>
              </a:solidFill>
              <a:latin typeface="Canva Sans"/>
              <a:ea typeface="Canva Sans"/>
              <a:cs typeface="Canva Sans"/>
              <a:sym typeface="Canva Sans"/>
            </a:endParaRPr>
          </a:p>
          <a:p>
            <a:pPr algn="ctr">
              <a:lnSpc>
                <a:spcPts val="3225"/>
              </a:lnSpc>
            </a:pPr>
            <a:r>
              <a:rPr lang="en-US" sz="2304" b="1" i="1">
                <a:solidFill>
                  <a:srgbClr val="1E4599"/>
                </a:solidFill>
                <a:latin typeface="Canva Sans Bold Italics"/>
                <a:ea typeface="Canva Sans Bold Italics"/>
                <a:cs typeface="Canva Sans Bold Italics"/>
                <a:sym typeface="Canva Sans Bold Italics"/>
              </a:rPr>
              <a:t>**IN PERSON TRAINING ONLY</a:t>
            </a:r>
          </a:p>
        </p:txBody>
      </p:sp>
      <p:sp>
        <p:nvSpPr>
          <p:cNvPr id="7" name="TextBox 7"/>
          <p:cNvSpPr txBox="1"/>
          <p:nvPr/>
        </p:nvSpPr>
        <p:spPr>
          <a:xfrm>
            <a:off x="434296" y="525664"/>
            <a:ext cx="17376486" cy="621665"/>
          </a:xfrm>
          <a:prstGeom prst="rect">
            <a:avLst/>
          </a:prstGeom>
        </p:spPr>
        <p:txBody>
          <a:bodyPr lIns="0" tIns="0" rIns="0" bIns="0" rtlCol="0" anchor="t">
            <a:spAutoFit/>
          </a:bodyPr>
          <a:lstStyle/>
          <a:p>
            <a:pPr algn="ctr">
              <a:lnSpc>
                <a:spcPts val="5079"/>
              </a:lnSpc>
            </a:pPr>
            <a:r>
              <a:rPr lang="en-US" sz="3999">
                <a:solidFill>
                  <a:srgbClr val="4675D3"/>
                </a:solidFill>
                <a:latin typeface="CS Gordon Serif"/>
                <a:ea typeface="CS Gordon Serif"/>
                <a:cs typeface="CS Gordon Serif"/>
                <a:sym typeface="CS Gordon Serif"/>
              </a:rPr>
              <a:t>ADVANCED AGENT TRAINING</a:t>
            </a:r>
          </a:p>
        </p:txBody>
      </p:sp>
      <p:sp>
        <p:nvSpPr>
          <p:cNvPr id="8" name="TextBox 8"/>
          <p:cNvSpPr txBox="1"/>
          <p:nvPr/>
        </p:nvSpPr>
        <p:spPr>
          <a:xfrm>
            <a:off x="455757" y="1235818"/>
            <a:ext cx="17376486" cy="621665"/>
          </a:xfrm>
          <a:prstGeom prst="rect">
            <a:avLst/>
          </a:prstGeom>
        </p:spPr>
        <p:txBody>
          <a:bodyPr lIns="0" tIns="0" rIns="0" bIns="0" rtlCol="0" anchor="t">
            <a:spAutoFit/>
          </a:bodyPr>
          <a:lstStyle/>
          <a:p>
            <a:pPr algn="ctr">
              <a:lnSpc>
                <a:spcPts val="5079"/>
              </a:lnSpc>
            </a:pPr>
            <a:r>
              <a:rPr lang="en-US" sz="3999">
                <a:solidFill>
                  <a:srgbClr val="1E4599"/>
                </a:solidFill>
                <a:latin typeface="CS Gordon Serif"/>
                <a:ea typeface="CS Gordon Serif"/>
                <a:cs typeface="CS Gordon Serif"/>
                <a:sym typeface="CS Gordon Serif"/>
              </a:rPr>
              <a:t>ELEV8 SUMMIT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37968" y="188601"/>
            <a:ext cx="11301259" cy="6088553"/>
          </a:xfrm>
          <a:custGeom>
            <a:avLst/>
            <a:gdLst/>
            <a:ahLst/>
            <a:cxnLst/>
            <a:rect l="l" t="t" r="r" b="b"/>
            <a:pathLst>
              <a:path w="11301259" h="6088553">
                <a:moveTo>
                  <a:pt x="0" y="0"/>
                </a:moveTo>
                <a:lnTo>
                  <a:pt x="11301259" y="0"/>
                </a:lnTo>
                <a:lnTo>
                  <a:pt x="11301259" y="6088554"/>
                </a:lnTo>
                <a:lnTo>
                  <a:pt x="0" y="6088554"/>
                </a:lnTo>
                <a:lnTo>
                  <a:pt x="0" y="0"/>
                </a:lnTo>
                <a:close/>
              </a:path>
            </a:pathLst>
          </a:custGeom>
          <a:blipFill>
            <a:blip r:embed="rId2"/>
            <a:stretch>
              <a:fillRect/>
            </a:stretch>
          </a:blipFill>
        </p:spPr>
        <p:txBody>
          <a:bodyPr/>
          <a:lstStyle/>
          <a:p>
            <a:endParaRPr lang="en-US"/>
          </a:p>
        </p:txBody>
      </p:sp>
      <p:sp>
        <p:nvSpPr>
          <p:cNvPr id="3" name="Freeform 3"/>
          <p:cNvSpPr/>
          <p:nvPr/>
        </p:nvSpPr>
        <p:spPr>
          <a:xfrm>
            <a:off x="4399312" y="5573819"/>
            <a:ext cx="6596295" cy="906991"/>
          </a:xfrm>
          <a:custGeom>
            <a:avLst/>
            <a:gdLst/>
            <a:ahLst/>
            <a:cxnLst/>
            <a:rect l="l" t="t" r="r" b="b"/>
            <a:pathLst>
              <a:path w="6596295" h="906991">
                <a:moveTo>
                  <a:pt x="0" y="0"/>
                </a:moveTo>
                <a:lnTo>
                  <a:pt x="6596295" y="0"/>
                </a:lnTo>
                <a:lnTo>
                  <a:pt x="6596295" y="906990"/>
                </a:lnTo>
                <a:lnTo>
                  <a:pt x="0" y="906990"/>
                </a:lnTo>
                <a:lnTo>
                  <a:pt x="0" y="0"/>
                </a:lnTo>
                <a:close/>
              </a:path>
            </a:pathLst>
          </a:custGeom>
          <a:blipFill>
            <a:blip r:embed="rId3"/>
            <a:stretch>
              <a:fillRect/>
            </a:stretch>
          </a:blipFill>
        </p:spPr>
        <p:txBody>
          <a:bodyPr/>
          <a:lstStyle/>
          <a:p>
            <a:endParaRPr lang="en-US"/>
          </a:p>
        </p:txBody>
      </p:sp>
      <p:sp>
        <p:nvSpPr>
          <p:cNvPr id="4" name="Freeform 4"/>
          <p:cNvSpPr/>
          <p:nvPr/>
        </p:nvSpPr>
        <p:spPr>
          <a:xfrm>
            <a:off x="12430838" y="266578"/>
            <a:ext cx="3787066" cy="6343280"/>
          </a:xfrm>
          <a:custGeom>
            <a:avLst/>
            <a:gdLst/>
            <a:ahLst/>
            <a:cxnLst/>
            <a:rect l="l" t="t" r="r" b="b"/>
            <a:pathLst>
              <a:path w="3787066" h="6343280">
                <a:moveTo>
                  <a:pt x="0" y="0"/>
                </a:moveTo>
                <a:lnTo>
                  <a:pt x="3787066" y="0"/>
                </a:lnTo>
                <a:lnTo>
                  <a:pt x="3787066" y="6343280"/>
                </a:lnTo>
                <a:lnTo>
                  <a:pt x="0" y="6343280"/>
                </a:lnTo>
                <a:lnTo>
                  <a:pt x="0" y="0"/>
                </a:lnTo>
                <a:close/>
              </a:path>
            </a:pathLst>
          </a:custGeom>
          <a:blipFill>
            <a:blip r:embed="rId4"/>
            <a:stretch>
              <a:fillRect l="-1038" r="-1038"/>
            </a:stretch>
          </a:blipFill>
        </p:spPr>
        <p:txBody>
          <a:bodyPr/>
          <a:lstStyle/>
          <a:p>
            <a:endParaRPr lang="en-US"/>
          </a:p>
        </p:txBody>
      </p:sp>
      <p:grpSp>
        <p:nvGrpSpPr>
          <p:cNvPr id="5" name="Group 5"/>
          <p:cNvGrpSpPr/>
          <p:nvPr/>
        </p:nvGrpSpPr>
        <p:grpSpPr>
          <a:xfrm>
            <a:off x="-514350" y="6609858"/>
            <a:ext cx="19272455" cy="4155358"/>
            <a:chOff x="0" y="0"/>
            <a:chExt cx="5075873" cy="1094415"/>
          </a:xfrm>
        </p:grpSpPr>
        <p:sp>
          <p:nvSpPr>
            <p:cNvPr id="6" name="Freeform 6"/>
            <p:cNvSpPr/>
            <p:nvPr/>
          </p:nvSpPr>
          <p:spPr>
            <a:xfrm>
              <a:off x="0" y="0"/>
              <a:ext cx="5075873" cy="1094415"/>
            </a:xfrm>
            <a:custGeom>
              <a:avLst/>
              <a:gdLst/>
              <a:ahLst/>
              <a:cxnLst/>
              <a:rect l="l" t="t" r="r" b="b"/>
              <a:pathLst>
                <a:path w="5075873" h="1094415">
                  <a:moveTo>
                    <a:pt x="0" y="0"/>
                  </a:moveTo>
                  <a:lnTo>
                    <a:pt x="5075873" y="0"/>
                  </a:lnTo>
                  <a:lnTo>
                    <a:pt x="5075873" y="1094415"/>
                  </a:lnTo>
                  <a:lnTo>
                    <a:pt x="0" y="1094415"/>
                  </a:lnTo>
                  <a:close/>
                </a:path>
              </a:pathLst>
            </a:custGeom>
            <a:solidFill>
              <a:srgbClr val="B6DDEC"/>
            </a:solidFill>
          </p:spPr>
          <p:txBody>
            <a:bodyPr/>
            <a:lstStyle/>
            <a:p>
              <a:endParaRPr lang="en-US"/>
            </a:p>
          </p:txBody>
        </p:sp>
        <p:sp>
          <p:nvSpPr>
            <p:cNvPr id="7" name="TextBox 7"/>
            <p:cNvSpPr txBox="1"/>
            <p:nvPr/>
          </p:nvSpPr>
          <p:spPr>
            <a:xfrm>
              <a:off x="0" y="-85725"/>
              <a:ext cx="5075873" cy="1180140"/>
            </a:xfrm>
            <a:prstGeom prst="rect">
              <a:avLst/>
            </a:prstGeom>
          </p:spPr>
          <p:txBody>
            <a:bodyPr lIns="50800" tIns="50800" rIns="50800" bIns="50800" rtlCol="0" anchor="ctr"/>
            <a:lstStyle/>
            <a:p>
              <a:pPr algn="ctr">
                <a:lnSpc>
                  <a:spcPts val="3204"/>
                </a:lnSpc>
              </a:pPr>
              <a:endParaRPr/>
            </a:p>
          </p:txBody>
        </p:sp>
      </p:grpSp>
      <p:sp>
        <p:nvSpPr>
          <p:cNvPr id="8" name="TextBox 8"/>
          <p:cNvSpPr txBox="1"/>
          <p:nvPr/>
        </p:nvSpPr>
        <p:spPr>
          <a:xfrm>
            <a:off x="534629" y="7368540"/>
            <a:ext cx="16979081" cy="2527935"/>
          </a:xfrm>
          <a:prstGeom prst="rect">
            <a:avLst/>
          </a:prstGeom>
        </p:spPr>
        <p:txBody>
          <a:bodyPr lIns="0" tIns="0" rIns="0" bIns="0" rtlCol="0" anchor="t">
            <a:spAutoFit/>
          </a:bodyPr>
          <a:lstStyle/>
          <a:p>
            <a:pPr algn="ctr">
              <a:lnSpc>
                <a:spcPts val="5040"/>
              </a:lnSpc>
            </a:pPr>
            <a:r>
              <a:rPr lang="en-US" sz="3600" i="1">
                <a:solidFill>
                  <a:srgbClr val="000000"/>
                </a:solidFill>
                <a:latin typeface="Montserrat Italics"/>
                <a:ea typeface="Montserrat Italics"/>
                <a:cs typeface="Montserrat Italics"/>
                <a:sym typeface="Montserrat Italics"/>
              </a:rPr>
              <a:t>Invites going out soon! Please register by emailing your interest to Amy at </a:t>
            </a:r>
            <a:r>
              <a:rPr lang="en-US" sz="3600" b="1" i="1">
                <a:solidFill>
                  <a:srgbClr val="000000"/>
                </a:solidFill>
                <a:latin typeface="Montserrat Bold Italics"/>
                <a:ea typeface="Montserrat Bold Italics"/>
                <a:cs typeface="Montserrat Bold Italics"/>
                <a:sym typeface="Montserrat Bold Italics"/>
              </a:rPr>
              <a:t>events@chcquotes.com</a:t>
            </a:r>
          </a:p>
          <a:p>
            <a:pPr algn="ctr">
              <a:lnSpc>
                <a:spcPts val="5040"/>
              </a:lnSpc>
            </a:pPr>
            <a:endParaRPr lang="en-US" sz="3600" b="1" i="1">
              <a:solidFill>
                <a:srgbClr val="000000"/>
              </a:solidFill>
              <a:latin typeface="Montserrat Bold Italics"/>
              <a:ea typeface="Montserrat Bold Italics"/>
              <a:cs typeface="Montserrat Bold Italics"/>
              <a:sym typeface="Montserrat Bold Italics"/>
            </a:endParaRPr>
          </a:p>
          <a:p>
            <a:pPr algn="ctr">
              <a:lnSpc>
                <a:spcPts val="5040"/>
              </a:lnSpc>
            </a:pPr>
            <a:r>
              <a:rPr lang="en-US" sz="3600" b="1" i="1">
                <a:solidFill>
                  <a:srgbClr val="000000"/>
                </a:solidFill>
                <a:latin typeface="Montserrat Bold Italics"/>
                <a:ea typeface="Montserrat Bold Italics"/>
                <a:cs typeface="Montserrat Bold Italics"/>
                <a:sym typeface="Montserrat Bold Italics"/>
              </a:rPr>
              <a:t>Join us for an interactive, team building workshop!</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14359848" y="374798"/>
            <a:ext cx="1376536" cy="1153787"/>
          </a:xfrm>
          <a:custGeom>
            <a:avLst/>
            <a:gdLst/>
            <a:ahLst/>
            <a:cxnLst/>
            <a:rect l="l" t="t" r="r" b="b"/>
            <a:pathLst>
              <a:path w="1376536" h="1153787">
                <a:moveTo>
                  <a:pt x="0" y="0"/>
                </a:moveTo>
                <a:lnTo>
                  <a:pt x="1376536" y="0"/>
                </a:lnTo>
                <a:lnTo>
                  <a:pt x="1376536" y="1153788"/>
                </a:lnTo>
                <a:lnTo>
                  <a:pt x="0" y="11537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6274797" y="0"/>
            <a:ext cx="1969007" cy="1520073"/>
          </a:xfrm>
          <a:custGeom>
            <a:avLst/>
            <a:gdLst/>
            <a:ahLst/>
            <a:cxnLst/>
            <a:rect l="l" t="t" r="r" b="b"/>
            <a:pathLst>
              <a:path w="1969007" h="1520073">
                <a:moveTo>
                  <a:pt x="0" y="0"/>
                </a:moveTo>
                <a:lnTo>
                  <a:pt x="1969006" y="0"/>
                </a:lnTo>
                <a:lnTo>
                  <a:pt x="1969006" y="1520073"/>
                </a:lnTo>
                <a:lnTo>
                  <a:pt x="0" y="1520073"/>
                </a:lnTo>
                <a:lnTo>
                  <a:pt x="0" y="0"/>
                </a:lnTo>
                <a:close/>
              </a:path>
            </a:pathLst>
          </a:custGeom>
          <a:blipFill>
            <a:blip r:embed="rId5"/>
            <a:stretch>
              <a:fillRect/>
            </a:stretch>
          </a:blipFill>
        </p:spPr>
        <p:txBody>
          <a:bodyPr/>
          <a:lstStyle/>
          <a:p>
            <a:endParaRPr lang="en-US"/>
          </a:p>
        </p:txBody>
      </p:sp>
      <p:sp>
        <p:nvSpPr>
          <p:cNvPr id="5" name="Freeform 5"/>
          <p:cNvSpPr/>
          <p:nvPr/>
        </p:nvSpPr>
        <p:spPr>
          <a:xfrm rot="-5400000">
            <a:off x="5252255" y="-1183224"/>
            <a:ext cx="7451650" cy="13159647"/>
          </a:xfrm>
          <a:custGeom>
            <a:avLst/>
            <a:gdLst/>
            <a:ahLst/>
            <a:cxnLst/>
            <a:rect l="l" t="t" r="r" b="b"/>
            <a:pathLst>
              <a:path w="7451650" h="13159647">
                <a:moveTo>
                  <a:pt x="0" y="0"/>
                </a:moveTo>
                <a:lnTo>
                  <a:pt x="7451651" y="0"/>
                </a:lnTo>
                <a:lnTo>
                  <a:pt x="7451651" y="13159648"/>
                </a:lnTo>
                <a:lnTo>
                  <a:pt x="0" y="131596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2557334" y="2523840"/>
            <a:ext cx="12734430" cy="5077396"/>
          </a:xfrm>
          <a:prstGeom prst="rect">
            <a:avLst/>
          </a:prstGeom>
        </p:spPr>
        <p:txBody>
          <a:bodyPr lIns="0" tIns="0" rIns="0" bIns="0" rtlCol="0" anchor="t">
            <a:spAutoFit/>
          </a:bodyPr>
          <a:lstStyle/>
          <a:p>
            <a:pPr algn="ctr">
              <a:lnSpc>
                <a:spcPts val="5084"/>
              </a:lnSpc>
            </a:pPr>
            <a:r>
              <a:rPr lang="en-US" sz="2991" b="1">
                <a:solidFill>
                  <a:srgbClr val="050A30"/>
                </a:solidFill>
                <a:latin typeface="Poppins Bold"/>
                <a:ea typeface="Poppins Bold"/>
                <a:cs typeface="Poppins Bold"/>
                <a:sym typeface="Poppins Bold"/>
              </a:rPr>
              <a:t>Are you attending the annual award trip in March? We’d LOVE to see you! </a:t>
            </a:r>
          </a:p>
          <a:p>
            <a:pPr algn="ctr">
              <a:lnSpc>
                <a:spcPts val="5084"/>
              </a:lnSpc>
            </a:pPr>
            <a:r>
              <a:rPr lang="en-US" sz="2991" b="1">
                <a:solidFill>
                  <a:srgbClr val="050A30"/>
                </a:solidFill>
                <a:latin typeface="Poppins Bold"/>
                <a:ea typeface="Poppins Bold"/>
                <a:cs typeface="Poppins Bold"/>
                <a:sym typeface="Poppins Bold"/>
              </a:rPr>
              <a:t>Friday, March 20th at 8:30am at the Buffet!</a:t>
            </a:r>
          </a:p>
          <a:p>
            <a:pPr algn="ctr">
              <a:lnSpc>
                <a:spcPts val="5084"/>
              </a:lnSpc>
            </a:pPr>
            <a:r>
              <a:rPr lang="en-US" sz="2991" b="1">
                <a:solidFill>
                  <a:srgbClr val="050A30"/>
                </a:solidFill>
                <a:latin typeface="Poppins Bold"/>
                <a:ea typeface="Poppins Bold"/>
                <a:cs typeface="Poppins Bold"/>
                <a:sym typeface="Poppins Bold"/>
              </a:rPr>
              <a:t>Email marketing@chcquotes.com your phone number if you’re interested in attending!</a:t>
            </a:r>
          </a:p>
          <a:p>
            <a:pPr algn="ctr">
              <a:lnSpc>
                <a:spcPts val="5084"/>
              </a:lnSpc>
            </a:pPr>
            <a:endParaRPr lang="en-US" sz="2991" b="1">
              <a:solidFill>
                <a:srgbClr val="050A30"/>
              </a:solidFill>
              <a:latin typeface="Poppins Bold"/>
              <a:ea typeface="Poppins Bold"/>
              <a:cs typeface="Poppins Bold"/>
              <a:sym typeface="Poppins Bold"/>
            </a:endParaRPr>
          </a:p>
          <a:p>
            <a:pPr algn="ctr">
              <a:lnSpc>
                <a:spcPts val="5084"/>
              </a:lnSpc>
            </a:pPr>
            <a:r>
              <a:rPr lang="en-US" sz="2991">
                <a:solidFill>
                  <a:srgbClr val="050A30"/>
                </a:solidFill>
                <a:latin typeface="Poppins"/>
                <a:ea typeface="Poppins"/>
                <a:cs typeface="Poppins"/>
                <a:sym typeface="Poppins"/>
              </a:rPr>
              <a:t>**If you aren’t going on the trip - don’t worry! Our March Women’s Council is the 24th at 3pm!</a:t>
            </a:r>
          </a:p>
        </p:txBody>
      </p:sp>
      <p:sp>
        <p:nvSpPr>
          <p:cNvPr id="7" name="Freeform 7"/>
          <p:cNvSpPr/>
          <p:nvPr/>
        </p:nvSpPr>
        <p:spPr>
          <a:xfrm>
            <a:off x="5266949" y="5826793"/>
            <a:ext cx="7315200" cy="292608"/>
          </a:xfrm>
          <a:custGeom>
            <a:avLst/>
            <a:gdLst/>
            <a:ahLst/>
            <a:cxnLst/>
            <a:rect l="l" t="t" r="r" b="b"/>
            <a:pathLst>
              <a:path w="7315200" h="292608">
                <a:moveTo>
                  <a:pt x="0" y="0"/>
                </a:moveTo>
                <a:lnTo>
                  <a:pt x="7315200" y="0"/>
                </a:lnTo>
                <a:lnTo>
                  <a:pt x="7315200" y="292608"/>
                </a:lnTo>
                <a:lnTo>
                  <a:pt x="0" y="2926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2197981" y="128048"/>
            <a:ext cx="13892038" cy="1400538"/>
          </a:xfrm>
          <a:prstGeom prst="rect">
            <a:avLst/>
          </a:prstGeom>
        </p:spPr>
        <p:txBody>
          <a:bodyPr lIns="0" tIns="0" rIns="0" bIns="0" rtlCol="0" anchor="t">
            <a:spAutoFit/>
          </a:bodyPr>
          <a:lstStyle/>
          <a:p>
            <a:pPr algn="ctr">
              <a:lnSpc>
                <a:spcPts val="5326"/>
              </a:lnSpc>
            </a:pPr>
            <a:r>
              <a:rPr lang="en-US" sz="4842" b="1" i="1" spc="-145">
                <a:solidFill>
                  <a:srgbClr val="050A30"/>
                </a:solidFill>
                <a:latin typeface="Poppins Bold Italics"/>
                <a:ea typeface="Poppins Bold Italics"/>
                <a:cs typeface="Poppins Bold Italics"/>
                <a:sym typeface="Poppins Bold Italics"/>
              </a:rPr>
              <a:t>CHC WOMENS COUNCIL </a:t>
            </a:r>
          </a:p>
          <a:p>
            <a:pPr algn="ctr">
              <a:lnSpc>
                <a:spcPts val="5326"/>
              </a:lnSpc>
            </a:pPr>
            <a:r>
              <a:rPr lang="en-US" sz="4842" i="1" spc="-145">
                <a:solidFill>
                  <a:srgbClr val="050A30"/>
                </a:solidFill>
                <a:latin typeface="Poppins Italics"/>
                <a:ea typeface="Poppins Italics"/>
                <a:cs typeface="Poppins Italics"/>
                <a:sym typeface="Poppins Italics"/>
              </a:rPr>
              <a:t>LET’S MEET UP!</a:t>
            </a:r>
          </a:p>
        </p:txBody>
      </p:sp>
      <p:sp>
        <p:nvSpPr>
          <p:cNvPr id="9" name="TextBox 9"/>
          <p:cNvSpPr txBox="1"/>
          <p:nvPr/>
        </p:nvSpPr>
        <p:spPr>
          <a:xfrm>
            <a:off x="2902308" y="9545545"/>
            <a:ext cx="12834076" cy="411320"/>
          </a:xfrm>
          <a:prstGeom prst="rect">
            <a:avLst/>
          </a:prstGeom>
        </p:spPr>
        <p:txBody>
          <a:bodyPr lIns="0" tIns="0" rIns="0" bIns="0" rtlCol="0" anchor="t">
            <a:spAutoFit/>
          </a:bodyPr>
          <a:lstStyle/>
          <a:p>
            <a:pPr algn="ctr">
              <a:lnSpc>
                <a:spcPts val="3204"/>
              </a:lnSpc>
            </a:pPr>
            <a:r>
              <a:rPr lang="en-US" sz="2136">
                <a:solidFill>
                  <a:srgbClr val="050A30"/>
                </a:solidFill>
                <a:latin typeface="Poppins"/>
                <a:ea typeface="Poppins"/>
                <a:cs typeface="Poppins"/>
                <a:sym typeface="Poppins"/>
              </a:rPr>
              <a:t>**If you’re getting notifications and wish to be, send an email to marketing@chcquotes.com!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1273</Words>
  <Application>Microsoft Macintosh PowerPoint</Application>
  <PresentationFormat>Custom</PresentationFormat>
  <Paragraphs>172</Paragraphs>
  <Slides>25</Slides>
  <Notes>2</Notes>
  <HiddenSlides>0</HiddenSlides>
  <MMClips>0</MMClips>
  <ScaleCrop>false</ScaleCrop>
  <HeadingPairs>
    <vt:vector size="6" baseType="variant">
      <vt:variant>
        <vt:lpstr>Fonts Used</vt:lpstr>
      </vt:variant>
      <vt:variant>
        <vt:i4>31</vt:i4>
      </vt:variant>
      <vt:variant>
        <vt:lpstr>Theme</vt:lpstr>
      </vt:variant>
      <vt:variant>
        <vt:i4>1</vt:i4>
      </vt:variant>
      <vt:variant>
        <vt:lpstr>Slide Titles</vt:lpstr>
      </vt:variant>
      <vt:variant>
        <vt:i4>25</vt:i4>
      </vt:variant>
    </vt:vector>
  </HeadingPairs>
  <TitlesOfParts>
    <vt:vector size="57" baseType="lpstr">
      <vt:lpstr>Perandory Condensed</vt:lpstr>
      <vt:lpstr>Placard Next Compressed</vt:lpstr>
      <vt:lpstr>Canva Sans Bold</vt:lpstr>
      <vt:lpstr>CS Gordon Serif</vt:lpstr>
      <vt:lpstr>Brice SemiExpanded Heavy</vt:lpstr>
      <vt:lpstr>Calibri</vt:lpstr>
      <vt:lpstr>Have Heart One</vt:lpstr>
      <vt:lpstr>Marykate</vt:lpstr>
      <vt:lpstr>Poppins</vt:lpstr>
      <vt:lpstr>ITC Avant Garde Gothic</vt:lpstr>
      <vt:lpstr>Montserrat Bold Italics</vt:lpstr>
      <vt:lpstr>Garet Bold</vt:lpstr>
      <vt:lpstr>Canva Sans</vt:lpstr>
      <vt:lpstr>Symphony Bold</vt:lpstr>
      <vt:lpstr>Montserrat Bold</vt:lpstr>
      <vt:lpstr>Lora Bold</vt:lpstr>
      <vt:lpstr>Poppins Bold Italics</vt:lpstr>
      <vt:lpstr>Montserrat Italics</vt:lpstr>
      <vt:lpstr>Poppins Italics</vt:lpstr>
      <vt:lpstr>Halimum</vt:lpstr>
      <vt:lpstr>Solway</vt:lpstr>
      <vt:lpstr>Poppins Bold</vt:lpstr>
      <vt:lpstr>Montserrat</vt:lpstr>
      <vt:lpstr>HK Sentiments</vt:lpstr>
      <vt:lpstr>Balabeloo</vt:lpstr>
      <vt:lpstr>Gilda Display</vt:lpstr>
      <vt:lpstr>Canva Sans Bold Italics</vt:lpstr>
      <vt:lpstr>Paalalabas Condensed</vt:lpstr>
      <vt:lpstr>Garet</vt:lpstr>
      <vt:lpstr>Arial</vt:lpstr>
      <vt:lpstr>Columbia Titling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Agency Updates March 12th </dc:title>
  <cp:lastModifiedBy>Mari Krivelow</cp:lastModifiedBy>
  <cp:revision>4</cp:revision>
  <dcterms:created xsi:type="dcterms:W3CDTF">2006-08-16T00:00:00Z</dcterms:created>
  <dcterms:modified xsi:type="dcterms:W3CDTF">2026-03-12T18:02:04Z</dcterms:modified>
  <dc:identifier>DAHDjt_L6gQ</dc:identifier>
</cp:coreProperties>
</file>