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753600" cy="7315200"/>
  <p:notesSz cx="6858000" cy="9144000"/>
  <p:embeddedFontLst>
    <p:embeddedFont>
      <p:font typeface="Belleza" panose="02000503050000020003" pitchFamily="2" charset="77"/>
      <p:regular r:id="rId25"/>
    </p:embeddedFont>
    <p:embeddedFont>
      <p:font typeface="Canva Sans" panose="020B0503030501040103" pitchFamily="34" charset="0"/>
      <p:regular r:id="rId26"/>
    </p:embeddedFont>
    <p:embeddedFont>
      <p:font typeface="Canva Sans Bold" panose="020B0803030501040103" pitchFamily="34" charset="0"/>
      <p:regular r:id="rId27"/>
      <p:bold r:id="rId28"/>
    </p:embeddedFont>
    <p:embeddedFont>
      <p:font typeface="Coco Gothic Bold" pitchFamily="2" charset="0"/>
      <p:regular r:id="rId29"/>
      <p:bold r:id="rId30"/>
    </p:embeddedFont>
    <p:embeddedFont>
      <p:font typeface="IBM Plex Sans Hebrew Text" panose="020B0503050203000203" pitchFamily="34" charset="-79"/>
      <p:regular r:id="rId31"/>
    </p:embeddedFont>
    <p:embeddedFont>
      <p:font typeface="ITC New Baskerville Semi-Bold" panose="02020702060506020304" pitchFamily="18" charset="77"/>
      <p:regular r:id="rId32"/>
      <p:bold r:id="rId33"/>
    </p:embeddedFont>
    <p:embeddedFont>
      <p:font typeface="Montserrat" pitchFamily="2" charset="77"/>
      <p:regular r:id="rId34"/>
      <p:bold r:id="rId35"/>
      <p:italic r:id="rId36"/>
      <p:boldItalic r:id="rId37"/>
    </p:embeddedFont>
    <p:embeddedFont>
      <p:font typeface="Montserrat Bold" pitchFamily="2" charset="77"/>
      <p:regular r:id="rId38"/>
      <p:bold r:id="rId39"/>
    </p:embeddedFont>
    <p:embeddedFont>
      <p:font typeface="Poppins" pitchFamily="2" charset="77"/>
      <p:regular r:id="rId40"/>
      <p:bold r:id="rId41"/>
      <p:italic r:id="rId42"/>
      <p:boldItalic r:id="rId43"/>
    </p:embeddedFont>
    <p:embeddedFont>
      <p:font typeface="Poppins Bold" pitchFamily="2" charset="77"/>
      <p:regular r:id="rId44"/>
      <p:bold r:id="rId45"/>
    </p:embeddedFont>
    <p:embeddedFont>
      <p:font typeface="Poppins Bold Italics" pitchFamily="2" charset="77"/>
      <p:regular r:id="rId46"/>
      <p:bold r:id="rId47"/>
      <p:italic r:id="rId48"/>
      <p:boldItalic r:id="rId49"/>
    </p:embeddedFont>
    <p:embeddedFont>
      <p:font typeface="Poppins Light" panose="020B0604020202020204" pitchFamily="34" charset="0"/>
      <p:regular r:id="rId50"/>
      <p:italic r:id="rId51"/>
    </p:embeddedFont>
    <p:embeddedFont>
      <p:font typeface="Poppins Light Italics" pitchFamily="2" charset="77"/>
      <p:regular r:id="rId52"/>
      <p:italic r:id="rId53"/>
    </p:embeddedFont>
    <p:embeddedFont>
      <p:font typeface="Poppins Medium" panose="020B0604020202020204" pitchFamily="34" charset="0"/>
      <p:regular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94621" autoAdjust="0"/>
  </p:normalViewPr>
  <p:slideViewPr>
    <p:cSldViewPr>
      <p:cViewPr varScale="1">
        <p:scale>
          <a:sx n="112" d="100"/>
          <a:sy n="112" d="100"/>
        </p:scale>
        <p:origin x="16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 AUGUST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Elev8 Advanced Agent Training &amp; Conference, St. Louis</a:t>
            </a:r>
          </a:p>
          <a:p>
            <a:r>
              <a:rPr lang="en-US"/>
              <a:t>September 18-19, 2025 </a:t>
            </a:r>
          </a:p>
          <a:p>
            <a:endParaRPr lang="en-US"/>
          </a:p>
          <a:p>
            <a:r>
              <a:rPr lang="en-US"/>
              <a:t>TO QUALIFY TO ATTEND:</a:t>
            </a:r>
          </a:p>
          <a:p>
            <a:endParaRPr lang="en-US"/>
          </a:p>
          <a:p>
            <a:r>
              <a:rPr lang="en-US"/>
              <a:t>Must have been with CHC for 18 months, or less</a:t>
            </a:r>
          </a:p>
          <a:p>
            <a:r>
              <a:rPr lang="en-US"/>
              <a:t>Must have at least 3 completed sales/apps in Top Broker</a:t>
            </a:r>
          </a:p>
          <a:p>
            <a:endParaRPr lang="en-US"/>
          </a:p>
          <a:p>
            <a:r>
              <a:rPr lang="en-US"/>
              <a:t>COST: $300 per person  (can't use marketing money).</a:t>
            </a:r>
          </a:p>
          <a:p>
            <a:r>
              <a:rPr lang="en-US"/>
              <a:t>CHC is giving a $60 credit for each completed sale/app. in Top Broker to be used toward your training expense (no cash value).</a:t>
            </a:r>
          </a:p>
          <a:p>
            <a:r>
              <a:rPr lang="en-US"/>
              <a:t>    So, for example, if you have 3 apps in Top Broker, your out-of-pocket cost would be $120. </a:t>
            </a:r>
          </a:p>
          <a:p>
            <a:r>
              <a:rPr lang="en-US"/>
              <a:t>    If you have 5 apps in Top Broker, you can attend at no out-of-pocket cost.  </a:t>
            </a:r>
          </a:p>
          <a:p>
            <a:endParaRPr lang="en-US"/>
          </a:p>
          <a:p>
            <a:r>
              <a:rPr lang="en-US"/>
              <a:t>*EVENT IS BY INVITATION ONLY</a:t>
            </a:r>
          </a:p>
          <a:p>
            <a:r>
              <a:rPr lang="en-US"/>
              <a:t>To request an invitation, email:   media@chcquotes.com </a:t>
            </a:r>
          </a:p>
          <a:p>
            <a:r>
              <a:rPr lang="en-US"/>
              <a:t>use "AAT INVITE" as the subject.</a:t>
            </a:r>
          </a:p>
          <a:p>
            <a:endParaRPr lang="en-US"/>
          </a:p>
          <a:p>
            <a:r>
              <a:rPr lang="en-US"/>
              <a:t>Send your:</a:t>
            </a:r>
          </a:p>
          <a:p>
            <a:r>
              <a:rPr lang="en-US"/>
              <a:t>date of hire</a:t>
            </a:r>
          </a:p>
          <a:p>
            <a:r>
              <a:rPr lang="en-US"/>
              <a:t>name</a:t>
            </a:r>
          </a:p>
          <a:p>
            <a:r>
              <a:rPr lang="en-US"/>
              <a:t>email</a:t>
            </a:r>
          </a:p>
          <a:p>
            <a:r>
              <a:rPr lang="en-US"/>
              <a:t>phone number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Elev8 Advanced Agent Training &amp; Conference, St. Louis</a:t>
            </a:r>
          </a:p>
          <a:p>
            <a:r>
              <a:rPr lang="en-US"/>
              <a:t>September 18-19, 2025 </a:t>
            </a:r>
          </a:p>
          <a:p>
            <a:endParaRPr lang="en-US"/>
          </a:p>
          <a:p>
            <a:r>
              <a:rPr lang="en-US"/>
              <a:t>TO QUALIFY TO ATTEND:</a:t>
            </a:r>
          </a:p>
          <a:p>
            <a:endParaRPr lang="en-US"/>
          </a:p>
          <a:p>
            <a:r>
              <a:rPr lang="en-US"/>
              <a:t>Must have been with CHC for 18 months, or less</a:t>
            </a:r>
          </a:p>
          <a:p>
            <a:r>
              <a:rPr lang="en-US"/>
              <a:t>Must have at least 3 completed sales/apps in Top Broker</a:t>
            </a:r>
          </a:p>
          <a:p>
            <a:endParaRPr lang="en-US"/>
          </a:p>
          <a:p>
            <a:r>
              <a:rPr lang="en-US"/>
              <a:t>COST: $300 per person  (can't use marketing money).</a:t>
            </a:r>
          </a:p>
          <a:p>
            <a:r>
              <a:rPr lang="en-US"/>
              <a:t>CHC is giving a $60 credit for each completed sale/app. in Top Broker to be used toward your training expense (no cash value).</a:t>
            </a:r>
          </a:p>
          <a:p>
            <a:r>
              <a:rPr lang="en-US"/>
              <a:t>    So, for example, if you have 3 apps in Top Broker, your out-of-pocket cost would be $120. </a:t>
            </a:r>
          </a:p>
          <a:p>
            <a:r>
              <a:rPr lang="en-US"/>
              <a:t>    If you have 5 apps in Top Broker, you can attend at no out-of-pocket cost.  </a:t>
            </a:r>
          </a:p>
          <a:p>
            <a:endParaRPr lang="en-US"/>
          </a:p>
          <a:p>
            <a:r>
              <a:rPr lang="en-US"/>
              <a:t>*EVENT IS BY INVITATION ONLY</a:t>
            </a:r>
          </a:p>
          <a:p>
            <a:r>
              <a:rPr lang="en-US"/>
              <a:t>To request an invitation, email:   media@chcquotes.com </a:t>
            </a:r>
          </a:p>
          <a:p>
            <a:r>
              <a:rPr lang="en-US"/>
              <a:t>use "AAT INVITE" as the subject.</a:t>
            </a:r>
          </a:p>
          <a:p>
            <a:endParaRPr lang="en-US"/>
          </a:p>
          <a:p>
            <a:r>
              <a:rPr lang="en-US"/>
              <a:t>Send your:</a:t>
            </a:r>
          </a:p>
          <a:p>
            <a:r>
              <a:rPr lang="en-US"/>
              <a:t>date of hire</a:t>
            </a:r>
          </a:p>
          <a:p>
            <a:r>
              <a:rPr lang="en-US"/>
              <a:t>name</a:t>
            </a:r>
          </a:p>
          <a:p>
            <a:r>
              <a:rPr lang="en-US"/>
              <a:t>email</a:t>
            </a:r>
          </a:p>
          <a:p>
            <a:r>
              <a:rPr lang="en-US"/>
              <a:t>phone number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ameribenefit plan</a:t>
            </a:r>
          </a:p>
          <a:p>
            <a:r>
              <a:rPr lang="en-US"/>
              <a:t>iron health</a:t>
            </a:r>
          </a:p>
          <a:p>
            <a:r>
              <a:rPr lang="en-US"/>
              <a:t>flex benefit</a:t>
            </a:r>
          </a:p>
          <a:p>
            <a:r>
              <a:rPr lang="en-US"/>
              <a:t>med mutual</a:t>
            </a:r>
          </a:p>
          <a:p>
            <a:r>
              <a:rPr lang="en-US"/>
              <a:t>enroll prime</a:t>
            </a:r>
          </a:p>
          <a:p>
            <a:r>
              <a:rPr lang="en-US"/>
              <a:t>lifex</a:t>
            </a:r>
          </a:p>
          <a:p>
            <a:r>
              <a:rPr lang="en-US"/>
              <a:t>ncd</a:t>
            </a:r>
          </a:p>
          <a:p>
            <a:r>
              <a:rPr lang="en-US"/>
              <a:t>oneshare</a:t>
            </a:r>
          </a:p>
          <a:p>
            <a:r>
              <a:rPr lang="en-US"/>
              <a:t>group</a:t>
            </a:r>
          </a:p>
          <a:p>
            <a:endParaRPr lang="en-US"/>
          </a:p>
          <a:p>
            <a:r>
              <a:rPr lang="en-US"/>
              <a:t>iron health and enroll prime and one share: $10 Compass Cash</a:t>
            </a:r>
          </a:p>
          <a:p>
            <a:endParaRPr lang="en-US"/>
          </a:p>
          <a:p>
            <a:r>
              <a:rPr lang="en-US"/>
              <a:t>lifex: $15 compass cash</a:t>
            </a:r>
          </a:p>
          <a:p>
            <a:endParaRPr lang="en-US"/>
          </a:p>
          <a:p>
            <a:r>
              <a:rPr lang="en-US"/>
              <a:t>everything else except for group: $5 compass cash</a:t>
            </a:r>
          </a:p>
          <a:p>
            <a:endParaRPr lang="en-US"/>
          </a:p>
          <a:p>
            <a:r>
              <a:rPr lang="en-US"/>
              <a:t>group: $5 CC per employee</a:t>
            </a:r>
          </a:p>
          <a:p>
            <a:endParaRPr lang="en-US"/>
          </a:p>
          <a:p>
            <a:r>
              <a:rPr lang="en-US"/>
              <a:t>rules: each application submitted and paid june 1 until 12/22 you will get that amount of compass cash towards the cost of your trip. all policies written from jan 1 - may 31st they will be given 50% credit ($10 with be $5). the top 15 agents and top 3 leaders by compass cash points will go for free. leaders credit equals 1/3 the credit of the agents credit. </a:t>
            </a:r>
          </a:p>
          <a:p>
            <a:endParaRPr lang="en-US"/>
          </a:p>
          <a:p>
            <a:r>
              <a:rPr lang="en-US"/>
              <a:t>CC is redeemable towards the cost of the trip including up to $750 of flight credit</a:t>
            </a:r>
          </a:p>
          <a:p>
            <a:endParaRPr lang="en-US"/>
          </a:p>
          <a:p>
            <a:r>
              <a:rPr lang="en-US"/>
              <a:t>top 15 free hotel accomodation + 750 flight credit per couple</a:t>
            </a:r>
          </a:p>
          <a:p>
            <a:endParaRPr lang="en-US"/>
          </a:p>
          <a:p>
            <a:r>
              <a:rPr lang="en-US"/>
              <a:t>ask amy: drop dead date (when to let us know if they're going on trip) (dad thinks Jan 15)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ON ACTUAL BUSINESS - NOT TB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double check w tanya.</a:t>
            </a:r>
          </a:p>
          <a:p>
            <a:r>
              <a:rPr lang="en-US"/>
              <a:t>65 new people paid this month. math aint mathin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CompassHealthConsultants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hyperlink" Target="https://www.instagram.com/compasshealthconsultants_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linkedin.com/company/compasshealthconsultants/" TargetMode="External"/><Relationship Id="rId10" Type="http://schemas.openxmlformats.org/officeDocument/2006/relationships/image" Target="../media/image7.sv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go.chcagents.com/e/1069352/compasshealthconsultants--/dcr4k1/1747580133/h/V8rOU8A14Oybg0nb3eVsxUzLzUNhQSlPEQs5CBGMsBM" TargetMode="External"/><Relationship Id="rId13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3.svg"/><Relationship Id="rId12" Type="http://schemas.openxmlformats.org/officeDocument/2006/relationships/image" Target="../media/image47.svg"/><Relationship Id="rId2" Type="http://schemas.openxmlformats.org/officeDocument/2006/relationships/hyperlink" Target="https://go.chcagents.com/e/1069352/CompassHealthConsultants-/dcr4k4/1747580133/h/V8rOU8A14Oybg0nb3eVsxUzLzUNhQSlPEQs5CBGMsBM" TargetMode="Externa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hyperlink" Target="https://go.chcagents.com/e/1069352/pany-compasshealthconsultants-/dcr4k7/1747580133/h/V8rOU8A14Oybg0nb3eVsxUzLzUNhQSlPEQs5CBGMsBM" TargetMode="External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4" Type="http://schemas.openxmlformats.org/officeDocument/2006/relationships/image" Target="../media/image7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56053" y="4474927"/>
            <a:ext cx="3267286" cy="3869436"/>
            <a:chOff x="0" y="0"/>
            <a:chExt cx="4356381" cy="5159248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765811" y="1085943"/>
              <a:ext cx="3639063" cy="1370191"/>
              <a:chOff x="0" y="0"/>
              <a:chExt cx="1079350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-89626" y="2603810"/>
              <a:ext cx="3919937" cy="1370191"/>
              <a:chOff x="0" y="0"/>
              <a:chExt cx="1162657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8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6713198" y="-405991"/>
            <a:ext cx="1556712" cy="1937698"/>
            <a:chOff x="0" y="0"/>
            <a:chExt cx="2075616" cy="2583597"/>
          </a:xfrm>
        </p:grpSpPr>
        <p:grpSp>
          <p:nvGrpSpPr>
            <p:cNvPr id="8" name="Group 8"/>
            <p:cNvGrpSpPr/>
            <p:nvPr/>
          </p:nvGrpSpPr>
          <p:grpSpPr>
            <a:xfrm rot="-2700000">
              <a:off x="12461" y="1170651"/>
              <a:ext cx="1955663" cy="845307"/>
              <a:chOff x="0" y="0"/>
              <a:chExt cx="940228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91482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4828" h="360680">
                    <a:moveTo>
                      <a:pt x="914828" y="180340"/>
                    </a:moveTo>
                    <a:cubicBezTo>
                      <a:pt x="914828" y="81280"/>
                      <a:pt x="834819" y="0"/>
                      <a:pt x="73448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4488" y="360680"/>
                    </a:lnTo>
                    <a:cubicBezTo>
                      <a:pt x="833548" y="360680"/>
                      <a:pt x="914828" y="279400"/>
                      <a:pt x="914828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2700000">
              <a:off x="239869" y="512806"/>
              <a:ext cx="1800573" cy="845307"/>
              <a:chOff x="0" y="0"/>
              <a:chExt cx="865665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84026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40266" h="360680">
                    <a:moveTo>
                      <a:pt x="840266" y="180340"/>
                    </a:moveTo>
                    <a:cubicBezTo>
                      <a:pt x="840266" y="81280"/>
                      <a:pt x="760256" y="0"/>
                      <a:pt x="659925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59925" y="360680"/>
                    </a:lnTo>
                    <a:cubicBezTo>
                      <a:pt x="758985" y="360680"/>
                      <a:pt x="840266" y="279400"/>
                      <a:pt x="840266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-1865580" y="-1330180"/>
            <a:ext cx="5817926" cy="6890152"/>
            <a:chOff x="0" y="0"/>
            <a:chExt cx="7757235" cy="9186869"/>
          </a:xfrm>
        </p:grpSpPr>
        <p:grpSp>
          <p:nvGrpSpPr>
            <p:cNvPr id="13" name="Group 13"/>
            <p:cNvGrpSpPr/>
            <p:nvPr/>
          </p:nvGrpSpPr>
          <p:grpSpPr>
            <a:xfrm rot="-2700000">
              <a:off x="1363649" y="1933696"/>
              <a:ext cx="6479935" cy="2439845"/>
              <a:chOff x="0" y="0"/>
              <a:chExt cx="1079350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050A30">
                  <a:alpha val="1490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2700000">
              <a:off x="-159593" y="4636502"/>
              <a:ext cx="6980076" cy="2439845"/>
              <a:chOff x="0" y="0"/>
              <a:chExt cx="1162657" cy="406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8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4278E7">
                  <a:alpha val="1490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2784543" y="5465978"/>
            <a:ext cx="1961057" cy="1208744"/>
          </a:xfrm>
          <a:custGeom>
            <a:avLst/>
            <a:gdLst/>
            <a:ahLst/>
            <a:cxnLst/>
            <a:rect l="l" t="t" r="r" b="b"/>
            <a:pathLst>
              <a:path w="1961057" h="1208744">
                <a:moveTo>
                  <a:pt x="0" y="0"/>
                </a:moveTo>
                <a:lnTo>
                  <a:pt x="1961057" y="0"/>
                </a:lnTo>
                <a:lnTo>
                  <a:pt x="1961057" y="1208744"/>
                </a:lnTo>
                <a:lnTo>
                  <a:pt x="0" y="120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06" b="-334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2784543" y="2370466"/>
            <a:ext cx="6807413" cy="2922816"/>
            <a:chOff x="0" y="0"/>
            <a:chExt cx="9076551" cy="389708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85725"/>
              <a:ext cx="9076551" cy="3324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8000" b="1" i="1" spc="-480">
                  <a:solidFill>
                    <a:srgbClr val="050A3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JK Agency Updates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364396"/>
              <a:ext cx="8954928" cy="532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20"/>
                </a:lnSpc>
              </a:pPr>
              <a:r>
                <a:rPr lang="en-US" sz="2400" b="1">
                  <a:solidFill>
                    <a:srgbClr val="050A3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Thursday, July 24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30290" y="731520"/>
            <a:ext cx="6048199" cy="4088217"/>
            <a:chOff x="0" y="0"/>
            <a:chExt cx="8064266" cy="5450956"/>
          </a:xfrm>
        </p:grpSpPr>
        <p:sp>
          <p:nvSpPr>
            <p:cNvPr id="3" name="TextBox 3"/>
            <p:cNvSpPr txBox="1"/>
            <p:nvPr/>
          </p:nvSpPr>
          <p:spPr>
            <a:xfrm>
              <a:off x="0" y="-38100"/>
              <a:ext cx="8064266" cy="459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0"/>
                </a:lnSpc>
              </a:pPr>
              <a:r>
                <a:rPr lang="en-US" sz="2100" b="1" spc="210">
                  <a:solidFill>
                    <a:srgbClr val="050A3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AGENT SUPPORT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96397"/>
              <a:ext cx="8064266" cy="79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 sz="1600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We ask that all agents communicate with professionalism and respect so we can work effectively together.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662892"/>
              <a:ext cx="8064266" cy="459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0"/>
                </a:lnSpc>
              </a:pPr>
              <a:r>
                <a:rPr lang="en-US" sz="2100" b="1" spc="210">
                  <a:solidFill>
                    <a:srgbClr val="050A3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JOIN OUR TEXT THREAD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54104"/>
              <a:ext cx="8064266" cy="459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0"/>
                </a:lnSpc>
              </a:pPr>
              <a:r>
                <a:rPr lang="en-US" sz="2100" b="1" spc="210">
                  <a:solidFill>
                    <a:srgbClr val="050A3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CHC WOMEN’S COUNCIL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187864"/>
              <a:ext cx="8064266" cy="1297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00"/>
                </a:lnSpc>
              </a:pPr>
              <a:r>
                <a:rPr lang="en-US" sz="1800" i="1">
                  <a:solidFill>
                    <a:srgbClr val="050A30"/>
                  </a:solidFill>
                  <a:latin typeface="Poppins Light Italics"/>
                  <a:ea typeface="Poppins Light Italics"/>
                  <a:cs typeface="Poppins Light Italics"/>
                  <a:sym typeface="Poppins Light Italics"/>
                </a:rPr>
                <a:t>Text “START” to (314) 742-7842</a:t>
              </a:r>
            </a:p>
            <a:p>
              <a:pPr algn="r">
                <a:lnSpc>
                  <a:spcPts val="1650"/>
                </a:lnSpc>
              </a:pPr>
              <a:r>
                <a:rPr lang="en-US" sz="1100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**You'll get a message saying you subscribed to HST STL LLC - that is Compass Health Consultants legal name, and you'll get texting updates through that new number starting soon.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388601"/>
              <a:ext cx="8064266" cy="1062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00"/>
                </a:lnSpc>
              </a:pPr>
              <a:r>
                <a:rPr lang="en-US" sz="1400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We’re forming a Women’s Council to create space for connection, learning, and leadership. If you’re interested in being part of it, please complete the QR code below. First meeting in August!.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 rot="-5400000">
            <a:off x="-1082855" y="2250904"/>
            <a:ext cx="3826327" cy="78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20"/>
              </a:lnSpc>
            </a:pPr>
            <a:r>
              <a:rPr lang="en-US" sz="5200" b="1" i="1" spc="-15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UPDATES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1338596" y="4894019"/>
            <a:ext cx="3550250" cy="4252370"/>
            <a:chOff x="0" y="0"/>
            <a:chExt cx="4733667" cy="5669826"/>
          </a:xfrm>
        </p:grpSpPr>
        <p:grpSp>
          <p:nvGrpSpPr>
            <p:cNvPr id="11" name="Group 11"/>
            <p:cNvGrpSpPr/>
            <p:nvPr/>
          </p:nvGrpSpPr>
          <p:grpSpPr>
            <a:xfrm rot="-2700000">
              <a:off x="964600" y="1093252"/>
              <a:ext cx="3753961" cy="1597669"/>
              <a:chOff x="0" y="0"/>
              <a:chExt cx="954897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929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29497" h="360680">
                    <a:moveTo>
                      <a:pt x="929497" y="180340"/>
                    </a:moveTo>
                    <a:cubicBezTo>
                      <a:pt x="929497" y="81280"/>
                      <a:pt x="849488" y="0"/>
                      <a:pt x="749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49157" y="360680"/>
                    </a:lnTo>
                    <a:cubicBezTo>
                      <a:pt x="848217" y="360680"/>
                      <a:pt x="929497" y="279400"/>
                      <a:pt x="929497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2700000">
              <a:off x="-104505" y="2690136"/>
              <a:ext cx="4570722" cy="1597669"/>
              <a:chOff x="0" y="0"/>
              <a:chExt cx="116265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8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8497124" y="-570141"/>
            <a:ext cx="1591142" cy="1831552"/>
            <a:chOff x="0" y="0"/>
            <a:chExt cx="2121523" cy="2442070"/>
          </a:xfrm>
        </p:grpSpPr>
        <p:grpSp>
          <p:nvGrpSpPr>
            <p:cNvPr id="16" name="Group 16"/>
            <p:cNvGrpSpPr/>
            <p:nvPr/>
          </p:nvGrpSpPr>
          <p:grpSpPr>
            <a:xfrm rot="-2700000">
              <a:off x="-26196" y="968122"/>
              <a:ext cx="2173915" cy="826372"/>
              <a:chOff x="0" y="0"/>
              <a:chExt cx="1069106" cy="406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7780" y="22860"/>
                <a:ext cx="104370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43706" h="360680">
                    <a:moveTo>
                      <a:pt x="1043706" y="180340"/>
                    </a:moveTo>
                    <a:cubicBezTo>
                      <a:pt x="1043706" y="81280"/>
                      <a:pt x="963696" y="0"/>
                      <a:pt x="86336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63366" y="360680"/>
                    </a:lnTo>
                    <a:cubicBezTo>
                      <a:pt x="962426" y="360680"/>
                      <a:pt x="1043706" y="279400"/>
                      <a:pt x="1043706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2700000">
              <a:off x="122971" y="517995"/>
              <a:ext cx="1807405" cy="826372"/>
              <a:chOff x="0" y="0"/>
              <a:chExt cx="888861" cy="406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7780" y="22860"/>
                <a:ext cx="863461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63461" h="360680">
                    <a:moveTo>
                      <a:pt x="863461" y="180340"/>
                    </a:moveTo>
                    <a:cubicBezTo>
                      <a:pt x="863461" y="81280"/>
                      <a:pt x="783451" y="0"/>
                      <a:pt x="683121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83121" y="360680"/>
                    </a:lnTo>
                    <a:cubicBezTo>
                      <a:pt x="782181" y="360680"/>
                      <a:pt x="863461" y="279400"/>
                      <a:pt x="863461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6508277" y="5058880"/>
            <a:ext cx="1870212" cy="1870212"/>
          </a:xfrm>
          <a:custGeom>
            <a:avLst/>
            <a:gdLst/>
            <a:ahLst/>
            <a:cxnLst/>
            <a:rect l="l" t="t" r="r" b="b"/>
            <a:pathLst>
              <a:path w="1870212" h="1870212">
                <a:moveTo>
                  <a:pt x="0" y="0"/>
                </a:moveTo>
                <a:lnTo>
                  <a:pt x="1870212" y="0"/>
                </a:lnTo>
                <a:lnTo>
                  <a:pt x="1870212" y="1870212"/>
                </a:lnTo>
                <a:lnTo>
                  <a:pt x="0" y="1870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48924" y="145249"/>
            <a:ext cx="6048199" cy="3187152"/>
            <a:chOff x="0" y="0"/>
            <a:chExt cx="8064266" cy="4249536"/>
          </a:xfrm>
        </p:grpSpPr>
        <p:sp>
          <p:nvSpPr>
            <p:cNvPr id="3" name="TextBox 3"/>
            <p:cNvSpPr txBox="1"/>
            <p:nvPr/>
          </p:nvSpPr>
          <p:spPr>
            <a:xfrm>
              <a:off x="0" y="-38100"/>
              <a:ext cx="8064266" cy="459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0"/>
                </a:lnSpc>
              </a:pPr>
              <a:r>
                <a:rPr lang="en-US" sz="2100" b="1" spc="210">
                  <a:solidFill>
                    <a:srgbClr val="050A3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OCTOBER 1 UPDATES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96397"/>
              <a:ext cx="8064266" cy="1204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 sz="1600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October 1, 2025-January 1, 2026 there will be NO hierarchy changes so we can clean everything up and make sure we’re in the right place!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069292"/>
              <a:ext cx="8064266" cy="459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0"/>
                </a:lnSpc>
              </a:pPr>
              <a:r>
                <a:rPr lang="en-US" sz="2100" b="1" spc="210">
                  <a:solidFill>
                    <a:srgbClr val="050A3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KEEP YOUR EYES PEALED!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363884"/>
              <a:ext cx="8064266" cy="459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0"/>
                </a:lnSpc>
              </a:pPr>
              <a:r>
                <a:rPr lang="en-US" sz="2100" b="1" spc="210">
                  <a:solidFill>
                    <a:srgbClr val="050A3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PHILADELPHIA AMERICAN BONUS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603789"/>
              <a:ext cx="8064266" cy="391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 sz="1600">
                  <a:solidFill>
                    <a:srgbClr val="050A30"/>
                  </a:solidFill>
                  <a:latin typeface="Poppins"/>
                  <a:ea typeface="Poppins"/>
                  <a:cs typeface="Poppins"/>
                  <a:sym typeface="Poppins"/>
                </a:rPr>
                <a:t>Oneshare and Philadelphia American trainings to come!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98381"/>
              <a:ext cx="8064266" cy="35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338596" y="4894019"/>
            <a:ext cx="3550250" cy="4252370"/>
            <a:chOff x="0" y="0"/>
            <a:chExt cx="4733667" cy="5669826"/>
          </a:xfrm>
        </p:grpSpPr>
        <p:grpSp>
          <p:nvGrpSpPr>
            <p:cNvPr id="10" name="Group 10"/>
            <p:cNvGrpSpPr/>
            <p:nvPr/>
          </p:nvGrpSpPr>
          <p:grpSpPr>
            <a:xfrm rot="-2700000">
              <a:off x="964600" y="1093252"/>
              <a:ext cx="3753961" cy="1597669"/>
              <a:chOff x="0" y="0"/>
              <a:chExt cx="954897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929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29497" h="360680">
                    <a:moveTo>
                      <a:pt x="929497" y="180340"/>
                    </a:moveTo>
                    <a:cubicBezTo>
                      <a:pt x="929497" y="81280"/>
                      <a:pt x="849488" y="0"/>
                      <a:pt x="749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49157" y="360680"/>
                    </a:lnTo>
                    <a:cubicBezTo>
                      <a:pt x="848217" y="360680"/>
                      <a:pt x="929497" y="279400"/>
                      <a:pt x="929497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2700000">
              <a:off x="-104505" y="2690136"/>
              <a:ext cx="4570722" cy="1597669"/>
              <a:chOff x="0" y="0"/>
              <a:chExt cx="1162657" cy="406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8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8497124" y="-570141"/>
            <a:ext cx="1591142" cy="1831552"/>
            <a:chOff x="0" y="0"/>
            <a:chExt cx="2121523" cy="2442070"/>
          </a:xfrm>
        </p:grpSpPr>
        <p:grpSp>
          <p:nvGrpSpPr>
            <p:cNvPr id="15" name="Group 15"/>
            <p:cNvGrpSpPr/>
            <p:nvPr/>
          </p:nvGrpSpPr>
          <p:grpSpPr>
            <a:xfrm rot="-2700000">
              <a:off x="-26196" y="968122"/>
              <a:ext cx="2173915" cy="826372"/>
              <a:chOff x="0" y="0"/>
              <a:chExt cx="1069106" cy="406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7780" y="22860"/>
                <a:ext cx="104370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43706" h="360680">
                    <a:moveTo>
                      <a:pt x="1043706" y="180340"/>
                    </a:moveTo>
                    <a:cubicBezTo>
                      <a:pt x="1043706" y="81280"/>
                      <a:pt x="963696" y="0"/>
                      <a:pt x="86336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63366" y="360680"/>
                    </a:lnTo>
                    <a:cubicBezTo>
                      <a:pt x="962426" y="360680"/>
                      <a:pt x="1043706" y="279400"/>
                      <a:pt x="1043706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-2700000">
              <a:off x="122971" y="517995"/>
              <a:ext cx="1807405" cy="826372"/>
              <a:chOff x="0" y="0"/>
              <a:chExt cx="888861" cy="4064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7780" y="22860"/>
                <a:ext cx="863461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63461" h="360680">
                    <a:moveTo>
                      <a:pt x="863461" y="180340"/>
                    </a:moveTo>
                    <a:cubicBezTo>
                      <a:pt x="863461" y="81280"/>
                      <a:pt x="783451" y="0"/>
                      <a:pt x="683121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83121" y="360680"/>
                    </a:lnTo>
                    <a:cubicBezTo>
                      <a:pt x="782181" y="360680"/>
                      <a:pt x="863461" y="279400"/>
                      <a:pt x="863461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19" name="Table 19"/>
          <p:cNvGraphicFramePr>
            <a:graphicFrameLocks noGrp="1"/>
          </p:cNvGraphicFramePr>
          <p:nvPr/>
        </p:nvGraphicFramePr>
        <p:xfrm>
          <a:off x="3295204" y="3154663"/>
          <a:ext cx="5201920" cy="3629028"/>
        </p:xfrm>
        <a:graphic>
          <a:graphicData uri="http://schemas.openxmlformats.org/drawingml/2006/table">
            <a:tbl>
              <a:tblPr/>
              <a:tblGrid>
                <a:gridCol w="260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0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Number of Apps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Money Earned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1-5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$250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6-10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$500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11-15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$750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16-19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$1,000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20+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$2,000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 rot="-5400000">
            <a:off x="-1082855" y="2250904"/>
            <a:ext cx="3826327" cy="78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20"/>
              </a:lnSpc>
            </a:pPr>
            <a:r>
              <a:rPr lang="en-US" sz="5200" b="1" i="1" spc="-15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UPDATES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76444" y="6831609"/>
            <a:ext cx="1839440" cy="3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Dates: 8/1 - 9/30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33809" y="175365"/>
            <a:ext cx="5486400" cy="1891415"/>
          </a:xfrm>
          <a:custGeom>
            <a:avLst/>
            <a:gdLst/>
            <a:ahLst/>
            <a:cxnLst/>
            <a:rect l="l" t="t" r="r" b="b"/>
            <a:pathLst>
              <a:path w="5486400" h="1891415">
                <a:moveTo>
                  <a:pt x="0" y="0"/>
                </a:moveTo>
                <a:lnTo>
                  <a:pt x="5486400" y="0"/>
                </a:lnTo>
                <a:lnTo>
                  <a:pt x="5486400" y="1891415"/>
                </a:lnTo>
                <a:lnTo>
                  <a:pt x="0" y="1891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782" b="-1072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22208" y="1918040"/>
            <a:ext cx="8109185" cy="504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7"/>
              </a:lnSpc>
            </a:pPr>
            <a:endParaRPr/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The deadline for BHPI enrollments is the 15th of the month before the effective date.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Agents should be sending BHPI enrollment documents to group@themvpplans.com.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Agents’ questions regarding commission should be directed to their upline manager or LOA. For CHC agents commission schedule is located on the CHC agent website under commissions.</a:t>
            </a:r>
          </a:p>
          <a:p>
            <a:pPr marL="611824" lvl="2" indent="-203941" algn="l">
              <a:lnSpc>
                <a:spcPts val="2762"/>
              </a:lnSpc>
              <a:buFont typeface="Arial"/>
              <a:buChar char="⚬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For all questions about the BHPI plans/enrollment, please go to the website https://www.bhpigroup.com. After reviewing the videos, if you still have questions, please reach out to schedule a call.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Anthem network is being added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BHPI Reoccuring Webinar: Wednesdays 4pm CST Link on www.chcagents.com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 network under 100 eligible</a:t>
            </a:r>
          </a:p>
          <a:p>
            <a:pPr marL="611824" lvl="2" indent="-203941" algn="l">
              <a:lnSpc>
                <a:spcPts val="2762"/>
              </a:lnSpc>
              <a:buFont typeface="Arial"/>
              <a:buChar char="⚬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 networks 101-200 eligible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VL group plans have waiting periods like individual plans</a:t>
            </a:r>
          </a:p>
          <a:p>
            <a:pPr algn="l">
              <a:lnSpc>
                <a:spcPts val="2762"/>
              </a:lnSpc>
            </a:pPr>
            <a:r>
              <a:rPr lang="en-US" sz="141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527096" y="4209131"/>
            <a:ext cx="3446817" cy="4171954"/>
            <a:chOff x="0" y="0"/>
            <a:chExt cx="4595756" cy="5562605"/>
          </a:xfrm>
        </p:grpSpPr>
        <p:grpSp>
          <p:nvGrpSpPr>
            <p:cNvPr id="5" name="Group 5"/>
            <p:cNvGrpSpPr/>
            <p:nvPr/>
          </p:nvGrpSpPr>
          <p:grpSpPr>
            <a:xfrm rot="-2700000">
              <a:off x="-126790" y="2439704"/>
              <a:ext cx="4849335" cy="1650045"/>
              <a:chOff x="0" y="0"/>
              <a:chExt cx="1194373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116897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68973" h="360680">
                    <a:moveTo>
                      <a:pt x="1168973" y="180340"/>
                    </a:moveTo>
                    <a:cubicBezTo>
                      <a:pt x="1168973" y="81280"/>
                      <a:pt x="1088963" y="0"/>
                      <a:pt x="98863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88633" y="360680"/>
                    </a:lnTo>
                    <a:cubicBezTo>
                      <a:pt x="1087693" y="360680"/>
                      <a:pt x="1168973" y="279400"/>
                      <a:pt x="1168973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2700000">
              <a:off x="758589" y="1106120"/>
              <a:ext cx="3812050" cy="1650045"/>
              <a:chOff x="0" y="0"/>
              <a:chExt cx="938894" cy="406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7780" y="22860"/>
                <a:ext cx="913494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3494" h="360680">
                    <a:moveTo>
                      <a:pt x="913494" y="180340"/>
                    </a:moveTo>
                    <a:cubicBezTo>
                      <a:pt x="913494" y="81280"/>
                      <a:pt x="833484" y="0"/>
                      <a:pt x="733154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3154" y="360680"/>
                    </a:lnTo>
                    <a:cubicBezTo>
                      <a:pt x="832213" y="360680"/>
                      <a:pt x="913494" y="279400"/>
                      <a:pt x="913494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-636661" y="-512150"/>
            <a:ext cx="2109754" cy="2487340"/>
            <a:chOff x="0" y="0"/>
            <a:chExt cx="2813005" cy="3316453"/>
          </a:xfrm>
        </p:grpSpPr>
        <p:grpSp>
          <p:nvGrpSpPr>
            <p:cNvPr id="10" name="Group 10"/>
            <p:cNvGrpSpPr/>
            <p:nvPr/>
          </p:nvGrpSpPr>
          <p:grpSpPr>
            <a:xfrm rot="-2700000">
              <a:off x="-43542" y="931568"/>
              <a:ext cx="2990763" cy="859196"/>
              <a:chOff x="0" y="0"/>
              <a:chExt cx="1414632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1389232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389232" h="360680">
                    <a:moveTo>
                      <a:pt x="1389232" y="180340"/>
                    </a:moveTo>
                    <a:cubicBezTo>
                      <a:pt x="1389232" y="81280"/>
                      <a:pt x="1309222" y="0"/>
                      <a:pt x="1208892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08892" y="360680"/>
                    </a:lnTo>
                    <a:cubicBezTo>
                      <a:pt x="1307952" y="360680"/>
                      <a:pt x="1389232" y="279400"/>
                      <a:pt x="1389232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2700000">
              <a:off x="-51993" y="1724193"/>
              <a:ext cx="2429310" cy="859196"/>
              <a:chOff x="0" y="0"/>
              <a:chExt cx="1149065" cy="406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7780" y="22860"/>
                <a:ext cx="112366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23665" h="360680">
                    <a:moveTo>
                      <a:pt x="1123665" y="180340"/>
                    </a:moveTo>
                    <a:cubicBezTo>
                      <a:pt x="1123665" y="81280"/>
                      <a:pt x="1043655" y="0"/>
                      <a:pt x="943325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43325" y="360680"/>
                    </a:lnTo>
                    <a:cubicBezTo>
                      <a:pt x="1042385" y="360680"/>
                      <a:pt x="1123665" y="279400"/>
                      <a:pt x="1123665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86734" y="388308"/>
            <a:ext cx="6787336" cy="7837324"/>
            <a:chOff x="0" y="0"/>
            <a:chExt cx="9049781" cy="10449766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-36935" y="3064048"/>
              <a:ext cx="9656093" cy="2389244"/>
              <a:chOff x="0" y="0"/>
              <a:chExt cx="1642459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61706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617060" h="360680">
                    <a:moveTo>
                      <a:pt x="1617060" y="180340"/>
                    </a:moveTo>
                    <a:cubicBezTo>
                      <a:pt x="1617060" y="81280"/>
                      <a:pt x="1537050" y="0"/>
                      <a:pt x="1436719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436719" y="360680"/>
                    </a:lnTo>
                    <a:cubicBezTo>
                      <a:pt x="1535779" y="360680"/>
                      <a:pt x="1617060" y="279400"/>
                      <a:pt x="1617060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-628300" y="4854221"/>
              <a:ext cx="10058444" cy="2389244"/>
              <a:chOff x="0" y="0"/>
              <a:chExt cx="1710897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168549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685498" h="360680">
                    <a:moveTo>
                      <a:pt x="1685498" y="180340"/>
                    </a:moveTo>
                    <a:cubicBezTo>
                      <a:pt x="1685498" y="81280"/>
                      <a:pt x="1605488" y="0"/>
                      <a:pt x="1505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505157" y="360680"/>
                    </a:lnTo>
                    <a:cubicBezTo>
                      <a:pt x="1604217" y="360680"/>
                      <a:pt x="1685498" y="279400"/>
                      <a:pt x="1685498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4876800" y="2817310"/>
            <a:ext cx="4155653" cy="172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New CHC agents that have not written business yet are eligible to get a 3 months advance for a 6 month period for LifeX and Iron Health!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2253" y="1145436"/>
            <a:ext cx="4165811" cy="150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0"/>
              </a:lnSpc>
            </a:pPr>
            <a:r>
              <a:rPr lang="en-US" sz="5200" b="1" i="1" spc="-15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LIFEX AND IRON HEALTH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360" y="6027520"/>
            <a:ext cx="2986550" cy="1112321"/>
          </a:xfrm>
          <a:custGeom>
            <a:avLst/>
            <a:gdLst/>
            <a:ahLst/>
            <a:cxnLst/>
            <a:rect l="l" t="t" r="r" b="b"/>
            <a:pathLst>
              <a:path w="2986550" h="1112321">
                <a:moveTo>
                  <a:pt x="0" y="0"/>
                </a:moveTo>
                <a:lnTo>
                  <a:pt x="2986549" y="0"/>
                </a:lnTo>
                <a:lnTo>
                  <a:pt x="2986549" y="1112320"/>
                </a:lnTo>
                <a:lnTo>
                  <a:pt x="0" y="1112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739879" y="6148447"/>
            <a:ext cx="4408748" cy="870466"/>
          </a:xfrm>
          <a:custGeom>
            <a:avLst/>
            <a:gdLst/>
            <a:ahLst/>
            <a:cxnLst/>
            <a:rect l="l" t="t" r="r" b="b"/>
            <a:pathLst>
              <a:path w="4408748" h="870466">
                <a:moveTo>
                  <a:pt x="0" y="0"/>
                </a:moveTo>
                <a:lnTo>
                  <a:pt x="4408748" y="0"/>
                </a:lnTo>
                <a:lnTo>
                  <a:pt x="4408748" y="870466"/>
                </a:lnTo>
                <a:lnTo>
                  <a:pt x="0" y="870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4588" y="2613366"/>
            <a:ext cx="8157492" cy="1610620"/>
          </a:xfrm>
          <a:custGeom>
            <a:avLst/>
            <a:gdLst/>
            <a:ahLst/>
            <a:cxnLst/>
            <a:rect l="l" t="t" r="r" b="b"/>
            <a:pathLst>
              <a:path w="8157492" h="1610620">
                <a:moveTo>
                  <a:pt x="0" y="0"/>
                </a:moveTo>
                <a:lnTo>
                  <a:pt x="8157492" y="0"/>
                </a:lnTo>
                <a:lnTo>
                  <a:pt x="8157492" y="1610620"/>
                </a:lnTo>
                <a:lnTo>
                  <a:pt x="0" y="1610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527096" y="4209131"/>
            <a:ext cx="3446817" cy="4171954"/>
            <a:chOff x="0" y="0"/>
            <a:chExt cx="4595756" cy="5562605"/>
          </a:xfrm>
        </p:grpSpPr>
        <p:grpSp>
          <p:nvGrpSpPr>
            <p:cNvPr id="4" name="Group 4"/>
            <p:cNvGrpSpPr/>
            <p:nvPr/>
          </p:nvGrpSpPr>
          <p:grpSpPr>
            <a:xfrm rot="-2700000">
              <a:off x="-126790" y="2439704"/>
              <a:ext cx="4849335" cy="1650045"/>
              <a:chOff x="0" y="0"/>
              <a:chExt cx="1194373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7780" y="22860"/>
                <a:ext cx="116897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68973" h="360680">
                    <a:moveTo>
                      <a:pt x="1168973" y="180340"/>
                    </a:moveTo>
                    <a:cubicBezTo>
                      <a:pt x="1168973" y="81280"/>
                      <a:pt x="1088963" y="0"/>
                      <a:pt x="98863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88633" y="360680"/>
                    </a:lnTo>
                    <a:cubicBezTo>
                      <a:pt x="1087693" y="360680"/>
                      <a:pt x="1168973" y="279400"/>
                      <a:pt x="1168973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2700000">
              <a:off x="758589" y="1106120"/>
              <a:ext cx="3812050" cy="1650045"/>
              <a:chOff x="0" y="0"/>
              <a:chExt cx="938894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7780" y="22860"/>
                <a:ext cx="913494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3494" h="360680">
                    <a:moveTo>
                      <a:pt x="913494" y="180340"/>
                    </a:moveTo>
                    <a:cubicBezTo>
                      <a:pt x="913494" y="81280"/>
                      <a:pt x="833484" y="0"/>
                      <a:pt x="733154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3154" y="360680"/>
                    </a:lnTo>
                    <a:cubicBezTo>
                      <a:pt x="832213" y="360680"/>
                      <a:pt x="913494" y="279400"/>
                      <a:pt x="913494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-636661" y="-512150"/>
            <a:ext cx="2109754" cy="2487340"/>
            <a:chOff x="0" y="0"/>
            <a:chExt cx="2813005" cy="3316453"/>
          </a:xfrm>
        </p:grpSpPr>
        <p:grpSp>
          <p:nvGrpSpPr>
            <p:cNvPr id="9" name="Group 9"/>
            <p:cNvGrpSpPr/>
            <p:nvPr/>
          </p:nvGrpSpPr>
          <p:grpSpPr>
            <a:xfrm rot="-2700000">
              <a:off x="-43542" y="931568"/>
              <a:ext cx="2990763" cy="859196"/>
              <a:chOff x="0" y="0"/>
              <a:chExt cx="1414632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1389232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389232" h="360680">
                    <a:moveTo>
                      <a:pt x="1389232" y="180340"/>
                    </a:moveTo>
                    <a:cubicBezTo>
                      <a:pt x="1389232" y="81280"/>
                      <a:pt x="1309222" y="0"/>
                      <a:pt x="1208892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08892" y="360680"/>
                    </a:lnTo>
                    <a:cubicBezTo>
                      <a:pt x="1307952" y="360680"/>
                      <a:pt x="1389232" y="279400"/>
                      <a:pt x="1389232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-51993" y="1724193"/>
              <a:ext cx="2429310" cy="859196"/>
              <a:chOff x="0" y="0"/>
              <a:chExt cx="1149065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112366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23665" h="360680">
                    <a:moveTo>
                      <a:pt x="1123665" y="180340"/>
                    </a:moveTo>
                    <a:cubicBezTo>
                      <a:pt x="1123665" y="81280"/>
                      <a:pt x="1043655" y="0"/>
                      <a:pt x="943325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43325" y="360680"/>
                    </a:lnTo>
                    <a:cubicBezTo>
                      <a:pt x="1042385" y="360680"/>
                      <a:pt x="1123665" y="279400"/>
                      <a:pt x="1123665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0445" y="1279337"/>
            <a:ext cx="5832710" cy="2159805"/>
          </a:xfrm>
          <a:custGeom>
            <a:avLst/>
            <a:gdLst/>
            <a:ahLst/>
            <a:cxnLst/>
            <a:rect l="l" t="t" r="r" b="b"/>
            <a:pathLst>
              <a:path w="5832710" h="2159805">
                <a:moveTo>
                  <a:pt x="0" y="0"/>
                </a:moveTo>
                <a:lnTo>
                  <a:pt x="5832710" y="0"/>
                </a:lnTo>
                <a:lnTo>
                  <a:pt x="5832710" y="2159805"/>
                </a:lnTo>
                <a:lnTo>
                  <a:pt x="0" y="215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72624" y="4460128"/>
            <a:ext cx="4808353" cy="3083356"/>
          </a:xfrm>
          <a:custGeom>
            <a:avLst/>
            <a:gdLst/>
            <a:ahLst/>
            <a:cxnLst/>
            <a:rect l="l" t="t" r="r" b="b"/>
            <a:pathLst>
              <a:path w="4808353" h="3083356">
                <a:moveTo>
                  <a:pt x="0" y="0"/>
                </a:moveTo>
                <a:lnTo>
                  <a:pt x="4808352" y="0"/>
                </a:lnTo>
                <a:lnTo>
                  <a:pt x="4808352" y="3083357"/>
                </a:lnTo>
                <a:lnTo>
                  <a:pt x="0" y="3083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28689" y="4756345"/>
            <a:ext cx="3696222" cy="2028302"/>
          </a:xfrm>
          <a:custGeom>
            <a:avLst/>
            <a:gdLst/>
            <a:ahLst/>
            <a:cxnLst/>
            <a:rect l="l" t="t" r="r" b="b"/>
            <a:pathLst>
              <a:path w="3696222" h="2028302">
                <a:moveTo>
                  <a:pt x="0" y="0"/>
                </a:moveTo>
                <a:lnTo>
                  <a:pt x="3696222" y="0"/>
                </a:lnTo>
                <a:lnTo>
                  <a:pt x="3696222" y="2028302"/>
                </a:lnTo>
                <a:lnTo>
                  <a:pt x="0" y="2028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1736742">
            <a:off x="8570105" y="448815"/>
            <a:ext cx="1518401" cy="644397"/>
            <a:chOff x="0" y="0"/>
            <a:chExt cx="957606" cy="406400"/>
          </a:xfrm>
        </p:grpSpPr>
        <p:sp>
          <p:nvSpPr>
            <p:cNvPr id="6" name="Freeform 6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1736742">
            <a:off x="9093016" y="369828"/>
            <a:ext cx="1518401" cy="644397"/>
            <a:chOff x="0" y="0"/>
            <a:chExt cx="957606" cy="406400"/>
          </a:xfrm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8283573">
            <a:off x="-429621" y="5387197"/>
            <a:ext cx="1518401" cy="644397"/>
            <a:chOff x="0" y="0"/>
            <a:chExt cx="957606" cy="406400"/>
          </a:xfrm>
        </p:grpSpPr>
        <p:sp>
          <p:nvSpPr>
            <p:cNvPr id="10" name="Freeform 10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8283573">
            <a:off x="-467920" y="5972019"/>
            <a:ext cx="1518401" cy="644397"/>
            <a:chOff x="0" y="0"/>
            <a:chExt cx="957606" cy="406400"/>
          </a:xfrm>
        </p:grpSpPr>
        <p:sp>
          <p:nvSpPr>
            <p:cNvPr id="12" name="Freeform 12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1304" y="0"/>
            <a:ext cx="5650992" cy="7315200"/>
          </a:xfrm>
          <a:custGeom>
            <a:avLst/>
            <a:gdLst/>
            <a:ahLst/>
            <a:cxnLst/>
            <a:rect l="l" t="t" r="r" b="b"/>
            <a:pathLst>
              <a:path w="5650992" h="7315200">
                <a:moveTo>
                  <a:pt x="0" y="0"/>
                </a:moveTo>
                <a:lnTo>
                  <a:pt x="5650992" y="0"/>
                </a:lnTo>
                <a:lnTo>
                  <a:pt x="5650992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4207" y="1895882"/>
            <a:ext cx="3013669" cy="4520504"/>
          </a:xfrm>
          <a:custGeom>
            <a:avLst/>
            <a:gdLst/>
            <a:ahLst/>
            <a:cxnLst/>
            <a:rect l="l" t="t" r="r" b="b"/>
            <a:pathLst>
              <a:path w="3013669" h="4520504">
                <a:moveTo>
                  <a:pt x="0" y="0"/>
                </a:moveTo>
                <a:lnTo>
                  <a:pt x="3013669" y="0"/>
                </a:lnTo>
                <a:lnTo>
                  <a:pt x="3013669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141" y="223137"/>
            <a:ext cx="2095228" cy="2095228"/>
          </a:xfrm>
          <a:custGeom>
            <a:avLst/>
            <a:gdLst/>
            <a:ahLst/>
            <a:cxnLst/>
            <a:rect l="l" t="t" r="r" b="b"/>
            <a:pathLst>
              <a:path w="2095228" h="2095228">
                <a:moveTo>
                  <a:pt x="0" y="0"/>
                </a:moveTo>
                <a:lnTo>
                  <a:pt x="2095228" y="0"/>
                </a:lnTo>
                <a:lnTo>
                  <a:pt x="2095228" y="2095227"/>
                </a:lnTo>
                <a:lnTo>
                  <a:pt x="0" y="2095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63011" y="3983440"/>
            <a:ext cx="3901440" cy="2136038"/>
          </a:xfrm>
          <a:custGeom>
            <a:avLst/>
            <a:gdLst/>
            <a:ahLst/>
            <a:cxnLst/>
            <a:rect l="l" t="t" r="r" b="b"/>
            <a:pathLst>
              <a:path w="3901440" h="2136038">
                <a:moveTo>
                  <a:pt x="0" y="0"/>
                </a:moveTo>
                <a:lnTo>
                  <a:pt x="3901440" y="0"/>
                </a:lnTo>
                <a:lnTo>
                  <a:pt x="3901440" y="2136039"/>
                </a:lnTo>
                <a:lnTo>
                  <a:pt x="0" y="2136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587932" y="1097932"/>
            <a:ext cx="305159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Winners!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02422" y="1848257"/>
            <a:ext cx="4760857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Robert Weinstein $400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Darryl Breland $100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Andrew Tournigy $100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3147" y="1830854"/>
            <a:ext cx="8731610" cy="276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372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Group commissions pay as earned monthly</a:t>
            </a:r>
          </a:p>
          <a:p>
            <a:pPr marL="431801" lvl="1" indent="-215900" algn="l">
              <a:lnSpc>
                <a:spcPts val="372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Typically, a June 1st effective group would pay 30-45 days after the effective date</a:t>
            </a:r>
          </a:p>
          <a:p>
            <a:pPr marL="431801" lvl="1" indent="-215900" algn="l">
              <a:lnSpc>
                <a:spcPts val="372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If group doesn’t pay premium until later in the effective month (grace period), comp payment could be delayed even further</a:t>
            </a:r>
          </a:p>
          <a:p>
            <a:pPr marL="431801" lvl="1" indent="-215900" algn="l">
              <a:lnSpc>
                <a:spcPts val="372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Ex: June 1 effective date group could pay by July 15 or late August</a:t>
            </a:r>
          </a:p>
        </p:txBody>
      </p:sp>
      <p:grpSp>
        <p:nvGrpSpPr>
          <p:cNvPr id="3" name="Group 3"/>
          <p:cNvGrpSpPr/>
          <p:nvPr/>
        </p:nvGrpSpPr>
        <p:grpSpPr>
          <a:xfrm rot="1736742">
            <a:off x="8732944" y="1466641"/>
            <a:ext cx="1518401" cy="644397"/>
            <a:chOff x="0" y="0"/>
            <a:chExt cx="957606" cy="406400"/>
          </a:xfrm>
        </p:grpSpPr>
        <p:sp>
          <p:nvSpPr>
            <p:cNvPr id="4" name="Freeform 4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1736742">
            <a:off x="9255855" y="1387653"/>
            <a:ext cx="1518401" cy="644397"/>
            <a:chOff x="0" y="0"/>
            <a:chExt cx="957606" cy="406400"/>
          </a:xfrm>
        </p:grpSpPr>
        <p:sp>
          <p:nvSpPr>
            <p:cNvPr id="6" name="Freeform 6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626574" y="5088299"/>
            <a:ext cx="1598435" cy="2078986"/>
            <a:chOff x="0" y="0"/>
            <a:chExt cx="2131246" cy="2771981"/>
          </a:xfrm>
        </p:grpSpPr>
        <p:grpSp>
          <p:nvGrpSpPr>
            <p:cNvPr id="8" name="Group 8"/>
            <p:cNvGrpSpPr/>
            <p:nvPr/>
          </p:nvGrpSpPr>
          <p:grpSpPr>
            <a:xfrm rot="8283573">
              <a:off x="78889" y="566511"/>
              <a:ext cx="2024535" cy="859196"/>
              <a:chOff x="0" y="0"/>
              <a:chExt cx="957606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93220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32206" h="360680">
                    <a:moveTo>
                      <a:pt x="932206" y="180340"/>
                    </a:moveTo>
                    <a:cubicBezTo>
                      <a:pt x="932206" y="81280"/>
                      <a:pt x="852196" y="0"/>
                      <a:pt x="75186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51866" y="360680"/>
                    </a:lnTo>
                    <a:cubicBezTo>
                      <a:pt x="850926" y="360680"/>
                      <a:pt x="932206" y="279400"/>
                      <a:pt x="932206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8283573">
              <a:off x="27823" y="1346275"/>
              <a:ext cx="2024535" cy="859196"/>
              <a:chOff x="0" y="0"/>
              <a:chExt cx="957606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93220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32206" h="360680">
                    <a:moveTo>
                      <a:pt x="932206" y="180340"/>
                    </a:moveTo>
                    <a:cubicBezTo>
                      <a:pt x="932206" y="81280"/>
                      <a:pt x="852196" y="0"/>
                      <a:pt x="751866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51866" y="360680"/>
                    </a:lnTo>
                    <a:cubicBezTo>
                      <a:pt x="850926" y="360680"/>
                      <a:pt x="932206" y="279400"/>
                      <a:pt x="932206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0" y="393065"/>
            <a:ext cx="975360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1" i="1" spc="-144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UNDERSTANDING GROUP COMP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35" r="-26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42766" y="5791559"/>
            <a:ext cx="2399536" cy="1425650"/>
          </a:xfrm>
          <a:custGeom>
            <a:avLst/>
            <a:gdLst/>
            <a:ahLst/>
            <a:cxnLst/>
            <a:rect l="l" t="t" r="r" b="b"/>
            <a:pathLst>
              <a:path w="2399536" h="1425650">
                <a:moveTo>
                  <a:pt x="0" y="0"/>
                </a:moveTo>
                <a:lnTo>
                  <a:pt x="2399536" y="0"/>
                </a:lnTo>
                <a:lnTo>
                  <a:pt x="2399536" y="1425650"/>
                </a:lnTo>
                <a:lnTo>
                  <a:pt x="0" y="1425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278398" y="68783"/>
            <a:ext cx="907950" cy="1325474"/>
            <a:chOff x="0" y="0"/>
            <a:chExt cx="1210599" cy="1767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0599" cy="1767298"/>
            </a:xfrm>
            <a:custGeom>
              <a:avLst/>
              <a:gdLst/>
              <a:ahLst/>
              <a:cxnLst/>
              <a:rect l="l" t="t" r="r" b="b"/>
              <a:pathLst>
                <a:path w="1210599" h="1767298">
                  <a:moveTo>
                    <a:pt x="0" y="0"/>
                  </a:moveTo>
                  <a:lnTo>
                    <a:pt x="1210599" y="0"/>
                  </a:lnTo>
                  <a:lnTo>
                    <a:pt x="1210599" y="1767298"/>
                  </a:lnTo>
                  <a:lnTo>
                    <a:pt x="0" y="176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0332" y="134052"/>
              <a:ext cx="1049936" cy="1049936"/>
            </a:xfrm>
            <a:custGeom>
              <a:avLst/>
              <a:gdLst/>
              <a:ahLst/>
              <a:cxnLst/>
              <a:rect l="l" t="t" r="r" b="b"/>
              <a:pathLst>
                <a:path w="1049936" h="1049936">
                  <a:moveTo>
                    <a:pt x="0" y="0"/>
                  </a:moveTo>
                  <a:lnTo>
                    <a:pt x="1049936" y="0"/>
                  </a:lnTo>
                  <a:lnTo>
                    <a:pt x="1049936" y="1049937"/>
                  </a:lnTo>
                  <a:lnTo>
                    <a:pt x="0" y="104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18060" y="1781223"/>
            <a:ext cx="5256981" cy="101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Top 10 Agents </a:t>
            </a:r>
            <a:r>
              <a:rPr lang="en-US" sz="1969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July 2025</a:t>
            </a: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/Submitted</a:t>
            </a:r>
          </a:p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*Only Includes Agency Appointed Carriers</a:t>
            </a:r>
          </a:p>
          <a:p>
            <a:pPr algn="ctr">
              <a:lnSpc>
                <a:spcPts val="2757"/>
              </a:lnSpc>
            </a:pPr>
            <a:endParaRPr lang="en-US" sz="1969">
              <a:solidFill>
                <a:srgbClr val="050A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422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RANK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25021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6883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 OF APPS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5422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55270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Tom Trifaro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Robert Weinstein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Phil Vogt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Trevor Magloire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Christopher Johnson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Janet Rhonehouse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Jennifer Earp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Richard Hyde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John Hughes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Jasmine Garcia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6883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45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23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22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27096" y="4209131"/>
            <a:ext cx="3446817" cy="4171954"/>
            <a:chOff x="0" y="0"/>
            <a:chExt cx="4595756" cy="5562605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-126790" y="2439704"/>
              <a:ext cx="4849335" cy="1650045"/>
              <a:chOff x="0" y="0"/>
              <a:chExt cx="1194373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16897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68973" h="360680">
                    <a:moveTo>
                      <a:pt x="1168973" y="180340"/>
                    </a:moveTo>
                    <a:cubicBezTo>
                      <a:pt x="1168973" y="81280"/>
                      <a:pt x="1088963" y="0"/>
                      <a:pt x="98863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88633" y="360680"/>
                    </a:lnTo>
                    <a:cubicBezTo>
                      <a:pt x="1087693" y="360680"/>
                      <a:pt x="1168973" y="279400"/>
                      <a:pt x="1168973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758589" y="1106120"/>
              <a:ext cx="3812050" cy="1650045"/>
              <a:chOff x="0" y="0"/>
              <a:chExt cx="938894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913494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3494" h="360680">
                    <a:moveTo>
                      <a:pt x="913494" y="180340"/>
                    </a:moveTo>
                    <a:cubicBezTo>
                      <a:pt x="913494" y="81280"/>
                      <a:pt x="833484" y="0"/>
                      <a:pt x="733154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3154" y="360680"/>
                    </a:lnTo>
                    <a:cubicBezTo>
                      <a:pt x="832213" y="360680"/>
                      <a:pt x="913494" y="279400"/>
                      <a:pt x="913494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1348385" y="1435098"/>
            <a:ext cx="7087688" cy="144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i="1" spc="16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SELL YOUR FIRST APPLICATION BY NEXT FRIDAY, AUGUST 1ST &amp; RECEIVE A COMPASS SHIRT* AND $100 LEAD CREDITS!</a:t>
            </a:r>
          </a:p>
          <a:p>
            <a:pPr algn="ctr">
              <a:lnSpc>
                <a:spcPts val="1820"/>
              </a:lnSpc>
            </a:pPr>
            <a:r>
              <a:rPr lang="en-US" sz="1300" b="1" i="1" spc="9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*MAY BE SUBSTITUTED FOR A $50 CHC STORE CREDIT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2956" y="3216905"/>
            <a:ext cx="7087688" cy="275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800" u="sng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Connect with us!</a:t>
            </a:r>
          </a:p>
          <a:p>
            <a:pPr algn="ctr">
              <a:lnSpc>
                <a:spcPts val="2700"/>
              </a:lnSpc>
            </a:pPr>
            <a:endParaRPr lang="en-US" sz="1800" u="sng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If you’re not receiving CHC emails, please email Mari Krivelow at marketing@chcquotes.com. Text “START” to (314) 742-7842 to receive text messages. 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Follow us! 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73093" y="388620"/>
            <a:ext cx="708768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1" i="1" spc="-13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ATTENTION NEW AGENTS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636661" y="-512150"/>
            <a:ext cx="2109754" cy="2487340"/>
            <a:chOff x="0" y="0"/>
            <a:chExt cx="2813005" cy="3316453"/>
          </a:xfrm>
        </p:grpSpPr>
        <p:grpSp>
          <p:nvGrpSpPr>
            <p:cNvPr id="11" name="Group 11"/>
            <p:cNvGrpSpPr/>
            <p:nvPr/>
          </p:nvGrpSpPr>
          <p:grpSpPr>
            <a:xfrm rot="-2700000">
              <a:off x="-43542" y="931568"/>
              <a:ext cx="2990763" cy="859196"/>
              <a:chOff x="0" y="0"/>
              <a:chExt cx="1414632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1389232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389232" h="360680">
                    <a:moveTo>
                      <a:pt x="1389232" y="180340"/>
                    </a:moveTo>
                    <a:cubicBezTo>
                      <a:pt x="1389232" y="81280"/>
                      <a:pt x="1309222" y="0"/>
                      <a:pt x="1208892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08892" y="360680"/>
                    </a:lnTo>
                    <a:cubicBezTo>
                      <a:pt x="1307952" y="360680"/>
                      <a:pt x="1389232" y="279400"/>
                      <a:pt x="1389232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2700000">
              <a:off x="-51993" y="1724193"/>
              <a:ext cx="2429310" cy="859196"/>
              <a:chOff x="0" y="0"/>
              <a:chExt cx="1149065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112366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23665" h="360680">
                    <a:moveTo>
                      <a:pt x="1123665" y="180340"/>
                    </a:moveTo>
                    <a:cubicBezTo>
                      <a:pt x="1123665" y="81280"/>
                      <a:pt x="1043655" y="0"/>
                      <a:pt x="943325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43325" y="360680"/>
                    </a:lnTo>
                    <a:cubicBezTo>
                      <a:pt x="1042385" y="360680"/>
                      <a:pt x="1123665" y="279400"/>
                      <a:pt x="1123665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" name="Freeform 15">
            <a:hlinkClick r:id="rId2" tooltip="https://www.instagram.com/compasshealthconsultants_/"/>
          </p:cNvPr>
          <p:cNvSpPr/>
          <p:nvPr/>
        </p:nvSpPr>
        <p:spPr>
          <a:xfrm>
            <a:off x="5956306" y="6060803"/>
            <a:ext cx="655444" cy="655444"/>
          </a:xfrm>
          <a:custGeom>
            <a:avLst/>
            <a:gdLst/>
            <a:ahLst/>
            <a:cxnLst/>
            <a:rect l="l" t="t" r="r" b="b"/>
            <a:pathLst>
              <a:path w="655444" h="655444">
                <a:moveTo>
                  <a:pt x="0" y="0"/>
                </a:moveTo>
                <a:lnTo>
                  <a:pt x="655444" y="0"/>
                </a:lnTo>
                <a:lnTo>
                  <a:pt x="655444" y="655444"/>
                </a:lnTo>
                <a:lnTo>
                  <a:pt x="0" y="65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hlinkClick r:id="rId5" tooltip="https://www.linkedin.com/company/compasshealthconsultants/"/>
          </p:cNvPr>
          <p:cNvSpPr/>
          <p:nvPr/>
        </p:nvSpPr>
        <p:spPr>
          <a:xfrm>
            <a:off x="3422125" y="6117475"/>
            <a:ext cx="598772" cy="598772"/>
          </a:xfrm>
          <a:custGeom>
            <a:avLst/>
            <a:gdLst/>
            <a:ahLst/>
            <a:cxnLst/>
            <a:rect l="l" t="t" r="r" b="b"/>
            <a:pathLst>
              <a:path w="598772" h="598772">
                <a:moveTo>
                  <a:pt x="0" y="0"/>
                </a:moveTo>
                <a:lnTo>
                  <a:pt x="598772" y="0"/>
                </a:lnTo>
                <a:lnTo>
                  <a:pt x="598772" y="598772"/>
                </a:lnTo>
                <a:lnTo>
                  <a:pt x="0" y="598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hlinkClick r:id="rId8" tooltip="https://www.facebook.com/CompassHealthConsultants/"/>
          </p:cNvPr>
          <p:cNvSpPr/>
          <p:nvPr/>
        </p:nvSpPr>
        <p:spPr>
          <a:xfrm>
            <a:off x="4759125" y="6152842"/>
            <a:ext cx="266209" cy="563406"/>
          </a:xfrm>
          <a:custGeom>
            <a:avLst/>
            <a:gdLst/>
            <a:ahLst/>
            <a:cxnLst/>
            <a:rect l="l" t="t" r="r" b="b"/>
            <a:pathLst>
              <a:path w="266209" h="563406">
                <a:moveTo>
                  <a:pt x="0" y="0"/>
                </a:moveTo>
                <a:lnTo>
                  <a:pt x="266209" y="0"/>
                </a:lnTo>
                <a:lnTo>
                  <a:pt x="266209" y="563405"/>
                </a:lnTo>
                <a:lnTo>
                  <a:pt x="0" y="5634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81564" y="177863"/>
            <a:ext cx="2940784" cy="2926080"/>
          </a:xfrm>
          <a:custGeom>
            <a:avLst/>
            <a:gdLst/>
            <a:ahLst/>
            <a:cxnLst/>
            <a:rect l="l" t="t" r="r" b="b"/>
            <a:pathLst>
              <a:path w="2940784" h="2926080">
                <a:moveTo>
                  <a:pt x="0" y="0"/>
                </a:moveTo>
                <a:lnTo>
                  <a:pt x="2940784" y="0"/>
                </a:lnTo>
                <a:lnTo>
                  <a:pt x="294078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169816" y="5530596"/>
            <a:ext cx="1564281" cy="1368746"/>
          </a:xfrm>
          <a:custGeom>
            <a:avLst/>
            <a:gdLst/>
            <a:ahLst/>
            <a:cxnLst/>
            <a:rect l="l" t="t" r="r" b="b"/>
            <a:pathLst>
              <a:path w="1564281" h="1368746">
                <a:moveTo>
                  <a:pt x="0" y="0"/>
                </a:moveTo>
                <a:lnTo>
                  <a:pt x="1564281" y="0"/>
                </a:lnTo>
                <a:lnTo>
                  <a:pt x="1564281" y="1368746"/>
                </a:lnTo>
                <a:lnTo>
                  <a:pt x="0" y="136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47795" y="3772974"/>
            <a:ext cx="7208322" cy="90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50A30"/>
                </a:solidFill>
                <a:latin typeface="Belleza"/>
                <a:ea typeface="Belleza"/>
                <a:cs typeface="Belleza"/>
                <a:sym typeface="Belleza"/>
              </a:rPr>
              <a:t>CHC corporate office will be CLOSED tomorrow at 1pm CST. Thank you for your understanding.</a:t>
            </a:r>
          </a:p>
        </p:txBody>
      </p:sp>
      <p:grpSp>
        <p:nvGrpSpPr>
          <p:cNvPr id="5" name="Group 5"/>
          <p:cNvGrpSpPr/>
          <p:nvPr/>
        </p:nvGrpSpPr>
        <p:grpSpPr>
          <a:xfrm rot="1736742">
            <a:off x="8732944" y="1466641"/>
            <a:ext cx="1518401" cy="644397"/>
            <a:chOff x="0" y="0"/>
            <a:chExt cx="957606" cy="406400"/>
          </a:xfrm>
        </p:grpSpPr>
        <p:sp>
          <p:nvSpPr>
            <p:cNvPr id="6" name="Freeform 6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1736742">
            <a:off x="9255855" y="1387653"/>
            <a:ext cx="1518401" cy="644397"/>
            <a:chOff x="0" y="0"/>
            <a:chExt cx="957606" cy="406400"/>
          </a:xfrm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8283573">
            <a:off x="-492251" y="4614357"/>
            <a:ext cx="1518401" cy="644397"/>
            <a:chOff x="0" y="0"/>
            <a:chExt cx="957606" cy="406400"/>
          </a:xfrm>
        </p:grpSpPr>
        <p:sp>
          <p:nvSpPr>
            <p:cNvPr id="10" name="Freeform 10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8283573">
            <a:off x="-530551" y="5199179"/>
            <a:ext cx="1518401" cy="644397"/>
            <a:chOff x="0" y="0"/>
            <a:chExt cx="957606" cy="406400"/>
          </a:xfrm>
        </p:grpSpPr>
        <p:sp>
          <p:nvSpPr>
            <p:cNvPr id="12" name="Freeform 12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6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81814" y="-153509"/>
            <a:ext cx="2671786" cy="1770058"/>
          </a:xfrm>
          <a:custGeom>
            <a:avLst/>
            <a:gdLst/>
            <a:ahLst/>
            <a:cxnLst/>
            <a:rect l="l" t="t" r="r" b="b"/>
            <a:pathLst>
              <a:path w="2671786" h="1770058">
                <a:moveTo>
                  <a:pt x="0" y="0"/>
                </a:moveTo>
                <a:lnTo>
                  <a:pt x="2671786" y="0"/>
                </a:lnTo>
                <a:lnTo>
                  <a:pt x="2671786" y="1770058"/>
                </a:lnTo>
                <a:lnTo>
                  <a:pt x="0" y="1770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2824" y="459147"/>
            <a:ext cx="6758554" cy="1157402"/>
          </a:xfrm>
          <a:custGeom>
            <a:avLst/>
            <a:gdLst/>
            <a:ahLst/>
            <a:cxnLst/>
            <a:rect l="l" t="t" r="r" b="b"/>
            <a:pathLst>
              <a:path w="6758554" h="1157402">
                <a:moveTo>
                  <a:pt x="0" y="0"/>
                </a:moveTo>
                <a:lnTo>
                  <a:pt x="6758554" y="0"/>
                </a:lnTo>
                <a:lnTo>
                  <a:pt x="6758554" y="1157402"/>
                </a:lnTo>
                <a:lnTo>
                  <a:pt x="0" y="1157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78262" y="2261647"/>
            <a:ext cx="4503552" cy="4520504"/>
          </a:xfrm>
          <a:custGeom>
            <a:avLst/>
            <a:gdLst/>
            <a:ahLst/>
            <a:cxnLst/>
            <a:rect l="l" t="t" r="r" b="b"/>
            <a:pathLst>
              <a:path w="4503552" h="4520504">
                <a:moveTo>
                  <a:pt x="0" y="0"/>
                </a:moveTo>
                <a:lnTo>
                  <a:pt x="4503552" y="0"/>
                </a:lnTo>
                <a:lnTo>
                  <a:pt x="4503552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067034" y="1568924"/>
            <a:ext cx="955046" cy="43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2533" b="1">
                <a:solidFill>
                  <a:srgbClr val="4278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SALE!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go.chcagents.com/e/1069352/CompassHealthConsultants-/dcr4k4/1747580133/h/V8rOU8A14Oybg0nb3eVsxUzLzUNhQSlPEQs5CBGMsBM"/>
          </p:cNvPr>
          <p:cNvSpPr/>
          <p:nvPr/>
        </p:nvSpPr>
        <p:spPr>
          <a:xfrm>
            <a:off x="5373951" y="4076885"/>
            <a:ext cx="386061" cy="817059"/>
          </a:xfrm>
          <a:custGeom>
            <a:avLst/>
            <a:gdLst/>
            <a:ahLst/>
            <a:cxnLst/>
            <a:rect l="l" t="t" r="r" b="b"/>
            <a:pathLst>
              <a:path w="386061" h="817059">
                <a:moveTo>
                  <a:pt x="0" y="0"/>
                </a:moveTo>
                <a:lnTo>
                  <a:pt x="386060" y="0"/>
                </a:lnTo>
                <a:lnTo>
                  <a:pt x="386060" y="817059"/>
                </a:lnTo>
                <a:lnTo>
                  <a:pt x="0" y="81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hlinkClick r:id="rId5" tooltip="https://go.chcagents.com/e/1069352/pany-compasshealthconsultants-/dcr4k7/1747580133/h/V8rOU8A14Oybg0nb3eVsxUzLzUNhQSlPEQs5CBGMsBM"/>
          </p:cNvPr>
          <p:cNvSpPr/>
          <p:nvPr/>
        </p:nvSpPr>
        <p:spPr>
          <a:xfrm>
            <a:off x="3042553" y="411965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hlinkClick r:id="rId8" tooltip="https://go.chcagents.com/e/1069352/compasshealthconsultants--/dcr4k1/1747580133/h/V8rOU8A14Oybg0nb3eVsxUzLzUNhQSlPEQs5CBGMsBM"/>
          </p:cNvPr>
          <p:cNvSpPr/>
          <p:nvPr/>
        </p:nvSpPr>
        <p:spPr>
          <a:xfrm>
            <a:off x="631311" y="407688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34154" y="382048"/>
            <a:ext cx="1387926" cy="1387926"/>
          </a:xfrm>
          <a:custGeom>
            <a:avLst/>
            <a:gdLst/>
            <a:ahLst/>
            <a:cxnLst/>
            <a:rect l="l" t="t" r="r" b="b"/>
            <a:pathLst>
              <a:path w="1387926" h="1387926">
                <a:moveTo>
                  <a:pt x="0" y="0"/>
                </a:moveTo>
                <a:lnTo>
                  <a:pt x="1387926" y="0"/>
                </a:lnTo>
                <a:lnTo>
                  <a:pt x="1387926" y="1387926"/>
                </a:lnTo>
                <a:lnTo>
                  <a:pt x="0" y="1387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67297" y="-947633"/>
            <a:ext cx="3260256" cy="2926080"/>
          </a:xfrm>
          <a:custGeom>
            <a:avLst/>
            <a:gdLst/>
            <a:ahLst/>
            <a:cxnLst/>
            <a:rect l="l" t="t" r="r" b="b"/>
            <a:pathLst>
              <a:path w="3260256" h="2926080">
                <a:moveTo>
                  <a:pt x="0" y="0"/>
                </a:moveTo>
                <a:lnTo>
                  <a:pt x="3260257" y="0"/>
                </a:lnTo>
                <a:lnTo>
                  <a:pt x="3260257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07743">
            <a:off x="4583968" y="2192778"/>
            <a:ext cx="6100373" cy="5651953"/>
          </a:xfrm>
          <a:custGeom>
            <a:avLst/>
            <a:gdLst/>
            <a:ahLst/>
            <a:cxnLst/>
            <a:rect l="l" t="t" r="r" b="b"/>
            <a:pathLst>
              <a:path w="6100373" h="5651953">
                <a:moveTo>
                  <a:pt x="0" y="0"/>
                </a:moveTo>
                <a:lnTo>
                  <a:pt x="6100373" y="0"/>
                </a:lnTo>
                <a:lnTo>
                  <a:pt x="6100373" y="5651953"/>
                </a:lnTo>
                <a:lnTo>
                  <a:pt x="0" y="56519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6364" y="3453660"/>
            <a:ext cx="45461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1B3A7A"/>
                </a:solidFill>
                <a:latin typeface="IBM Plex Sans Hebrew Text"/>
                <a:ea typeface="IBM Plex Sans Hebrew Text"/>
                <a:cs typeface="IBM Plex Sans Hebrew Text"/>
                <a:sym typeface="IBM Plex Sans Hebrew Text"/>
              </a:rPr>
              <a:t>Follow us on social media!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31311" y="1250816"/>
            <a:ext cx="6817503" cy="1455262"/>
            <a:chOff x="0" y="0"/>
            <a:chExt cx="9090003" cy="194035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85725"/>
              <a:ext cx="9090003" cy="921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5000" i="1">
                  <a:solidFill>
                    <a:srgbClr val="050A30"/>
                  </a:solidFill>
                  <a:latin typeface="Belleza"/>
                  <a:ea typeface="Belleza"/>
                  <a:cs typeface="Belleza"/>
                  <a:sym typeface="Belleza"/>
                </a:rPr>
                <a:t>Questions? Comments?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342815"/>
              <a:ext cx="9090003" cy="597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90"/>
                </a:lnSpc>
              </a:pPr>
              <a:r>
                <a:rPr lang="en-US" sz="3000">
                  <a:solidFill>
                    <a:srgbClr val="4278E7"/>
                  </a:solidFill>
                  <a:latin typeface="Belleza"/>
                  <a:ea typeface="Belleza"/>
                  <a:cs typeface="Belleza"/>
                  <a:sym typeface="Belleza"/>
                </a:rPr>
                <a:t>Next JK Update: Thursday August 14th 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7727" y="-357820"/>
            <a:ext cx="2031570" cy="2528771"/>
            <a:chOff x="0" y="0"/>
            <a:chExt cx="2708760" cy="3371695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16262" y="1527745"/>
              <a:ext cx="2552216" cy="1103159"/>
              <a:chOff x="0" y="0"/>
              <a:chExt cx="940228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91482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4828" h="360680">
                    <a:moveTo>
                      <a:pt x="914828" y="180340"/>
                    </a:moveTo>
                    <a:cubicBezTo>
                      <a:pt x="914828" y="81280"/>
                      <a:pt x="834819" y="0"/>
                      <a:pt x="73448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4488" y="360680"/>
                    </a:lnTo>
                    <a:cubicBezTo>
                      <a:pt x="833548" y="360680"/>
                      <a:pt x="914828" y="279400"/>
                      <a:pt x="914828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313039" y="669232"/>
              <a:ext cx="2349818" cy="1103159"/>
              <a:chOff x="0" y="0"/>
              <a:chExt cx="865665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84026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40266" h="360680">
                    <a:moveTo>
                      <a:pt x="840266" y="180340"/>
                    </a:moveTo>
                    <a:cubicBezTo>
                      <a:pt x="840266" y="81280"/>
                      <a:pt x="760256" y="0"/>
                      <a:pt x="659925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59925" y="360680"/>
                    </a:lnTo>
                    <a:cubicBezTo>
                      <a:pt x="758985" y="360680"/>
                      <a:pt x="840266" y="279400"/>
                      <a:pt x="840266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-1996677" y="-2086924"/>
            <a:ext cx="5817926" cy="6890152"/>
            <a:chOff x="0" y="0"/>
            <a:chExt cx="7757235" cy="9186869"/>
          </a:xfrm>
        </p:grpSpPr>
        <p:grpSp>
          <p:nvGrpSpPr>
            <p:cNvPr id="8" name="Group 8"/>
            <p:cNvGrpSpPr/>
            <p:nvPr/>
          </p:nvGrpSpPr>
          <p:grpSpPr>
            <a:xfrm rot="-2700000">
              <a:off x="1363649" y="1933696"/>
              <a:ext cx="6479935" cy="2439845"/>
              <a:chOff x="0" y="0"/>
              <a:chExt cx="1079350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050A30">
                  <a:alpha val="1490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2700000">
              <a:off x="-159593" y="4636502"/>
              <a:ext cx="6980076" cy="2439845"/>
              <a:chOff x="0" y="0"/>
              <a:chExt cx="1162657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8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4278E7">
                  <a:alpha val="1490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731861" y="2192655"/>
            <a:ext cx="6592135" cy="286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next CHC New Agent Training &amp; Development is August 12th and 13th in Tampa, FL. Send your referrals to recruiting@chcquotes.com, and you could get a $1,000 cash bonus when the new recruit hits their 10th paid application. The new agent must hit the 10th paid application in their first</a:t>
            </a:r>
          </a:p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three months.</a:t>
            </a:r>
          </a:p>
          <a:p>
            <a:pPr algn="l">
              <a:lnSpc>
                <a:spcPts val="2400"/>
              </a:lnSpc>
            </a:pPr>
            <a:endParaRPr lang="en-US" sz="16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1650"/>
              </a:lnSpc>
            </a:pPr>
            <a:r>
              <a:rPr lang="en-US" sz="11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*Must have a $25 minimum premium per application</a:t>
            </a:r>
          </a:p>
          <a:p>
            <a:pPr algn="l">
              <a:lnSpc>
                <a:spcPts val="1650"/>
              </a:lnSpc>
            </a:pPr>
            <a:r>
              <a:rPr lang="en-US" sz="11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*ACA plans do not qualify</a:t>
            </a:r>
          </a:p>
          <a:p>
            <a:pPr algn="l">
              <a:lnSpc>
                <a:spcPts val="2400"/>
              </a:lnSpc>
            </a:pPr>
            <a:endParaRPr lang="en-US" sz="11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821250" y="5345480"/>
            <a:ext cx="2132589" cy="1807369"/>
          </a:xfrm>
          <a:custGeom>
            <a:avLst/>
            <a:gdLst/>
            <a:ahLst/>
            <a:cxnLst/>
            <a:rect l="l" t="t" r="r" b="b"/>
            <a:pathLst>
              <a:path w="2132589" h="1807369">
                <a:moveTo>
                  <a:pt x="0" y="0"/>
                </a:moveTo>
                <a:lnTo>
                  <a:pt x="2132588" y="0"/>
                </a:lnTo>
                <a:lnTo>
                  <a:pt x="2132588" y="1807369"/>
                </a:lnTo>
                <a:lnTo>
                  <a:pt x="0" y="1807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059624" y="906566"/>
            <a:ext cx="3936608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5199" b="1" i="1" spc="-15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REFERRALS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165" y="61134"/>
            <a:ext cx="1018691" cy="1018691"/>
          </a:xfrm>
          <a:custGeom>
            <a:avLst/>
            <a:gdLst/>
            <a:ahLst/>
            <a:cxnLst/>
            <a:rect l="l" t="t" r="r" b="b"/>
            <a:pathLst>
              <a:path w="1018691" h="1018691">
                <a:moveTo>
                  <a:pt x="0" y="0"/>
                </a:moveTo>
                <a:lnTo>
                  <a:pt x="1018691" y="0"/>
                </a:lnTo>
                <a:lnTo>
                  <a:pt x="1018691" y="1018691"/>
                </a:lnTo>
                <a:lnTo>
                  <a:pt x="0" y="10186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07322" y="5634794"/>
            <a:ext cx="4319032" cy="388713"/>
          </a:xfrm>
          <a:custGeom>
            <a:avLst/>
            <a:gdLst/>
            <a:ahLst/>
            <a:cxnLst/>
            <a:rect l="l" t="t" r="r" b="b"/>
            <a:pathLst>
              <a:path w="4319032" h="388713">
                <a:moveTo>
                  <a:pt x="0" y="0"/>
                </a:moveTo>
                <a:lnTo>
                  <a:pt x="4319032" y="0"/>
                </a:lnTo>
                <a:lnTo>
                  <a:pt x="4319032" y="388713"/>
                </a:lnTo>
                <a:lnTo>
                  <a:pt x="0" y="3887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51767" y="165334"/>
            <a:ext cx="7250066" cy="1760873"/>
            <a:chOff x="0" y="0"/>
            <a:chExt cx="9666755" cy="2347830"/>
          </a:xfrm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9666755" cy="79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</a:pPr>
              <a:r>
                <a:rPr lang="en-US" sz="3956" b="1" spc="735">
                  <a:solidFill>
                    <a:srgbClr val="050A30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UPCOMING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13246"/>
              <a:ext cx="9666755" cy="1534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06"/>
                </a:lnSpc>
              </a:pPr>
              <a:r>
                <a:rPr lang="en-US" sz="7895" b="1">
                  <a:solidFill>
                    <a:srgbClr val="050A30"/>
                  </a:solidFill>
                  <a:latin typeface="ITC New Baskerville Semi-Bold"/>
                  <a:ea typeface="ITC New Baskerville Semi-Bold"/>
                  <a:cs typeface="ITC New Baskerville Semi-Bold"/>
                  <a:sym typeface="ITC New Baskerville Semi-Bold"/>
                </a:rPr>
                <a:t>TRAININGS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62000" y="1660284"/>
            <a:ext cx="137953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Kickstart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8643" y="2028584"/>
            <a:ext cx="3790365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July 25, August 15, 29: Foundations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July 28, Aug 18: Elevator Speech &amp; First 5 Seconds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July 29, Aug 19: Expectations &amp; Action Plans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July 30, Aug 20: Show Me the Money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July 31, Aug 21: Handling Objections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1, 22: How to Build Your Business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14, 28: Attitude is Everything</a:t>
            </a:r>
          </a:p>
          <a:p>
            <a:pPr algn="l">
              <a:lnSpc>
                <a:spcPts val="1679"/>
              </a:lnSpc>
            </a:pPr>
            <a:endParaRPr lang="en-US" sz="1200">
              <a:solidFill>
                <a:srgbClr val="050A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2370" y="3655454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Thursday Trainings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7034" y="4023754"/>
            <a:ext cx="3115309" cy="82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July 31: Life Insurance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7: Under 65 Products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14, 28: JK Agency Updates Call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21: Group Insurance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1245" y="4990489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Monday Madness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7034" y="5384968"/>
            <a:ext cx="3502960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July 28: LifeX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4: Prospecting &amp; Sales Psychology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11: Back Office / Claim Support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18: ACA Certification &amp; Registration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25: Bundling the Sale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07322" y="1943522"/>
            <a:ext cx="315463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Team Dials with Q&amp;A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33879" y="2279748"/>
            <a:ext cx="2124149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July 29, August 5, 12, 19, 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7196" y="2608678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 Agent Training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80623" y="2988090"/>
            <a:ext cx="1683916" cy="45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12, 13: Tampa</a:t>
            </a:r>
          </a:p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26, 27: STL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80623" y="3511406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Dialing for Dollars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33878" y="3889232"/>
            <a:ext cx="1079689" cy="214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 dirty="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August 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80623" y="4920661"/>
            <a:ext cx="417565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Agent Support Training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80623" y="5288961"/>
            <a:ext cx="1807518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Every Tuesday at 9am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50698" y="5674528"/>
            <a:ext cx="4175656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NEW! LifeX  &amp; BHPI Group Webinars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33879" y="6066368"/>
            <a:ext cx="4208115" cy="68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LifeX: Wed / Fri at 11am CST Link on chcagents.com</a:t>
            </a:r>
          </a:p>
          <a:p>
            <a:pPr algn="l">
              <a:lnSpc>
                <a:spcPts val="1819"/>
              </a:lnSpc>
            </a:pPr>
            <a:endParaRPr lang="en-US" sz="1299">
              <a:solidFill>
                <a:srgbClr val="050A3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Keep checking chcagents.com for updates!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69361" y="6943795"/>
            <a:ext cx="3893493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**MORE INFORMATION ON CHCAGENTS.COM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347196" y="4213906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47196" y="4591731"/>
            <a:ext cx="4122465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Medicare Minute Wednesday Every Wed Morning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86734" y="388308"/>
            <a:ext cx="6787336" cy="7837324"/>
            <a:chOff x="0" y="0"/>
            <a:chExt cx="9049781" cy="10449766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-36935" y="3064048"/>
              <a:ext cx="9656093" cy="2389244"/>
              <a:chOff x="0" y="0"/>
              <a:chExt cx="1642459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61706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617060" h="360680">
                    <a:moveTo>
                      <a:pt x="1617060" y="180340"/>
                    </a:moveTo>
                    <a:cubicBezTo>
                      <a:pt x="1617060" y="81280"/>
                      <a:pt x="1537050" y="0"/>
                      <a:pt x="1436719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436719" y="360680"/>
                    </a:lnTo>
                    <a:cubicBezTo>
                      <a:pt x="1535779" y="360680"/>
                      <a:pt x="1617060" y="279400"/>
                      <a:pt x="1617060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-628300" y="4854221"/>
              <a:ext cx="10058444" cy="2389244"/>
              <a:chOff x="0" y="0"/>
              <a:chExt cx="1710897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168549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685498" h="360680">
                    <a:moveTo>
                      <a:pt x="1685498" y="180340"/>
                    </a:moveTo>
                    <a:cubicBezTo>
                      <a:pt x="1685498" y="81280"/>
                      <a:pt x="1605488" y="0"/>
                      <a:pt x="1505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505157" y="360680"/>
                    </a:lnTo>
                    <a:cubicBezTo>
                      <a:pt x="1604217" y="360680"/>
                      <a:pt x="1685498" y="279400"/>
                      <a:pt x="1685498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4892253" y="3236360"/>
            <a:ext cx="4155653" cy="206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Managers or other agents please nominate agent of month!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Find the newsletter on chcagents.com ⟶ Resources ⟶ Marketing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2253" y="1145436"/>
            <a:ext cx="4165811" cy="150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0"/>
              </a:lnSpc>
            </a:pPr>
            <a:r>
              <a:rPr lang="en-US" sz="5200" b="1" i="1" spc="-15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CHC NEWSLETTER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24016" y="1694999"/>
            <a:ext cx="7347831" cy="4425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CHC: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Phone: (636) 561-5739 x3</a:t>
            </a: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Email: agentsupport@chcquotes.com 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LifeX: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Phone: (307) 452-5055</a:t>
            </a: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Email: agentsupport@lifexplans.com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Please do not cc both emails on inquiries as we are assisting both, and this creates double the work for our team.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Be sure to call the correct number for assistance. If you call the wrong line, and you are a call back, this can lead to delay on getting assisted. </a:t>
            </a:r>
          </a:p>
        </p:txBody>
      </p:sp>
      <p:grpSp>
        <p:nvGrpSpPr>
          <p:cNvPr id="3" name="Group 3"/>
          <p:cNvGrpSpPr/>
          <p:nvPr/>
        </p:nvGrpSpPr>
        <p:grpSpPr>
          <a:xfrm rot="1736742">
            <a:off x="8732944" y="1466641"/>
            <a:ext cx="1518401" cy="644397"/>
            <a:chOff x="0" y="0"/>
            <a:chExt cx="957606" cy="406400"/>
          </a:xfrm>
        </p:grpSpPr>
        <p:sp>
          <p:nvSpPr>
            <p:cNvPr id="4" name="Freeform 4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1736742">
            <a:off x="9255855" y="1387653"/>
            <a:ext cx="1518401" cy="644397"/>
            <a:chOff x="0" y="0"/>
            <a:chExt cx="957606" cy="406400"/>
          </a:xfrm>
        </p:grpSpPr>
        <p:sp>
          <p:nvSpPr>
            <p:cNvPr id="6" name="Freeform 6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8283573">
            <a:off x="-492251" y="4614357"/>
            <a:ext cx="1518401" cy="644397"/>
            <a:chOff x="0" y="0"/>
            <a:chExt cx="957606" cy="406400"/>
          </a:xfrm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8283573">
            <a:off x="-530551" y="5199179"/>
            <a:ext cx="1518401" cy="644397"/>
            <a:chOff x="0" y="0"/>
            <a:chExt cx="957606" cy="406400"/>
          </a:xfrm>
        </p:grpSpPr>
        <p:sp>
          <p:nvSpPr>
            <p:cNvPr id="10" name="Freeform 10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580708"/>
            <a:ext cx="9753600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i="1" spc="-150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AGENT SUPPORT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6597" y="2104480"/>
            <a:ext cx="1518401" cy="644397"/>
            <a:chOff x="0" y="0"/>
            <a:chExt cx="957606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261884" y="2111718"/>
            <a:ext cx="629920" cy="629920"/>
          </a:xfrm>
          <a:custGeom>
            <a:avLst/>
            <a:gdLst/>
            <a:ahLst/>
            <a:cxnLst/>
            <a:rect l="l" t="t" r="r" b="b"/>
            <a:pathLst>
              <a:path w="629920" h="629920">
                <a:moveTo>
                  <a:pt x="0" y="0"/>
                </a:moveTo>
                <a:lnTo>
                  <a:pt x="629920" y="0"/>
                </a:lnTo>
                <a:lnTo>
                  <a:pt x="629920" y="629920"/>
                </a:lnTo>
                <a:lnTo>
                  <a:pt x="0" y="62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626597" y="4610434"/>
            <a:ext cx="1518401" cy="644397"/>
            <a:chOff x="0" y="0"/>
            <a:chExt cx="957606" cy="406400"/>
          </a:xfrm>
        </p:grpSpPr>
        <p:sp>
          <p:nvSpPr>
            <p:cNvPr id="6" name="Freeform 6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32997" y="4201017"/>
            <a:ext cx="1518401" cy="644397"/>
            <a:chOff x="0" y="0"/>
            <a:chExt cx="957606" cy="406400"/>
          </a:xfrm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32997" y="1750965"/>
            <a:ext cx="1518401" cy="644397"/>
            <a:chOff x="0" y="0"/>
            <a:chExt cx="957606" cy="406400"/>
          </a:xfrm>
        </p:grpSpPr>
        <p:sp>
          <p:nvSpPr>
            <p:cNvPr id="10" name="Freeform 10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261884" y="4617672"/>
            <a:ext cx="629920" cy="629920"/>
          </a:xfrm>
          <a:custGeom>
            <a:avLst/>
            <a:gdLst/>
            <a:ahLst/>
            <a:cxnLst/>
            <a:rect l="l" t="t" r="r" b="b"/>
            <a:pathLst>
              <a:path w="629920" h="629920">
                <a:moveTo>
                  <a:pt x="0" y="0"/>
                </a:moveTo>
                <a:lnTo>
                  <a:pt x="629920" y="0"/>
                </a:lnTo>
                <a:lnTo>
                  <a:pt x="629920" y="629920"/>
                </a:lnTo>
                <a:lnTo>
                  <a:pt x="0" y="62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476880" y="1795075"/>
            <a:ext cx="3048213" cy="1263205"/>
            <a:chOff x="0" y="0"/>
            <a:chExt cx="4064285" cy="168427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4064285" cy="942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 b="1" i="1" spc="161">
                  <a:solidFill>
                    <a:srgbClr val="050A3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ADVANCED AGENT TRAINING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11767"/>
              <a:ext cx="4064285" cy="672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80"/>
                </a:lnSpc>
              </a:pPr>
              <a:r>
                <a:rPr lang="en-US" sz="1386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(ELEV8 with SWAT): September 18-19, 2025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34289" y="1970097"/>
            <a:ext cx="3048213" cy="913162"/>
            <a:chOff x="0" y="0"/>
            <a:chExt cx="4064285" cy="121754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4064285" cy="476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60"/>
                </a:lnSpc>
              </a:pPr>
              <a:r>
                <a:rPr lang="en-US" sz="2300" b="1" i="1" spc="161">
                  <a:solidFill>
                    <a:srgbClr val="050A3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MASTERMIND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45042"/>
              <a:ext cx="4064285" cy="672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080"/>
                </a:lnSpc>
              </a:pPr>
              <a:r>
                <a:rPr lang="en-US" sz="1386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September 20, 2025 </a:t>
              </a:r>
            </a:p>
            <a:p>
              <a:pPr algn="r">
                <a:lnSpc>
                  <a:spcPts val="2080"/>
                </a:lnSpc>
              </a:pPr>
              <a:r>
                <a:rPr lang="en-US" sz="1386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**INVITE ONLY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234289" y="4301029"/>
            <a:ext cx="3048213" cy="1263205"/>
            <a:chOff x="0" y="0"/>
            <a:chExt cx="4064285" cy="168427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9525"/>
              <a:ext cx="4064285" cy="942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60"/>
                </a:lnSpc>
              </a:pPr>
              <a:r>
                <a:rPr lang="en-US" sz="2300" b="1" i="1" spc="161">
                  <a:solidFill>
                    <a:srgbClr val="050A3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CHC ANNUAL AWARD TRIP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011767"/>
              <a:ext cx="4064285" cy="672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080"/>
                </a:lnSpc>
              </a:pPr>
              <a:r>
                <a:rPr lang="en-US" sz="1386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March 19-22, 2026</a:t>
              </a:r>
            </a:p>
            <a:p>
              <a:pPr algn="r">
                <a:lnSpc>
                  <a:spcPts val="2080"/>
                </a:lnSpc>
              </a:pPr>
              <a:r>
                <a:rPr lang="en-US" sz="1386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Contest dates: 1/1/25 - 12/22/25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6880" y="4429617"/>
            <a:ext cx="3048213" cy="1006030"/>
            <a:chOff x="0" y="0"/>
            <a:chExt cx="4064285" cy="1341374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9525"/>
              <a:ext cx="4064285" cy="942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 b="1" i="1" spc="161">
                  <a:solidFill>
                    <a:srgbClr val="050A3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NASHVILLE CARRIER BLITZ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011767"/>
              <a:ext cx="4064285" cy="329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80"/>
                </a:lnSpc>
              </a:pPr>
              <a:r>
                <a:rPr lang="en-US" sz="1386">
                  <a:solidFill>
                    <a:srgbClr val="050A3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September 25 - 28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848836" y="2073164"/>
            <a:ext cx="1518401" cy="644397"/>
            <a:chOff x="0" y="0"/>
            <a:chExt cx="957606" cy="406400"/>
          </a:xfrm>
        </p:grpSpPr>
        <p:sp>
          <p:nvSpPr>
            <p:cNvPr id="25" name="Freeform 25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8848836" y="2080402"/>
            <a:ext cx="629920" cy="629920"/>
          </a:xfrm>
          <a:custGeom>
            <a:avLst/>
            <a:gdLst/>
            <a:ahLst/>
            <a:cxnLst/>
            <a:rect l="l" t="t" r="r" b="b"/>
            <a:pathLst>
              <a:path w="629920" h="629920">
                <a:moveTo>
                  <a:pt x="0" y="0"/>
                </a:moveTo>
                <a:lnTo>
                  <a:pt x="629920" y="0"/>
                </a:lnTo>
                <a:lnTo>
                  <a:pt x="629920" y="629920"/>
                </a:lnTo>
                <a:lnTo>
                  <a:pt x="0" y="62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9268196" y="1750965"/>
            <a:ext cx="1518401" cy="644397"/>
            <a:chOff x="0" y="0"/>
            <a:chExt cx="957606" cy="406400"/>
          </a:xfrm>
        </p:grpSpPr>
        <p:sp>
          <p:nvSpPr>
            <p:cNvPr id="28" name="Freeform 28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848836" y="4610434"/>
            <a:ext cx="1518401" cy="644397"/>
            <a:chOff x="0" y="0"/>
            <a:chExt cx="957606" cy="406400"/>
          </a:xfrm>
        </p:grpSpPr>
        <p:sp>
          <p:nvSpPr>
            <p:cNvPr id="30" name="Freeform 30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Freeform 31"/>
          <p:cNvSpPr/>
          <p:nvPr/>
        </p:nvSpPr>
        <p:spPr>
          <a:xfrm>
            <a:off x="8848836" y="4617672"/>
            <a:ext cx="629920" cy="629920"/>
          </a:xfrm>
          <a:custGeom>
            <a:avLst/>
            <a:gdLst/>
            <a:ahLst/>
            <a:cxnLst/>
            <a:rect l="l" t="t" r="r" b="b"/>
            <a:pathLst>
              <a:path w="629920" h="629920">
                <a:moveTo>
                  <a:pt x="0" y="0"/>
                </a:moveTo>
                <a:lnTo>
                  <a:pt x="629920" y="0"/>
                </a:lnTo>
                <a:lnTo>
                  <a:pt x="629920" y="629920"/>
                </a:lnTo>
                <a:lnTo>
                  <a:pt x="0" y="62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9268196" y="4201017"/>
            <a:ext cx="1518401" cy="644397"/>
            <a:chOff x="0" y="0"/>
            <a:chExt cx="957606" cy="406400"/>
          </a:xfrm>
        </p:grpSpPr>
        <p:sp>
          <p:nvSpPr>
            <p:cNvPr id="33" name="Freeform 33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740472" y="336550"/>
            <a:ext cx="6542031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19"/>
              </a:lnSpc>
            </a:pPr>
            <a:r>
              <a:rPr lang="en-US" sz="5199" b="1" i="1" spc="-15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UPCOMING EVENTS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46909" y="957117"/>
            <a:ext cx="6535594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b="1" i="1" spc="16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SEPTEMBER 18-19, 2025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40790" y="1378712"/>
            <a:ext cx="7347831" cy="5662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TO QUALIFY TO ATTEND:</a:t>
            </a:r>
          </a:p>
          <a:p>
            <a:pPr algn="ctr">
              <a:lnSpc>
                <a:spcPts val="2080"/>
              </a:lnSpc>
            </a:pPr>
            <a:endParaRPr lang="en-US" sz="1386" dirty="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Must have been with CHC for 18 months or les</a:t>
            </a: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Must have at least 3 completed apps/sales in </a:t>
            </a:r>
            <a:r>
              <a:rPr lang="en-US" sz="1386" dirty="0" err="1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TopBroker</a:t>
            </a:r>
            <a:endParaRPr lang="en-US" sz="1386" dirty="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2080"/>
              </a:lnSpc>
            </a:pPr>
            <a:endParaRPr lang="en-US" sz="1386" dirty="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2080"/>
              </a:lnSpc>
            </a:pP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COST: $300/person (No marketing money)</a:t>
            </a:r>
          </a:p>
          <a:p>
            <a:pPr algn="l">
              <a:lnSpc>
                <a:spcPts val="2080"/>
              </a:lnSpc>
            </a:pP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CHC is giving a $60 credit for each completed app/sale in </a:t>
            </a:r>
            <a:r>
              <a:rPr lang="en-US" sz="1386" dirty="0" err="1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TopBroker</a:t>
            </a: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 to be used toward your training expense (no cash value)</a:t>
            </a:r>
          </a:p>
          <a:p>
            <a:pPr algn="l">
              <a:lnSpc>
                <a:spcPts val="2080"/>
              </a:lnSpc>
            </a:pPr>
            <a:r>
              <a:rPr lang="en-US" sz="1386" b="1" dirty="0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In order for them to count towards your credit, all apps must be entered in TB by August 11, 2025.</a:t>
            </a:r>
          </a:p>
          <a:p>
            <a:pPr algn="l">
              <a:lnSpc>
                <a:spcPts val="2080"/>
              </a:lnSpc>
            </a:pPr>
            <a:endParaRPr lang="en-US" sz="1386" b="1" dirty="0">
              <a:solidFill>
                <a:srgbClr val="050A3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080"/>
              </a:lnSpc>
            </a:pP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Example: with 3 apps in TB, your out of pocket cost would be $120. If you have 5 apps in TB, you can attend at no out of pocket cost.</a:t>
            </a:r>
          </a:p>
          <a:p>
            <a:pPr algn="l">
              <a:lnSpc>
                <a:spcPts val="2080"/>
              </a:lnSpc>
            </a:pPr>
            <a:endParaRPr lang="en-US" sz="1386" dirty="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2080"/>
              </a:lnSpc>
            </a:pPr>
            <a:r>
              <a:rPr lang="en-US" sz="1386" b="1" dirty="0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**Event is invite only. To request an invitation email: </a:t>
            </a:r>
            <a:r>
              <a:rPr lang="en-US" sz="1386" b="1" i="1" dirty="0" err="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Media@chcquotes.com</a:t>
            </a:r>
            <a:r>
              <a:rPr lang="en-US" sz="1386" b="1" dirty="0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 and use “AAT INVITE + Your Name” as the subject</a:t>
            </a:r>
          </a:p>
          <a:p>
            <a:pPr algn="l">
              <a:lnSpc>
                <a:spcPts val="2080"/>
              </a:lnSpc>
            </a:pPr>
            <a:endParaRPr lang="en-US" sz="1386" b="1" dirty="0">
              <a:solidFill>
                <a:srgbClr val="050A3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080"/>
              </a:lnSpc>
            </a:pP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Send Your:</a:t>
            </a: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Date of Hire</a:t>
            </a: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Name</a:t>
            </a: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Email</a:t>
            </a:r>
          </a:p>
          <a:p>
            <a:pPr marL="299382" lvl="1" indent="-149691" algn="l">
              <a:lnSpc>
                <a:spcPts val="2080"/>
              </a:lnSpc>
              <a:buFont typeface="Arial"/>
              <a:buChar char="•"/>
            </a:pPr>
            <a:r>
              <a:rPr lang="en-US" sz="1386" dirty="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Phone Number</a:t>
            </a:r>
          </a:p>
        </p:txBody>
      </p:sp>
      <p:grpSp>
        <p:nvGrpSpPr>
          <p:cNvPr id="4" name="Group 4"/>
          <p:cNvGrpSpPr/>
          <p:nvPr/>
        </p:nvGrpSpPr>
        <p:grpSpPr>
          <a:xfrm rot="1736742">
            <a:off x="8732944" y="1466641"/>
            <a:ext cx="1518401" cy="644397"/>
            <a:chOff x="0" y="0"/>
            <a:chExt cx="957606" cy="406400"/>
          </a:xfrm>
        </p:grpSpPr>
        <p:sp>
          <p:nvSpPr>
            <p:cNvPr id="5" name="Freeform 5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1736742">
            <a:off x="9255855" y="1387653"/>
            <a:ext cx="1518401" cy="644397"/>
            <a:chOff x="0" y="0"/>
            <a:chExt cx="957606" cy="406400"/>
          </a:xfrm>
        </p:grpSpPr>
        <p:sp>
          <p:nvSpPr>
            <p:cNvPr id="7" name="Freeform 7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8283573">
            <a:off x="-492251" y="4614357"/>
            <a:ext cx="1518401" cy="644397"/>
            <a:chOff x="0" y="0"/>
            <a:chExt cx="957606" cy="406400"/>
          </a:xfrm>
        </p:grpSpPr>
        <p:sp>
          <p:nvSpPr>
            <p:cNvPr id="9" name="Freeform 9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8283573">
            <a:off x="-530551" y="5199179"/>
            <a:ext cx="1518401" cy="644397"/>
            <a:chOff x="0" y="0"/>
            <a:chExt cx="957606" cy="406400"/>
          </a:xfrm>
        </p:grpSpPr>
        <p:sp>
          <p:nvSpPr>
            <p:cNvPr id="11" name="Freeform 11"/>
            <p:cNvSpPr/>
            <p:nvPr/>
          </p:nvSpPr>
          <p:spPr>
            <a:xfrm>
              <a:off x="17780" y="22860"/>
              <a:ext cx="932206" cy="360680"/>
            </a:xfrm>
            <a:custGeom>
              <a:avLst/>
              <a:gdLst/>
              <a:ahLst/>
              <a:cxnLst/>
              <a:rect l="l" t="t" r="r" b="b"/>
              <a:pathLst>
                <a:path w="932206" h="360680">
                  <a:moveTo>
                    <a:pt x="932206" y="180340"/>
                  </a:moveTo>
                  <a:cubicBezTo>
                    <a:pt x="932206" y="81280"/>
                    <a:pt x="852196" y="0"/>
                    <a:pt x="75186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51866" y="360680"/>
                  </a:lnTo>
                  <a:cubicBezTo>
                    <a:pt x="850926" y="360680"/>
                    <a:pt x="932206" y="279400"/>
                    <a:pt x="932206" y="180340"/>
                  </a:cubicBezTo>
                  <a:close/>
                </a:path>
              </a:pathLst>
            </a:custGeom>
            <a:solidFill>
              <a:srgbClr val="4278E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0" y="274320"/>
            <a:ext cx="975360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b="1" i="1" spc="-90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ELEV8 ADVANCED AGENT TRAINING &amp; CONFERENCE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11545" y="2631162"/>
          <a:ext cx="5225557" cy="4238625"/>
        </p:xfrm>
        <a:graphic>
          <a:graphicData uri="http://schemas.openxmlformats.org/drawingml/2006/table">
            <a:tbl>
              <a:tblPr/>
              <a:tblGrid>
                <a:gridCol w="2618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172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Carrier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Compass Cash Per Policy Sold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789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LifeX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8555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Enroll Prime</a:t>
                      </a:r>
                      <a:endParaRPr lang="en-US" sz="1100"/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Iron Health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OneShare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9937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AmeriBenefit</a:t>
                      </a:r>
                      <a:endParaRPr lang="en-US" sz="1100"/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Flex Benefits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MedMutual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NCD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7172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Group Health Policies (LEVEL FUNDED PLANS ONLY)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 per employee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693420"/>
            <a:ext cx="9753600" cy="186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Rules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Each application submitted and paid June 1 - Dec 22 2025 you’ll get the amount listed below of Compass Cash towards cost of the trip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All policies written from Jan 1 - May 31 2025 (Previously written) will be given 50% credit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Top 15 agents and top 3 leaders (by Compass Cash points) will attend the trip for free** (Free hotel accommodation + $750 towards flights per couple**)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Leaders credit is ⅓ of their agents credit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6229" y="6822162"/>
            <a:ext cx="835585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***Based on ACTUAL BUSINESS, not TopBroker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21423" y="3761169"/>
            <a:ext cx="2492013" cy="1333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 those that are NEW agents who’ve submitted their first app after June 1st 2025, all points are DOUBLED!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5524" y="41275"/>
            <a:ext cx="6542031" cy="70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0"/>
              </a:lnSpc>
            </a:pPr>
            <a:r>
              <a:rPr lang="en-US" sz="4700" b="1" i="1" spc="-14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AWARD TRIP CONTEST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1953</Words>
  <Application>Microsoft Macintosh PowerPoint</Application>
  <PresentationFormat>Custom</PresentationFormat>
  <Paragraphs>309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Poppins Bold Italics</vt:lpstr>
      <vt:lpstr>Poppins Bold</vt:lpstr>
      <vt:lpstr>Calibri</vt:lpstr>
      <vt:lpstr>Poppins Light Italics</vt:lpstr>
      <vt:lpstr>Coco Gothic Bold</vt:lpstr>
      <vt:lpstr>Arial</vt:lpstr>
      <vt:lpstr>Belleza</vt:lpstr>
      <vt:lpstr>ITC New Baskerville Semi-Bold</vt:lpstr>
      <vt:lpstr>IBM Plex Sans Hebrew Text</vt:lpstr>
      <vt:lpstr>Poppins Medium</vt:lpstr>
      <vt:lpstr>Poppins</vt:lpstr>
      <vt:lpstr>Montserrat Bold</vt:lpstr>
      <vt:lpstr>Montserrat</vt:lpstr>
      <vt:lpstr>Poppins Light</vt:lpstr>
      <vt:lpstr>Canva Sans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JK Sales Call July 24</dc:title>
  <cp:lastModifiedBy>Mari Krivelow</cp:lastModifiedBy>
  <cp:revision>2</cp:revision>
  <dcterms:created xsi:type="dcterms:W3CDTF">2006-08-16T00:00:00Z</dcterms:created>
  <dcterms:modified xsi:type="dcterms:W3CDTF">2025-07-24T16:51:18Z</dcterms:modified>
  <dc:identifier>DAGt0dtKNW0</dc:identifier>
</cp:coreProperties>
</file>