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9753600" cy="7315200"/>
  <p:notesSz cx="6858000" cy="9144000"/>
  <p:embeddedFontLst>
    <p:embeddedFont>
      <p:font typeface="Belleza" panose="02000503050000020003" pitchFamily="2" charset="77"/>
      <p:regular r:id="rId31"/>
    </p:embeddedFont>
    <p:embeddedFont>
      <p:font typeface="Canva Sans" panose="020B0503030501040103" pitchFamily="34" charset="0"/>
      <p:regular r:id="rId32"/>
    </p:embeddedFont>
    <p:embeddedFont>
      <p:font typeface="Canva Sans Bold" panose="020B0803030501040103" pitchFamily="34" charset="0"/>
      <p:regular r:id="rId33"/>
      <p:bold r:id="rId34"/>
    </p:embeddedFont>
    <p:embeddedFont>
      <p:font typeface="Coco Gothic" pitchFamily="2" charset="0"/>
      <p:regular r:id="rId35"/>
    </p:embeddedFont>
    <p:embeddedFont>
      <p:font typeface="Coco Gothic Bold" pitchFamily="2" charset="0"/>
      <p:regular r:id="rId36"/>
      <p:bold r:id="rId37"/>
    </p:embeddedFont>
    <p:embeddedFont>
      <p:font typeface="Gulfs Display" pitchFamily="2" charset="77"/>
      <p:regular r:id="rId38"/>
    </p:embeddedFont>
    <p:embeddedFont>
      <p:font typeface="IBM Plex Sans Hebrew Text" panose="020B0503050203000203" pitchFamily="34" charset="-79"/>
      <p:regular r:id="rId39"/>
    </p:embeddedFont>
    <p:embeddedFont>
      <p:font typeface="ITC New Baskerville Semi-Bold" panose="02020702060506020304" pitchFamily="18" charset="77"/>
      <p:regular r:id="rId40"/>
      <p:bold r:id="rId41"/>
    </p:embeddedFont>
    <p:embeddedFont>
      <p:font typeface="Montserrat" pitchFamily="2" charset="77"/>
      <p:regular r:id="rId42"/>
      <p:bold r:id="rId43"/>
      <p:italic r:id="rId44"/>
      <p:boldItalic r:id="rId45"/>
    </p:embeddedFont>
    <p:embeddedFont>
      <p:font typeface="Montserrat Bold" pitchFamily="2" charset="77"/>
      <p:regular r:id="rId46"/>
      <p:bold r:id="rId47"/>
    </p:embeddedFont>
    <p:embeddedFont>
      <p:font typeface="Montserrat Bold Italics" pitchFamily="2" charset="77"/>
      <p:regular r:id="rId48"/>
      <p:bold r:id="rId49"/>
      <p:italic r:id="rId50"/>
      <p:boldItalic r:id="rId51"/>
    </p:embeddedFont>
    <p:embeddedFont>
      <p:font typeface="TAN Headline" pitchFamily="2"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autoAdjust="0"/>
    <p:restoredTop sz="94643" autoAdjust="0"/>
  </p:normalViewPr>
  <p:slideViewPr>
    <p:cSldViewPr>
      <p:cViewPr varScale="1">
        <p:scale>
          <a:sx n="112" d="100"/>
          <a:sy n="112" d="100"/>
        </p:scale>
        <p:origin x="1672"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12.06.2025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for each bonus winners...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for each bonus winners...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for each bonus winners...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add med mutual winners</a:t>
            </a:r>
          </a:p>
          <a:p>
            <a:endParaRPr lang="en-US"/>
          </a:p>
          <a:p>
            <a:r>
              <a:rPr lang="en-US"/>
              <a:t>take med mutual off they need to other links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who? Agents? Staff? Both?</a:t>
            </a:r>
          </a:p>
          <a:p>
            <a:endParaRPr lang="en-US"/>
          </a:p>
          <a:p>
            <a:endParaRPr lang="en-US"/>
          </a:p>
          <a:p>
            <a:r>
              <a:rPr lang="en-US"/>
              <a:t>put in next week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double check w tanya.</a:t>
            </a:r>
          </a:p>
          <a:p>
            <a:r>
              <a:rPr lang="en-US"/>
              <a:t>65 new people paid this month. math aint mathin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ameribenefit plan</a:t>
            </a:r>
          </a:p>
          <a:p>
            <a:r>
              <a:rPr lang="en-US"/>
              <a:t>iron health</a:t>
            </a:r>
          </a:p>
          <a:p>
            <a:r>
              <a:rPr lang="en-US"/>
              <a:t>flex benefit</a:t>
            </a:r>
          </a:p>
          <a:p>
            <a:r>
              <a:rPr lang="en-US"/>
              <a:t>med mutual</a:t>
            </a:r>
          </a:p>
          <a:p>
            <a:r>
              <a:rPr lang="en-US"/>
              <a:t>enroll prime</a:t>
            </a:r>
          </a:p>
          <a:p>
            <a:r>
              <a:rPr lang="en-US"/>
              <a:t>lifex</a:t>
            </a:r>
          </a:p>
          <a:p>
            <a:r>
              <a:rPr lang="en-US"/>
              <a:t>ncd</a:t>
            </a:r>
          </a:p>
          <a:p>
            <a:r>
              <a:rPr lang="en-US"/>
              <a:t>oneshare</a:t>
            </a:r>
          </a:p>
          <a:p>
            <a:r>
              <a:rPr lang="en-US"/>
              <a:t>group</a:t>
            </a:r>
          </a:p>
          <a:p>
            <a:endParaRPr lang="en-US"/>
          </a:p>
          <a:p>
            <a:r>
              <a:rPr lang="en-US"/>
              <a:t>iron health and enroll prime and one share: $10 Compass Cash</a:t>
            </a:r>
          </a:p>
          <a:p>
            <a:endParaRPr lang="en-US"/>
          </a:p>
          <a:p>
            <a:r>
              <a:rPr lang="en-US"/>
              <a:t>lifex: $15 compass cash</a:t>
            </a:r>
          </a:p>
          <a:p>
            <a:endParaRPr lang="en-US"/>
          </a:p>
          <a:p>
            <a:r>
              <a:rPr lang="en-US"/>
              <a:t>everything else except for group: $5 compass cash</a:t>
            </a:r>
          </a:p>
          <a:p>
            <a:endParaRPr lang="en-US"/>
          </a:p>
          <a:p>
            <a:r>
              <a:rPr lang="en-US"/>
              <a:t>group: $5 CC per employee</a:t>
            </a:r>
          </a:p>
          <a:p>
            <a:endParaRPr lang="en-US"/>
          </a:p>
          <a:p>
            <a:r>
              <a:rPr lang="en-US"/>
              <a:t>rules: each application submitted and paid june 1 until 12/22 you will get that amount of compass cash towards the cost of your trip. all policies written from jan 1 - may 31st they will be given 50% credit ($10 with be $5). the top 15 agents and top 3 leaders by compass cash points will go for free. leaders credit equals 1/3 the credit of the agents credit. </a:t>
            </a:r>
          </a:p>
          <a:p>
            <a:endParaRPr lang="en-US"/>
          </a:p>
          <a:p>
            <a:r>
              <a:rPr lang="en-US"/>
              <a:t>CC is redeemable towards the cost of the trip including up to $750 of flight credit</a:t>
            </a:r>
          </a:p>
          <a:p>
            <a:endParaRPr lang="en-US"/>
          </a:p>
          <a:p>
            <a:r>
              <a:rPr lang="en-US"/>
              <a:t>top 15 free hotel accomodation + 750 flight credit per couple</a:t>
            </a:r>
          </a:p>
          <a:p>
            <a:endParaRPr lang="en-US"/>
          </a:p>
          <a:p>
            <a:r>
              <a:rPr lang="en-US"/>
              <a:t>ask amy: drop dead date (when to let us know if they're going on trip) (dad thinks Jan 15)</a:t>
            </a:r>
          </a:p>
          <a:p>
            <a:endParaRPr lang="en-US"/>
          </a:p>
          <a:p>
            <a:endParaRPr lang="en-US"/>
          </a:p>
          <a:p>
            <a:r>
              <a:rPr lang="en-US"/>
              <a:t>ON ACTUAL BUSINESS - NOT TB</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ameribenefit plan</a:t>
            </a:r>
          </a:p>
          <a:p>
            <a:r>
              <a:rPr lang="en-US"/>
              <a:t>iron health</a:t>
            </a:r>
          </a:p>
          <a:p>
            <a:r>
              <a:rPr lang="en-US"/>
              <a:t>flex benefit</a:t>
            </a:r>
          </a:p>
          <a:p>
            <a:r>
              <a:rPr lang="en-US"/>
              <a:t>med mutual</a:t>
            </a:r>
          </a:p>
          <a:p>
            <a:r>
              <a:rPr lang="en-US"/>
              <a:t>enroll prime</a:t>
            </a:r>
          </a:p>
          <a:p>
            <a:r>
              <a:rPr lang="en-US"/>
              <a:t>lifex</a:t>
            </a:r>
          </a:p>
          <a:p>
            <a:r>
              <a:rPr lang="en-US"/>
              <a:t>ncd</a:t>
            </a:r>
          </a:p>
          <a:p>
            <a:r>
              <a:rPr lang="en-US"/>
              <a:t>oneshare</a:t>
            </a:r>
          </a:p>
          <a:p>
            <a:r>
              <a:rPr lang="en-US"/>
              <a:t>group</a:t>
            </a:r>
          </a:p>
          <a:p>
            <a:endParaRPr lang="en-US"/>
          </a:p>
          <a:p>
            <a:r>
              <a:rPr lang="en-US"/>
              <a:t>iron health and enroll prime and one share: $10 Compass Cash</a:t>
            </a:r>
          </a:p>
          <a:p>
            <a:endParaRPr lang="en-US"/>
          </a:p>
          <a:p>
            <a:r>
              <a:rPr lang="en-US"/>
              <a:t>lifex: $15 compass cash</a:t>
            </a:r>
          </a:p>
          <a:p>
            <a:endParaRPr lang="en-US"/>
          </a:p>
          <a:p>
            <a:r>
              <a:rPr lang="en-US"/>
              <a:t>everything else except for group: $5 compass cash</a:t>
            </a:r>
          </a:p>
          <a:p>
            <a:endParaRPr lang="en-US"/>
          </a:p>
          <a:p>
            <a:r>
              <a:rPr lang="en-US"/>
              <a:t>group: $5 CC per employee</a:t>
            </a:r>
          </a:p>
          <a:p>
            <a:endParaRPr lang="en-US"/>
          </a:p>
          <a:p>
            <a:r>
              <a:rPr lang="en-US"/>
              <a:t>rules: each application submitted and paid june 1 until 12/22 you will get that amount of compass cash towards the cost of your trip. all policies written from jan 1 - may 31st they will be given 50% credit ($10 with be $5). the top 15 agents and top 3 leaders by compass cash points will go for free. leaders credit equals 1/3 the credit of the agents credit. </a:t>
            </a:r>
          </a:p>
          <a:p>
            <a:endParaRPr lang="en-US"/>
          </a:p>
          <a:p>
            <a:r>
              <a:rPr lang="en-US"/>
              <a:t>CC is redeemable towards the cost of the trip including up to $750 of flight credit</a:t>
            </a:r>
          </a:p>
          <a:p>
            <a:endParaRPr lang="en-US"/>
          </a:p>
          <a:p>
            <a:r>
              <a:rPr lang="en-US"/>
              <a:t>top 15 free hotel accomodation + 750 flight credit per couple</a:t>
            </a:r>
          </a:p>
          <a:p>
            <a:endParaRPr lang="en-US"/>
          </a:p>
          <a:p>
            <a:r>
              <a:rPr lang="en-US"/>
              <a:t>ask amy: drop dead date (when to let us know if they're going on trip) (dad thinks Jan 15)</a:t>
            </a:r>
          </a:p>
          <a:p>
            <a:endParaRPr lang="en-US"/>
          </a:p>
          <a:p>
            <a:endParaRPr lang="en-US"/>
          </a:p>
          <a:p>
            <a:r>
              <a:rPr lang="en-US"/>
              <a:t>ON ACTUAL BUSINESS - NOT TB</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courtney for major issues in bullet point form - court to speak on during call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courtney for major issues in bullet point form - court to speak on during call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for each bonus winners...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for each bonus winners...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for each bonus winners...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for each bonus winners...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for each bonus winners...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for each bonus winners...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6/12/25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7.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7.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7.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7.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7.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7.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7.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7.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7.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hyperlink" Target="https://www.linkedin.com/company/compasshealthconsultants/" TargetMode="External"/><Relationship Id="rId13" Type="http://schemas.openxmlformats.org/officeDocument/2006/relationships/image" Target="../media/image11.svg"/><Relationship Id="rId3" Type="http://schemas.openxmlformats.org/officeDocument/2006/relationships/image" Target="../media/image4.png"/><Relationship Id="rId7" Type="http://schemas.openxmlformats.org/officeDocument/2006/relationships/image" Target="../media/image7.svg"/><Relationship Id="rId12" Type="http://schemas.openxmlformats.org/officeDocument/2006/relationships/image" Target="../media/image10.png"/><Relationship Id="rId2" Type="http://schemas.openxmlformats.org/officeDocument/2006/relationships/image" Target="../media/image3.jpeg"/><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hyperlink" Target="https://www.facebook.com/CompassHealthConsultants/" TargetMode="External"/><Relationship Id="rId5" Type="http://schemas.openxmlformats.org/officeDocument/2006/relationships/hyperlink" Target="https://www.instagram.com/compasshealthconsultants_/" TargetMode="External"/><Relationship Id="rId15" Type="http://schemas.openxmlformats.org/officeDocument/2006/relationships/image" Target="../media/image13.svg"/><Relationship Id="rId10" Type="http://schemas.openxmlformats.org/officeDocument/2006/relationships/image" Target="../media/image9.svg"/><Relationship Id="rId4" Type="http://schemas.openxmlformats.org/officeDocument/2006/relationships/image" Target="../media/image5.svg"/><Relationship Id="rId9" Type="http://schemas.openxmlformats.org/officeDocument/2006/relationships/image" Target="../media/image8.pn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hyperlink" Target="https://l.gourl.es/l/bbcfba9e677a58dc4cb2560c3461546b62b18bbd?w=bWtyaXZlbG93QGNoY3F1b3Rlcy5jb20&amp;url=https%3A%2F%2Fwww.loom.com%2Fshare%2F8d6008edd3d04bda9d5dd1dcae0d0134%3Fsid%3D3c8a769a-f1fc-46ad-8302-502f0ffcce30&amp;u=11176919&amp;signature=bb49458644dc9d1b" TargetMode="External"/><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hyperlink" Target="https://l.gourl.es/l/2b6b9f77dd83cd09024f7df9a9f695287482f188?w=bWtyaXZlbG93QGNoY3F1b3Rlcy5jb20&amp;url=https%3A%2F%2Fwww.loom.com%2Fshare%2Ff37beeb8effc45a48706113364b1ea68&amp;u=11176919&amp;signature=df3eed19a0359509" TargetMode="External"/><Relationship Id="rId4" Type="http://schemas.openxmlformats.org/officeDocument/2006/relationships/hyperlink" Target="https://l.gourl.es/l/915eece38afaa114496a1993729c1a741cbcd2db?w=bWtyaXZlbG93QGNoY3F1b3Rlcy5jb20&amp;url=https%3A%2F%2Fwww.loom.com%2Fshare%2F29eca4797a674f4c85a4ead45da60f45&amp;u=11176919&amp;signature=c1f7fdb7f0b9113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hyperlink" Target="https://forms.monday.com/forms/9508297440e8ac95cfedbacaeebe7896?r-use1"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wkf.ms/4cErFQa" TargetMode="External"/><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svg"/><Relationship Id="rId12" Type="http://schemas.openxmlformats.org/officeDocument/2006/relationships/hyperlink" Target="https://forms.monday.com/forms/c9b1195a0128391f5827cba2d49e80a3?r=use1"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3.png"/><Relationship Id="rId5" Type="http://schemas.openxmlformats.org/officeDocument/2006/relationships/image" Target="../media/image58.svg"/><Relationship Id="rId10" Type="http://schemas.openxmlformats.org/officeDocument/2006/relationships/image" Target="../media/image50.png"/><Relationship Id="rId4" Type="http://schemas.openxmlformats.org/officeDocument/2006/relationships/image" Target="../media/image57.png"/><Relationship Id="rId9" Type="http://schemas.openxmlformats.org/officeDocument/2006/relationships/image" Target="../media/image62.svg"/></Relationships>
</file>

<file path=ppt/slides/_rels/slide2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jpeg"/><Relationship Id="rId7" Type="http://schemas.openxmlformats.org/officeDocument/2006/relationships/image" Target="../media/image68.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hyperlink" Target="https://go.chcagents.com/e/1069352/compasshealthconsultants--/dcr4k1/1747580133/h/V8rOU8A14Oybg0nb3eVsxUzLzUNhQSlPEQs5CBGMsBM" TargetMode="External"/><Relationship Id="rId13" Type="http://schemas.openxmlformats.org/officeDocument/2006/relationships/image" Target="../media/image82.png"/><Relationship Id="rId3" Type="http://schemas.openxmlformats.org/officeDocument/2006/relationships/image" Target="../media/image74.png"/><Relationship Id="rId7" Type="http://schemas.openxmlformats.org/officeDocument/2006/relationships/image" Target="../media/image77.svg"/><Relationship Id="rId12" Type="http://schemas.openxmlformats.org/officeDocument/2006/relationships/image" Target="../media/image81.svg"/><Relationship Id="rId2" Type="http://schemas.openxmlformats.org/officeDocument/2006/relationships/hyperlink" Target="https://go.chcagents.com/e/1069352/CompassHealthConsultants-/dcr4k4/1747580133/h/V8rOU8A14Oybg0nb3eVsxUzLzUNhQSlPEQs5CBGMsBM" TargetMode="External"/><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0.png"/><Relationship Id="rId5" Type="http://schemas.openxmlformats.org/officeDocument/2006/relationships/hyperlink" Target="https://go.chcagents.com/e/1069352/pany-compasshealthconsultants-/dcr4k7/1747580133/h/V8rOU8A14Oybg0nb3eVsxUzLzUNhQSlPEQs5CBGMsBM" TargetMode="External"/><Relationship Id="rId10" Type="http://schemas.openxmlformats.org/officeDocument/2006/relationships/image" Target="../media/image79.svg"/><Relationship Id="rId4" Type="http://schemas.openxmlformats.org/officeDocument/2006/relationships/image" Target="../media/image75.svg"/><Relationship Id="rId9" Type="http://schemas.openxmlformats.org/officeDocument/2006/relationships/image" Target="../media/image78.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svg"/><Relationship Id="rId7" Type="http://schemas.openxmlformats.org/officeDocument/2006/relationships/hyperlink" Target="http://www.chcquotes.com" TargetMode="External"/><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hyperlink" Target="http://chcagents.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hyperlink" Target="https://compasshealth-poc4420.slack.com/archives/C08LQLDU0BH"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9999" r="-10000"/>
            </a:stretch>
          </a:blipFill>
        </p:spPr>
        <p:txBody>
          <a:bodyPr/>
          <a:lstStyle/>
          <a:p>
            <a:endParaRPr lang="en-US"/>
          </a:p>
        </p:txBody>
      </p:sp>
      <p:sp>
        <p:nvSpPr>
          <p:cNvPr id="3" name="Freeform 3"/>
          <p:cNvSpPr/>
          <p:nvPr/>
        </p:nvSpPr>
        <p:spPr>
          <a:xfrm>
            <a:off x="4111538" y="4843728"/>
            <a:ext cx="1530524" cy="1530524"/>
          </a:xfrm>
          <a:custGeom>
            <a:avLst/>
            <a:gdLst/>
            <a:ahLst/>
            <a:cxnLst/>
            <a:rect l="l" t="t" r="r" b="b"/>
            <a:pathLst>
              <a:path w="1530524" h="1530524">
                <a:moveTo>
                  <a:pt x="0" y="0"/>
                </a:moveTo>
                <a:lnTo>
                  <a:pt x="1530524" y="0"/>
                </a:lnTo>
                <a:lnTo>
                  <a:pt x="1530524" y="1530525"/>
                </a:lnTo>
                <a:lnTo>
                  <a:pt x="0" y="1530525"/>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3141656" y="3512029"/>
            <a:ext cx="3470287" cy="1732534"/>
          </a:xfrm>
          <a:prstGeom prst="rect">
            <a:avLst/>
          </a:prstGeom>
        </p:spPr>
        <p:txBody>
          <a:bodyPr lIns="0" tIns="0" rIns="0" bIns="0" rtlCol="0" anchor="t">
            <a:spAutoFit/>
          </a:bodyPr>
          <a:lstStyle/>
          <a:p>
            <a:pPr algn="ctr">
              <a:lnSpc>
                <a:spcPts val="2292"/>
              </a:lnSpc>
            </a:pPr>
            <a:r>
              <a:rPr lang="en-US" sz="2028">
                <a:solidFill>
                  <a:srgbClr val="0789C9"/>
                </a:solidFill>
                <a:latin typeface="Belleza"/>
                <a:ea typeface="Belleza"/>
                <a:cs typeface="Belleza"/>
                <a:sym typeface="Belleza"/>
              </a:rPr>
              <a:t>Thursday, June 12</a:t>
            </a:r>
          </a:p>
          <a:p>
            <a:pPr algn="ctr">
              <a:lnSpc>
                <a:spcPts val="2292"/>
              </a:lnSpc>
            </a:pPr>
            <a:r>
              <a:rPr lang="en-US" sz="2028">
                <a:solidFill>
                  <a:srgbClr val="0789C9"/>
                </a:solidFill>
                <a:latin typeface="Belleza"/>
                <a:ea typeface="Belleza"/>
                <a:cs typeface="Belleza"/>
                <a:sym typeface="Belleza"/>
              </a:rPr>
              <a:t>1PM CST</a:t>
            </a:r>
          </a:p>
          <a:p>
            <a:pPr algn="ctr">
              <a:lnSpc>
                <a:spcPts val="2292"/>
              </a:lnSpc>
            </a:pPr>
            <a:r>
              <a:rPr lang="en-US" sz="2028">
                <a:solidFill>
                  <a:srgbClr val="0789C9"/>
                </a:solidFill>
                <a:latin typeface="Belleza"/>
                <a:ea typeface="Belleza"/>
                <a:cs typeface="Belleza"/>
                <a:sym typeface="Belleza"/>
              </a:rPr>
              <a:t>Zoom Meeting Link</a:t>
            </a:r>
          </a:p>
          <a:p>
            <a:pPr algn="ctr">
              <a:lnSpc>
                <a:spcPts val="2292"/>
              </a:lnSpc>
            </a:pPr>
            <a:r>
              <a:rPr lang="en-US" sz="2028">
                <a:solidFill>
                  <a:srgbClr val="0789C9"/>
                </a:solidFill>
                <a:latin typeface="Belleza"/>
                <a:ea typeface="Belleza"/>
                <a:cs typeface="Belleza"/>
                <a:sym typeface="Belleza"/>
              </a:rPr>
              <a:t>https://zoom.us/j/3738421209 </a:t>
            </a:r>
          </a:p>
          <a:p>
            <a:pPr algn="ctr">
              <a:lnSpc>
                <a:spcPts val="2292"/>
              </a:lnSpc>
            </a:pPr>
            <a:r>
              <a:rPr lang="en-US" sz="2028">
                <a:solidFill>
                  <a:srgbClr val="0789C9"/>
                </a:solidFill>
                <a:latin typeface="Belleza"/>
                <a:ea typeface="Belleza"/>
                <a:cs typeface="Belleza"/>
                <a:sym typeface="Belleza"/>
              </a:rPr>
              <a:t> </a:t>
            </a:r>
          </a:p>
          <a:p>
            <a:pPr algn="ctr">
              <a:lnSpc>
                <a:spcPts val="2292"/>
              </a:lnSpc>
            </a:pPr>
            <a:endParaRPr lang="en-US" sz="2028">
              <a:solidFill>
                <a:srgbClr val="0789C9"/>
              </a:solidFill>
              <a:latin typeface="Belleza"/>
              <a:ea typeface="Belleza"/>
              <a:cs typeface="Belleza"/>
              <a:sym typeface="Belleza"/>
            </a:endParaRPr>
          </a:p>
        </p:txBody>
      </p:sp>
      <p:sp>
        <p:nvSpPr>
          <p:cNvPr id="5" name="TextBox 5"/>
          <p:cNvSpPr txBox="1"/>
          <p:nvPr/>
        </p:nvSpPr>
        <p:spPr>
          <a:xfrm>
            <a:off x="1074597" y="1819499"/>
            <a:ext cx="7947483" cy="1135253"/>
          </a:xfrm>
          <a:prstGeom prst="rect">
            <a:avLst/>
          </a:prstGeom>
        </p:spPr>
        <p:txBody>
          <a:bodyPr lIns="0" tIns="0" rIns="0" bIns="0" rtlCol="0" anchor="t">
            <a:spAutoFit/>
          </a:bodyPr>
          <a:lstStyle/>
          <a:p>
            <a:pPr algn="ctr">
              <a:lnSpc>
                <a:spcPts val="8700"/>
              </a:lnSpc>
            </a:pPr>
            <a:r>
              <a:rPr lang="en-US" sz="7699">
                <a:solidFill>
                  <a:srgbClr val="0789C9"/>
                </a:solidFill>
                <a:latin typeface="Belleza"/>
                <a:ea typeface="Belleza"/>
                <a:cs typeface="Belleza"/>
                <a:sym typeface="Belleza"/>
              </a:rPr>
              <a:t>JK Agency Updates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16666" b="-16666"/>
            </a:stretch>
          </a:blipFill>
        </p:spPr>
        <p:txBody>
          <a:bodyPr/>
          <a:lstStyle/>
          <a:p>
            <a:endParaRPr lang="en-US"/>
          </a:p>
        </p:txBody>
      </p:sp>
      <p:sp>
        <p:nvSpPr>
          <p:cNvPr id="3" name="Freeform 3"/>
          <p:cNvSpPr/>
          <p:nvPr/>
        </p:nvSpPr>
        <p:spPr>
          <a:xfrm>
            <a:off x="1156143" y="208477"/>
            <a:ext cx="4332644" cy="1604342"/>
          </a:xfrm>
          <a:custGeom>
            <a:avLst/>
            <a:gdLst/>
            <a:ahLst/>
            <a:cxnLst/>
            <a:rect l="l" t="t" r="r" b="b"/>
            <a:pathLst>
              <a:path w="4332644" h="1604342">
                <a:moveTo>
                  <a:pt x="0" y="0"/>
                </a:moveTo>
                <a:lnTo>
                  <a:pt x="4332644" y="0"/>
                </a:lnTo>
                <a:lnTo>
                  <a:pt x="4332644" y="1604343"/>
                </a:lnTo>
                <a:lnTo>
                  <a:pt x="0" y="1604343"/>
                </a:lnTo>
                <a:lnTo>
                  <a:pt x="0" y="0"/>
                </a:lnTo>
                <a:close/>
              </a:path>
            </a:pathLst>
          </a:custGeom>
          <a:blipFill>
            <a:blip r:embed="rId3"/>
            <a:stretch>
              <a:fillRect/>
            </a:stretch>
          </a:blipFill>
        </p:spPr>
        <p:txBody>
          <a:bodyPr/>
          <a:lstStyle/>
          <a:p>
            <a:endParaRPr lang="en-US"/>
          </a:p>
        </p:txBody>
      </p:sp>
      <p:sp>
        <p:nvSpPr>
          <p:cNvPr id="4" name="Freeform 4"/>
          <p:cNvSpPr/>
          <p:nvPr/>
        </p:nvSpPr>
        <p:spPr>
          <a:xfrm>
            <a:off x="5812815" y="-78538"/>
            <a:ext cx="2135327" cy="2121981"/>
          </a:xfrm>
          <a:custGeom>
            <a:avLst/>
            <a:gdLst/>
            <a:ahLst/>
            <a:cxnLst/>
            <a:rect l="l" t="t" r="r" b="b"/>
            <a:pathLst>
              <a:path w="2135327" h="2121981">
                <a:moveTo>
                  <a:pt x="0" y="0"/>
                </a:moveTo>
                <a:lnTo>
                  <a:pt x="2135326" y="0"/>
                </a:lnTo>
                <a:lnTo>
                  <a:pt x="2135326" y="2121981"/>
                </a:lnTo>
                <a:lnTo>
                  <a:pt x="0" y="2121981"/>
                </a:lnTo>
                <a:lnTo>
                  <a:pt x="0" y="0"/>
                </a:lnTo>
                <a:close/>
              </a:path>
            </a:pathLst>
          </a:custGeom>
          <a:blipFill>
            <a:blip r:embed="rId4"/>
            <a:stretch>
              <a:fillRect/>
            </a:stretch>
          </a:blipFill>
        </p:spPr>
        <p:txBody>
          <a:bodyPr/>
          <a:lstStyle/>
          <a:p>
            <a:endParaRPr lang="en-US"/>
          </a:p>
        </p:txBody>
      </p:sp>
      <p:sp>
        <p:nvSpPr>
          <p:cNvPr id="5" name="Freeform 5"/>
          <p:cNvSpPr/>
          <p:nvPr/>
        </p:nvSpPr>
        <p:spPr>
          <a:xfrm>
            <a:off x="5488497" y="652126"/>
            <a:ext cx="3108960" cy="660654"/>
          </a:xfrm>
          <a:custGeom>
            <a:avLst/>
            <a:gdLst/>
            <a:ahLst/>
            <a:cxnLst/>
            <a:rect l="l" t="t" r="r" b="b"/>
            <a:pathLst>
              <a:path w="3108960" h="660654">
                <a:moveTo>
                  <a:pt x="0" y="0"/>
                </a:moveTo>
                <a:lnTo>
                  <a:pt x="3108960" y="0"/>
                </a:lnTo>
                <a:lnTo>
                  <a:pt x="3108960" y="660654"/>
                </a:lnTo>
                <a:lnTo>
                  <a:pt x="0" y="6606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3645357" y="1794602"/>
            <a:ext cx="2646387" cy="651510"/>
          </a:xfrm>
          <a:prstGeom prst="rect">
            <a:avLst/>
          </a:prstGeom>
        </p:spPr>
        <p:txBody>
          <a:bodyPr lIns="0" tIns="0" rIns="0" bIns="0" rtlCol="0" anchor="t">
            <a:spAutoFit/>
          </a:bodyPr>
          <a:lstStyle/>
          <a:p>
            <a:pPr algn="ctr">
              <a:lnSpc>
                <a:spcPts val="5040"/>
              </a:lnSpc>
            </a:pPr>
            <a:r>
              <a:rPr lang="en-US" sz="3600">
                <a:solidFill>
                  <a:srgbClr val="3D550C"/>
                </a:solidFill>
                <a:latin typeface="Coco Gothic"/>
                <a:ea typeface="Coco Gothic"/>
                <a:cs typeface="Coco Gothic"/>
                <a:sym typeface="Coco Gothic"/>
              </a:rPr>
              <a:t>4/15 - 5/22 </a:t>
            </a:r>
          </a:p>
        </p:txBody>
      </p:sp>
      <p:sp>
        <p:nvSpPr>
          <p:cNvPr id="7" name="TextBox 7"/>
          <p:cNvSpPr txBox="1"/>
          <p:nvPr/>
        </p:nvSpPr>
        <p:spPr>
          <a:xfrm>
            <a:off x="5777692" y="720198"/>
            <a:ext cx="2530569" cy="457834"/>
          </a:xfrm>
          <a:prstGeom prst="rect">
            <a:avLst/>
          </a:prstGeom>
        </p:spPr>
        <p:txBody>
          <a:bodyPr lIns="0" tIns="0" rIns="0" bIns="0" rtlCol="0" anchor="t">
            <a:spAutoFit/>
          </a:bodyPr>
          <a:lstStyle/>
          <a:p>
            <a:pPr algn="ctr">
              <a:lnSpc>
                <a:spcPts val="3640"/>
              </a:lnSpc>
            </a:pPr>
            <a:r>
              <a:rPr lang="en-US" sz="2600">
                <a:solidFill>
                  <a:srgbClr val="F4F6FC"/>
                </a:solidFill>
                <a:latin typeface="Coco Gothic"/>
                <a:ea typeface="Coco Gothic"/>
                <a:cs typeface="Coco Gothic"/>
                <a:sym typeface="Coco Gothic"/>
              </a:rPr>
              <a:t>Agent BONUS!</a:t>
            </a:r>
          </a:p>
        </p:txBody>
      </p:sp>
      <p:grpSp>
        <p:nvGrpSpPr>
          <p:cNvPr id="8" name="Group 8"/>
          <p:cNvGrpSpPr/>
          <p:nvPr/>
        </p:nvGrpSpPr>
        <p:grpSpPr>
          <a:xfrm>
            <a:off x="2765815" y="2646137"/>
            <a:ext cx="4221970" cy="3267500"/>
            <a:chOff x="0" y="0"/>
            <a:chExt cx="2241119" cy="1734465"/>
          </a:xfrm>
        </p:grpSpPr>
        <p:sp>
          <p:nvSpPr>
            <p:cNvPr id="9" name="Freeform 9"/>
            <p:cNvSpPr/>
            <p:nvPr/>
          </p:nvSpPr>
          <p:spPr>
            <a:xfrm>
              <a:off x="0" y="0"/>
              <a:ext cx="2241119" cy="1734465"/>
            </a:xfrm>
            <a:custGeom>
              <a:avLst/>
              <a:gdLst/>
              <a:ahLst/>
              <a:cxnLst/>
              <a:rect l="l" t="t" r="r" b="b"/>
              <a:pathLst>
                <a:path w="2241119" h="1734465">
                  <a:moveTo>
                    <a:pt x="69681" y="0"/>
                  </a:moveTo>
                  <a:lnTo>
                    <a:pt x="2171438" y="0"/>
                  </a:lnTo>
                  <a:cubicBezTo>
                    <a:pt x="2189919" y="0"/>
                    <a:pt x="2207642" y="7341"/>
                    <a:pt x="2220710" y="20409"/>
                  </a:cubicBezTo>
                  <a:cubicBezTo>
                    <a:pt x="2233778" y="33477"/>
                    <a:pt x="2241119" y="51201"/>
                    <a:pt x="2241119" y="69681"/>
                  </a:cubicBezTo>
                  <a:lnTo>
                    <a:pt x="2241119" y="1664783"/>
                  </a:lnTo>
                  <a:cubicBezTo>
                    <a:pt x="2241119" y="1683264"/>
                    <a:pt x="2233778" y="1700988"/>
                    <a:pt x="2220710" y="1714056"/>
                  </a:cubicBezTo>
                  <a:cubicBezTo>
                    <a:pt x="2207642" y="1727123"/>
                    <a:pt x="2189919" y="1734465"/>
                    <a:pt x="2171438" y="1734465"/>
                  </a:cubicBezTo>
                  <a:lnTo>
                    <a:pt x="69681" y="1734465"/>
                  </a:lnTo>
                  <a:cubicBezTo>
                    <a:pt x="51201" y="1734465"/>
                    <a:pt x="33477" y="1727123"/>
                    <a:pt x="20409" y="1714056"/>
                  </a:cubicBezTo>
                  <a:cubicBezTo>
                    <a:pt x="7341" y="1700988"/>
                    <a:pt x="0" y="1683264"/>
                    <a:pt x="0" y="1664783"/>
                  </a:cubicBezTo>
                  <a:lnTo>
                    <a:pt x="0" y="69681"/>
                  </a:lnTo>
                  <a:cubicBezTo>
                    <a:pt x="0" y="51201"/>
                    <a:pt x="7341" y="33477"/>
                    <a:pt x="20409" y="20409"/>
                  </a:cubicBezTo>
                  <a:cubicBezTo>
                    <a:pt x="33477" y="7341"/>
                    <a:pt x="51201" y="0"/>
                    <a:pt x="69681" y="0"/>
                  </a:cubicBezTo>
                  <a:close/>
                </a:path>
              </a:pathLst>
            </a:custGeom>
            <a:solidFill>
              <a:srgbClr val="B1D8B7"/>
            </a:solidFill>
            <a:ln w="38100" cap="rnd">
              <a:solidFill>
                <a:srgbClr val="0A7029"/>
              </a:solidFill>
              <a:prstDash val="solid"/>
              <a:round/>
            </a:ln>
          </p:spPr>
          <p:txBody>
            <a:bodyPr/>
            <a:lstStyle/>
            <a:p>
              <a:endParaRPr lang="en-US"/>
            </a:p>
          </p:txBody>
        </p:sp>
        <p:sp>
          <p:nvSpPr>
            <p:cNvPr id="10" name="TextBox 10"/>
            <p:cNvSpPr txBox="1"/>
            <p:nvPr/>
          </p:nvSpPr>
          <p:spPr>
            <a:xfrm>
              <a:off x="0" y="28575"/>
              <a:ext cx="2241119" cy="1705890"/>
            </a:xfrm>
            <a:prstGeom prst="rect">
              <a:avLst/>
            </a:prstGeom>
          </p:spPr>
          <p:txBody>
            <a:bodyPr lIns="50800" tIns="50800" rIns="50800" bIns="50800" rtlCol="0" anchor="ctr"/>
            <a:lstStyle/>
            <a:p>
              <a:pPr algn="ctr">
                <a:lnSpc>
                  <a:spcPts val="1881"/>
                </a:lnSpc>
              </a:pPr>
              <a:endParaRPr/>
            </a:p>
          </p:txBody>
        </p:sp>
      </p:grpSp>
      <p:sp>
        <p:nvSpPr>
          <p:cNvPr id="11" name="TextBox 11"/>
          <p:cNvSpPr txBox="1"/>
          <p:nvPr/>
        </p:nvSpPr>
        <p:spPr>
          <a:xfrm>
            <a:off x="3335907" y="2833887"/>
            <a:ext cx="1235276" cy="252249"/>
          </a:xfrm>
          <a:prstGeom prst="rect">
            <a:avLst/>
          </a:prstGeom>
        </p:spPr>
        <p:txBody>
          <a:bodyPr wrap="square" lIns="0" tIns="0" rIns="0" bIns="0" rtlCol="0" anchor="t">
            <a:spAutoFit/>
          </a:bodyPr>
          <a:lstStyle/>
          <a:p>
            <a:pPr algn="ctr">
              <a:lnSpc>
                <a:spcPts val="2127"/>
              </a:lnSpc>
            </a:pPr>
            <a:r>
              <a:rPr lang="en-US" sz="1519" b="1" dirty="0">
                <a:solidFill>
                  <a:srgbClr val="000000"/>
                </a:solidFill>
                <a:latin typeface="Canva Sans Bold"/>
                <a:ea typeface="Canva Sans Bold"/>
                <a:cs typeface="Canva Sans Bold"/>
                <a:sym typeface="Canva Sans Bold"/>
              </a:rPr>
              <a:t>App Count</a:t>
            </a:r>
          </a:p>
        </p:txBody>
      </p:sp>
      <p:sp>
        <p:nvSpPr>
          <p:cNvPr id="12" name="TextBox 12"/>
          <p:cNvSpPr txBox="1"/>
          <p:nvPr/>
        </p:nvSpPr>
        <p:spPr>
          <a:xfrm>
            <a:off x="5182418" y="2758113"/>
            <a:ext cx="1523182" cy="252249"/>
          </a:xfrm>
          <a:prstGeom prst="rect">
            <a:avLst/>
          </a:prstGeom>
        </p:spPr>
        <p:txBody>
          <a:bodyPr wrap="square" lIns="0" tIns="0" rIns="0" bIns="0" rtlCol="0" anchor="t">
            <a:spAutoFit/>
          </a:bodyPr>
          <a:lstStyle/>
          <a:p>
            <a:pPr algn="ctr">
              <a:lnSpc>
                <a:spcPts val="2127"/>
              </a:lnSpc>
            </a:pPr>
            <a:r>
              <a:rPr lang="en-US" sz="1519" b="1" dirty="0">
                <a:solidFill>
                  <a:srgbClr val="000000"/>
                </a:solidFill>
                <a:latin typeface="Canva Sans Bold"/>
                <a:ea typeface="Canva Sans Bold"/>
                <a:cs typeface="Canva Sans Bold"/>
                <a:sym typeface="Canva Sans Bold"/>
              </a:rPr>
              <a:t>Bonus Amount</a:t>
            </a:r>
          </a:p>
        </p:txBody>
      </p:sp>
      <p:sp>
        <p:nvSpPr>
          <p:cNvPr id="13" name="TextBox 13"/>
          <p:cNvSpPr txBox="1"/>
          <p:nvPr/>
        </p:nvSpPr>
        <p:spPr>
          <a:xfrm>
            <a:off x="5630702" y="3177654"/>
            <a:ext cx="585102" cy="258946"/>
          </a:xfrm>
          <a:prstGeom prst="rect">
            <a:avLst/>
          </a:prstGeom>
        </p:spPr>
        <p:txBody>
          <a:bodyPr lIns="0" tIns="0" rIns="0" bIns="0" rtlCol="0" anchor="t">
            <a:spAutoFit/>
          </a:bodyPr>
          <a:lstStyle/>
          <a:p>
            <a:pPr algn="ctr">
              <a:lnSpc>
                <a:spcPts val="2127"/>
              </a:lnSpc>
            </a:pPr>
            <a:r>
              <a:rPr lang="en-US" sz="1519">
                <a:solidFill>
                  <a:srgbClr val="000000"/>
                </a:solidFill>
                <a:latin typeface="Canva Sans"/>
                <a:ea typeface="Canva Sans"/>
                <a:cs typeface="Canva Sans"/>
                <a:sym typeface="Canva Sans"/>
              </a:rPr>
              <a:t>$150</a:t>
            </a:r>
          </a:p>
        </p:txBody>
      </p:sp>
      <p:sp>
        <p:nvSpPr>
          <p:cNvPr id="14" name="TextBox 14"/>
          <p:cNvSpPr txBox="1"/>
          <p:nvPr/>
        </p:nvSpPr>
        <p:spPr>
          <a:xfrm>
            <a:off x="5614307" y="3601927"/>
            <a:ext cx="753506" cy="258946"/>
          </a:xfrm>
          <a:prstGeom prst="rect">
            <a:avLst/>
          </a:prstGeom>
        </p:spPr>
        <p:txBody>
          <a:bodyPr lIns="0" tIns="0" rIns="0" bIns="0" rtlCol="0" anchor="t">
            <a:spAutoFit/>
          </a:bodyPr>
          <a:lstStyle/>
          <a:p>
            <a:pPr algn="ctr">
              <a:lnSpc>
                <a:spcPts val="2127"/>
              </a:lnSpc>
            </a:pPr>
            <a:r>
              <a:rPr lang="en-US" sz="1519">
                <a:solidFill>
                  <a:srgbClr val="000000"/>
                </a:solidFill>
                <a:latin typeface="Canva Sans"/>
                <a:ea typeface="Canva Sans"/>
                <a:cs typeface="Canva Sans"/>
                <a:sym typeface="Canva Sans"/>
              </a:rPr>
              <a:t>$500</a:t>
            </a:r>
          </a:p>
        </p:txBody>
      </p:sp>
      <p:sp>
        <p:nvSpPr>
          <p:cNvPr id="15" name="TextBox 15"/>
          <p:cNvSpPr txBox="1"/>
          <p:nvPr/>
        </p:nvSpPr>
        <p:spPr>
          <a:xfrm>
            <a:off x="5624712" y="4001181"/>
            <a:ext cx="667032" cy="258946"/>
          </a:xfrm>
          <a:prstGeom prst="rect">
            <a:avLst/>
          </a:prstGeom>
        </p:spPr>
        <p:txBody>
          <a:bodyPr lIns="0" tIns="0" rIns="0" bIns="0" rtlCol="0" anchor="t">
            <a:spAutoFit/>
          </a:bodyPr>
          <a:lstStyle/>
          <a:p>
            <a:pPr algn="ctr">
              <a:lnSpc>
                <a:spcPts val="2127"/>
              </a:lnSpc>
            </a:pPr>
            <a:r>
              <a:rPr lang="en-US" sz="1519">
                <a:solidFill>
                  <a:srgbClr val="000000"/>
                </a:solidFill>
                <a:latin typeface="Canva Sans"/>
                <a:ea typeface="Canva Sans"/>
                <a:cs typeface="Canva Sans"/>
                <a:sym typeface="Canva Sans"/>
              </a:rPr>
              <a:t>$750</a:t>
            </a:r>
          </a:p>
        </p:txBody>
      </p:sp>
      <p:sp>
        <p:nvSpPr>
          <p:cNvPr id="16" name="TextBox 16"/>
          <p:cNvSpPr txBox="1"/>
          <p:nvPr/>
        </p:nvSpPr>
        <p:spPr>
          <a:xfrm>
            <a:off x="3727212" y="3177654"/>
            <a:ext cx="111953" cy="258946"/>
          </a:xfrm>
          <a:prstGeom prst="rect">
            <a:avLst/>
          </a:prstGeom>
        </p:spPr>
        <p:txBody>
          <a:bodyPr lIns="0" tIns="0" rIns="0" bIns="0" rtlCol="0" anchor="t">
            <a:spAutoFit/>
          </a:bodyPr>
          <a:lstStyle/>
          <a:p>
            <a:pPr algn="ctr">
              <a:lnSpc>
                <a:spcPts val="2127"/>
              </a:lnSpc>
            </a:pPr>
            <a:r>
              <a:rPr lang="en-US" sz="1519">
                <a:solidFill>
                  <a:srgbClr val="000000"/>
                </a:solidFill>
                <a:latin typeface="Canva Sans"/>
                <a:ea typeface="Canva Sans"/>
                <a:cs typeface="Canva Sans"/>
                <a:sym typeface="Canva Sans"/>
              </a:rPr>
              <a:t>3</a:t>
            </a:r>
          </a:p>
        </p:txBody>
      </p:sp>
      <p:sp>
        <p:nvSpPr>
          <p:cNvPr id="17" name="TextBox 17"/>
          <p:cNvSpPr txBox="1"/>
          <p:nvPr/>
        </p:nvSpPr>
        <p:spPr>
          <a:xfrm>
            <a:off x="3580688" y="3545887"/>
            <a:ext cx="473409" cy="252249"/>
          </a:xfrm>
          <a:prstGeom prst="rect">
            <a:avLst/>
          </a:prstGeom>
        </p:spPr>
        <p:txBody>
          <a:bodyPr wrap="square" lIns="0" tIns="0" rIns="0" bIns="0" rtlCol="0" anchor="t">
            <a:spAutoFit/>
          </a:bodyPr>
          <a:lstStyle/>
          <a:p>
            <a:pPr algn="ctr">
              <a:lnSpc>
                <a:spcPts val="2127"/>
              </a:lnSpc>
            </a:pPr>
            <a:r>
              <a:rPr lang="en-US" sz="1519" dirty="0">
                <a:solidFill>
                  <a:srgbClr val="000000"/>
                </a:solidFill>
                <a:latin typeface="Canva Sans"/>
                <a:ea typeface="Canva Sans"/>
                <a:cs typeface="Canva Sans"/>
                <a:sym typeface="Canva Sans"/>
              </a:rPr>
              <a:t>10</a:t>
            </a:r>
          </a:p>
        </p:txBody>
      </p:sp>
      <p:sp>
        <p:nvSpPr>
          <p:cNvPr id="18" name="TextBox 18"/>
          <p:cNvSpPr txBox="1"/>
          <p:nvPr/>
        </p:nvSpPr>
        <p:spPr>
          <a:xfrm>
            <a:off x="3596830" y="4003087"/>
            <a:ext cx="372715" cy="252249"/>
          </a:xfrm>
          <a:prstGeom prst="rect">
            <a:avLst/>
          </a:prstGeom>
        </p:spPr>
        <p:txBody>
          <a:bodyPr wrap="square" lIns="0" tIns="0" rIns="0" bIns="0" rtlCol="0" anchor="t">
            <a:spAutoFit/>
          </a:bodyPr>
          <a:lstStyle/>
          <a:p>
            <a:pPr algn="ctr">
              <a:lnSpc>
                <a:spcPts val="2127"/>
              </a:lnSpc>
            </a:pPr>
            <a:r>
              <a:rPr lang="en-US" sz="1519" dirty="0">
                <a:solidFill>
                  <a:srgbClr val="000000"/>
                </a:solidFill>
                <a:latin typeface="Canva Sans"/>
                <a:ea typeface="Canva Sans"/>
                <a:cs typeface="Canva Sans"/>
                <a:sym typeface="Canva Sans"/>
              </a:rPr>
              <a:t>15</a:t>
            </a:r>
          </a:p>
        </p:txBody>
      </p:sp>
      <p:sp>
        <p:nvSpPr>
          <p:cNvPr id="19" name="TextBox 19"/>
          <p:cNvSpPr txBox="1"/>
          <p:nvPr/>
        </p:nvSpPr>
        <p:spPr>
          <a:xfrm>
            <a:off x="3662660" y="4443738"/>
            <a:ext cx="233313" cy="252249"/>
          </a:xfrm>
          <a:prstGeom prst="rect">
            <a:avLst/>
          </a:prstGeom>
        </p:spPr>
        <p:txBody>
          <a:bodyPr wrap="square" lIns="0" tIns="0" rIns="0" bIns="0" rtlCol="0" anchor="t">
            <a:spAutoFit/>
          </a:bodyPr>
          <a:lstStyle/>
          <a:p>
            <a:pPr algn="ctr">
              <a:lnSpc>
                <a:spcPts val="2127"/>
              </a:lnSpc>
            </a:pPr>
            <a:r>
              <a:rPr lang="en-US" sz="1519" dirty="0">
                <a:solidFill>
                  <a:srgbClr val="000000"/>
                </a:solidFill>
                <a:latin typeface="Canva Sans"/>
                <a:ea typeface="Canva Sans"/>
                <a:cs typeface="Canva Sans"/>
                <a:sym typeface="Canva Sans"/>
              </a:rPr>
              <a:t>25</a:t>
            </a:r>
          </a:p>
        </p:txBody>
      </p:sp>
      <p:sp>
        <p:nvSpPr>
          <p:cNvPr id="20" name="TextBox 20"/>
          <p:cNvSpPr txBox="1"/>
          <p:nvPr/>
        </p:nvSpPr>
        <p:spPr>
          <a:xfrm>
            <a:off x="3560884" y="4938069"/>
            <a:ext cx="372714" cy="252249"/>
          </a:xfrm>
          <a:prstGeom prst="rect">
            <a:avLst/>
          </a:prstGeom>
        </p:spPr>
        <p:txBody>
          <a:bodyPr wrap="square" lIns="0" tIns="0" rIns="0" bIns="0" rtlCol="0" anchor="t">
            <a:spAutoFit/>
          </a:bodyPr>
          <a:lstStyle/>
          <a:p>
            <a:pPr algn="ctr">
              <a:lnSpc>
                <a:spcPts val="2127"/>
              </a:lnSpc>
            </a:pPr>
            <a:r>
              <a:rPr lang="en-US" sz="1519" dirty="0">
                <a:solidFill>
                  <a:srgbClr val="000000"/>
                </a:solidFill>
                <a:latin typeface="Canva Sans"/>
                <a:ea typeface="Canva Sans"/>
                <a:cs typeface="Canva Sans"/>
                <a:sym typeface="Canva Sans"/>
              </a:rPr>
              <a:t>40</a:t>
            </a:r>
          </a:p>
        </p:txBody>
      </p:sp>
      <p:sp>
        <p:nvSpPr>
          <p:cNvPr id="21" name="TextBox 21"/>
          <p:cNvSpPr txBox="1"/>
          <p:nvPr/>
        </p:nvSpPr>
        <p:spPr>
          <a:xfrm>
            <a:off x="3646509" y="5379900"/>
            <a:ext cx="249464" cy="258946"/>
          </a:xfrm>
          <a:prstGeom prst="rect">
            <a:avLst/>
          </a:prstGeom>
        </p:spPr>
        <p:txBody>
          <a:bodyPr lIns="0" tIns="0" rIns="0" bIns="0" rtlCol="0" anchor="t">
            <a:spAutoFit/>
          </a:bodyPr>
          <a:lstStyle/>
          <a:p>
            <a:pPr algn="ctr">
              <a:lnSpc>
                <a:spcPts val="2127"/>
              </a:lnSpc>
            </a:pPr>
            <a:r>
              <a:rPr lang="en-US" sz="1519">
                <a:solidFill>
                  <a:srgbClr val="000000"/>
                </a:solidFill>
                <a:latin typeface="Canva Sans"/>
                <a:ea typeface="Canva Sans"/>
                <a:cs typeface="Canva Sans"/>
                <a:sym typeface="Canva Sans"/>
              </a:rPr>
              <a:t>50</a:t>
            </a:r>
          </a:p>
        </p:txBody>
      </p:sp>
      <p:sp>
        <p:nvSpPr>
          <p:cNvPr id="22" name="TextBox 22"/>
          <p:cNvSpPr txBox="1"/>
          <p:nvPr/>
        </p:nvSpPr>
        <p:spPr>
          <a:xfrm>
            <a:off x="5535870" y="4452802"/>
            <a:ext cx="831943" cy="258946"/>
          </a:xfrm>
          <a:prstGeom prst="rect">
            <a:avLst/>
          </a:prstGeom>
        </p:spPr>
        <p:txBody>
          <a:bodyPr lIns="0" tIns="0" rIns="0" bIns="0" rtlCol="0" anchor="t">
            <a:spAutoFit/>
          </a:bodyPr>
          <a:lstStyle/>
          <a:p>
            <a:pPr algn="ctr">
              <a:lnSpc>
                <a:spcPts val="2127"/>
              </a:lnSpc>
            </a:pPr>
            <a:r>
              <a:rPr lang="en-US" sz="1519">
                <a:solidFill>
                  <a:srgbClr val="000000"/>
                </a:solidFill>
                <a:latin typeface="Canva Sans"/>
                <a:ea typeface="Canva Sans"/>
                <a:cs typeface="Canva Sans"/>
                <a:sym typeface="Canva Sans"/>
              </a:rPr>
              <a:t>$1,250</a:t>
            </a:r>
          </a:p>
        </p:txBody>
      </p:sp>
      <p:sp>
        <p:nvSpPr>
          <p:cNvPr id="23" name="TextBox 23"/>
          <p:cNvSpPr txBox="1"/>
          <p:nvPr/>
        </p:nvSpPr>
        <p:spPr>
          <a:xfrm>
            <a:off x="5578131" y="4902248"/>
            <a:ext cx="825858" cy="258946"/>
          </a:xfrm>
          <a:prstGeom prst="rect">
            <a:avLst/>
          </a:prstGeom>
        </p:spPr>
        <p:txBody>
          <a:bodyPr lIns="0" tIns="0" rIns="0" bIns="0" rtlCol="0" anchor="t">
            <a:spAutoFit/>
          </a:bodyPr>
          <a:lstStyle/>
          <a:p>
            <a:pPr algn="ctr">
              <a:lnSpc>
                <a:spcPts val="2127"/>
              </a:lnSpc>
            </a:pPr>
            <a:r>
              <a:rPr lang="en-US" sz="1519">
                <a:solidFill>
                  <a:srgbClr val="000000"/>
                </a:solidFill>
                <a:latin typeface="Canva Sans"/>
                <a:ea typeface="Canva Sans"/>
                <a:cs typeface="Canva Sans"/>
                <a:sym typeface="Canva Sans"/>
              </a:rPr>
              <a:t>$2,000</a:t>
            </a:r>
          </a:p>
        </p:txBody>
      </p:sp>
      <p:sp>
        <p:nvSpPr>
          <p:cNvPr id="24" name="TextBox 24"/>
          <p:cNvSpPr txBox="1"/>
          <p:nvPr/>
        </p:nvSpPr>
        <p:spPr>
          <a:xfrm>
            <a:off x="5538411" y="5356044"/>
            <a:ext cx="829402" cy="258946"/>
          </a:xfrm>
          <a:prstGeom prst="rect">
            <a:avLst/>
          </a:prstGeom>
        </p:spPr>
        <p:txBody>
          <a:bodyPr lIns="0" tIns="0" rIns="0" bIns="0" rtlCol="0" anchor="t">
            <a:spAutoFit/>
          </a:bodyPr>
          <a:lstStyle/>
          <a:p>
            <a:pPr algn="ctr">
              <a:lnSpc>
                <a:spcPts val="2127"/>
              </a:lnSpc>
            </a:pPr>
            <a:r>
              <a:rPr lang="en-US" sz="1519">
                <a:solidFill>
                  <a:srgbClr val="000000"/>
                </a:solidFill>
                <a:latin typeface="Canva Sans"/>
                <a:ea typeface="Canva Sans"/>
                <a:cs typeface="Canva Sans"/>
                <a:sym typeface="Canva Sans"/>
              </a:rPr>
              <a:t>$2,500</a:t>
            </a:r>
          </a:p>
        </p:txBody>
      </p:sp>
      <p:sp>
        <p:nvSpPr>
          <p:cNvPr id="25" name="TextBox 25"/>
          <p:cNvSpPr txBox="1"/>
          <p:nvPr/>
        </p:nvSpPr>
        <p:spPr>
          <a:xfrm>
            <a:off x="3665885" y="6366691"/>
            <a:ext cx="2421830" cy="528968"/>
          </a:xfrm>
          <a:prstGeom prst="rect">
            <a:avLst/>
          </a:prstGeom>
        </p:spPr>
        <p:txBody>
          <a:bodyPr lIns="0" tIns="0" rIns="0" bIns="0" rtlCol="0" anchor="t">
            <a:spAutoFit/>
          </a:bodyPr>
          <a:lstStyle/>
          <a:p>
            <a:pPr algn="ctr">
              <a:lnSpc>
                <a:spcPts val="1379"/>
              </a:lnSpc>
            </a:pPr>
            <a:r>
              <a:rPr lang="en-US" sz="985">
                <a:solidFill>
                  <a:srgbClr val="000000"/>
                </a:solidFill>
                <a:latin typeface="Coco Gothic"/>
                <a:ea typeface="Coco Gothic"/>
                <a:cs typeface="Coco Gothic"/>
                <a:sym typeface="Coco Gothic"/>
              </a:rPr>
              <a:t>*Agents can only qualify for one bonus</a:t>
            </a:r>
          </a:p>
          <a:p>
            <a:pPr algn="ctr">
              <a:lnSpc>
                <a:spcPts val="1379"/>
              </a:lnSpc>
            </a:pPr>
            <a:r>
              <a:rPr lang="en-US" sz="985">
                <a:solidFill>
                  <a:srgbClr val="000000"/>
                </a:solidFill>
                <a:latin typeface="Coco Gothic"/>
                <a:ea typeface="Coco Gothic"/>
                <a:cs typeface="Coco Gothic"/>
                <a:sym typeface="Coco Gothic"/>
              </a:rPr>
              <a:t>*Tracked on E123</a:t>
            </a:r>
          </a:p>
          <a:p>
            <a:pPr algn="ctr">
              <a:lnSpc>
                <a:spcPts val="1379"/>
              </a:lnSpc>
            </a:pPr>
            <a:r>
              <a:rPr lang="en-US" sz="985">
                <a:solidFill>
                  <a:srgbClr val="000000"/>
                </a:solidFill>
                <a:latin typeface="Coco Gothic"/>
                <a:ea typeface="Coco Gothic"/>
                <a:cs typeface="Coco Gothic"/>
                <a:sym typeface="Coco Gothic"/>
              </a:rPr>
              <a:t>*All policies must be PAID for by 5/22/25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16666" b="-16666"/>
            </a:stretch>
          </a:blipFill>
        </p:spPr>
        <p:txBody>
          <a:bodyPr/>
          <a:lstStyle/>
          <a:p>
            <a:endParaRPr lang="en-US"/>
          </a:p>
        </p:txBody>
      </p:sp>
      <p:sp>
        <p:nvSpPr>
          <p:cNvPr id="3" name="Freeform 3"/>
          <p:cNvSpPr/>
          <p:nvPr/>
        </p:nvSpPr>
        <p:spPr>
          <a:xfrm>
            <a:off x="2125777" y="159351"/>
            <a:ext cx="2751023" cy="1018681"/>
          </a:xfrm>
          <a:custGeom>
            <a:avLst/>
            <a:gdLst/>
            <a:ahLst/>
            <a:cxnLst/>
            <a:rect l="l" t="t" r="r" b="b"/>
            <a:pathLst>
              <a:path w="2751023" h="1018681">
                <a:moveTo>
                  <a:pt x="0" y="0"/>
                </a:moveTo>
                <a:lnTo>
                  <a:pt x="2751023" y="0"/>
                </a:lnTo>
                <a:lnTo>
                  <a:pt x="2751023" y="1018681"/>
                </a:lnTo>
                <a:lnTo>
                  <a:pt x="0" y="1018681"/>
                </a:lnTo>
                <a:lnTo>
                  <a:pt x="0" y="0"/>
                </a:lnTo>
                <a:close/>
              </a:path>
            </a:pathLst>
          </a:custGeom>
          <a:blipFill>
            <a:blip r:embed="rId4"/>
            <a:stretch>
              <a:fillRect/>
            </a:stretch>
          </a:blipFill>
        </p:spPr>
        <p:txBody>
          <a:bodyPr/>
          <a:lstStyle/>
          <a:p>
            <a:endParaRPr lang="en-US"/>
          </a:p>
        </p:txBody>
      </p:sp>
      <p:sp>
        <p:nvSpPr>
          <p:cNvPr id="4" name="Freeform 4"/>
          <p:cNvSpPr/>
          <p:nvPr/>
        </p:nvSpPr>
        <p:spPr>
          <a:xfrm>
            <a:off x="5277939" y="-107194"/>
            <a:ext cx="1687978" cy="1677428"/>
          </a:xfrm>
          <a:custGeom>
            <a:avLst/>
            <a:gdLst/>
            <a:ahLst/>
            <a:cxnLst/>
            <a:rect l="l" t="t" r="r" b="b"/>
            <a:pathLst>
              <a:path w="1687978" h="1677428">
                <a:moveTo>
                  <a:pt x="0" y="0"/>
                </a:moveTo>
                <a:lnTo>
                  <a:pt x="1687978" y="0"/>
                </a:lnTo>
                <a:lnTo>
                  <a:pt x="1687978" y="1677428"/>
                </a:lnTo>
                <a:lnTo>
                  <a:pt x="0" y="1677428"/>
                </a:lnTo>
                <a:lnTo>
                  <a:pt x="0" y="0"/>
                </a:lnTo>
                <a:close/>
              </a:path>
            </a:pathLst>
          </a:custGeom>
          <a:blipFill>
            <a:blip r:embed="rId5"/>
            <a:stretch>
              <a:fillRect/>
            </a:stretch>
          </a:blipFill>
        </p:spPr>
        <p:txBody>
          <a:bodyPr/>
          <a:lstStyle/>
          <a:p>
            <a:endParaRPr lang="en-US"/>
          </a:p>
        </p:txBody>
      </p:sp>
      <p:sp>
        <p:nvSpPr>
          <p:cNvPr id="5" name="Freeform 5"/>
          <p:cNvSpPr/>
          <p:nvPr/>
        </p:nvSpPr>
        <p:spPr>
          <a:xfrm>
            <a:off x="5021566" y="470396"/>
            <a:ext cx="2457636" cy="522248"/>
          </a:xfrm>
          <a:custGeom>
            <a:avLst/>
            <a:gdLst/>
            <a:ahLst/>
            <a:cxnLst/>
            <a:rect l="l" t="t" r="r" b="b"/>
            <a:pathLst>
              <a:path w="2457636" h="522248">
                <a:moveTo>
                  <a:pt x="0" y="0"/>
                </a:moveTo>
                <a:lnTo>
                  <a:pt x="2457635" y="0"/>
                </a:lnTo>
                <a:lnTo>
                  <a:pt x="2457635" y="522248"/>
                </a:lnTo>
                <a:lnTo>
                  <a:pt x="0" y="5222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5277939" y="519764"/>
            <a:ext cx="1944820" cy="366362"/>
          </a:xfrm>
          <a:prstGeom prst="rect">
            <a:avLst/>
          </a:prstGeom>
        </p:spPr>
        <p:txBody>
          <a:bodyPr lIns="0" tIns="0" rIns="0" bIns="0" rtlCol="0" anchor="t">
            <a:spAutoFit/>
          </a:bodyPr>
          <a:lstStyle/>
          <a:p>
            <a:pPr algn="ctr">
              <a:lnSpc>
                <a:spcPts val="2877"/>
              </a:lnSpc>
            </a:pPr>
            <a:r>
              <a:rPr lang="en-US" sz="2055">
                <a:solidFill>
                  <a:srgbClr val="F4F6FC"/>
                </a:solidFill>
                <a:latin typeface="Coco Gothic"/>
                <a:ea typeface="Coco Gothic"/>
                <a:cs typeface="Coco Gothic"/>
                <a:sym typeface="Coco Gothic"/>
              </a:rPr>
              <a:t>Agent BONUS!</a:t>
            </a:r>
          </a:p>
        </p:txBody>
      </p:sp>
      <p:sp>
        <p:nvSpPr>
          <p:cNvPr id="7" name="TextBox 7"/>
          <p:cNvSpPr txBox="1"/>
          <p:nvPr/>
        </p:nvSpPr>
        <p:spPr>
          <a:xfrm>
            <a:off x="4353419" y="1252372"/>
            <a:ext cx="924520" cy="372745"/>
          </a:xfrm>
          <a:prstGeom prst="rect">
            <a:avLst/>
          </a:prstGeom>
        </p:spPr>
        <p:txBody>
          <a:bodyPr lIns="0" tIns="0" rIns="0" bIns="0" rtlCol="0" anchor="t">
            <a:spAutoFit/>
          </a:bodyPr>
          <a:lstStyle/>
          <a:p>
            <a:pPr algn="ctr">
              <a:lnSpc>
                <a:spcPts val="3079"/>
              </a:lnSpc>
            </a:pPr>
            <a:r>
              <a:rPr lang="en-US" sz="2199" b="1" u="sng">
                <a:solidFill>
                  <a:srgbClr val="000000"/>
                </a:solidFill>
                <a:latin typeface="Canva Sans Bold"/>
                <a:ea typeface="Canva Sans Bold"/>
                <a:cs typeface="Canva Sans Bold"/>
                <a:sym typeface="Canva Sans Bold"/>
              </a:rPr>
              <a:t>3 Apps</a:t>
            </a:r>
          </a:p>
        </p:txBody>
      </p:sp>
      <p:sp>
        <p:nvSpPr>
          <p:cNvPr id="8" name="TextBox 8"/>
          <p:cNvSpPr txBox="1"/>
          <p:nvPr/>
        </p:nvSpPr>
        <p:spPr>
          <a:xfrm>
            <a:off x="0" y="1710842"/>
            <a:ext cx="2694843" cy="5591175"/>
          </a:xfrm>
          <a:prstGeom prst="rect">
            <a:avLst/>
          </a:prstGeom>
        </p:spPr>
        <p:txBody>
          <a:bodyPr lIns="0" tIns="0" rIns="0" bIns="0" rtlCol="0" anchor="t">
            <a:spAutoFit/>
          </a:bodyPr>
          <a:lstStyle/>
          <a:p>
            <a:pPr algn="ctr">
              <a:lnSpc>
                <a:spcPts val="2100"/>
              </a:lnSpc>
            </a:pPr>
            <a:r>
              <a:rPr lang="en-US" sz="1500">
                <a:solidFill>
                  <a:srgbClr val="000000"/>
                </a:solidFill>
                <a:latin typeface="Canva Sans"/>
                <a:ea typeface="Canva Sans"/>
                <a:cs typeface="Canva Sans"/>
                <a:sym typeface="Canva Sans"/>
              </a:rPr>
              <a:t>Affordable Health Insurance Club LLC </a:t>
            </a:r>
          </a:p>
          <a:p>
            <a:pPr algn="ctr">
              <a:lnSpc>
                <a:spcPts val="2100"/>
              </a:lnSpc>
            </a:pPr>
            <a:r>
              <a:rPr lang="en-US" sz="1500">
                <a:solidFill>
                  <a:srgbClr val="000000"/>
                </a:solidFill>
                <a:latin typeface="Canva Sans"/>
                <a:ea typeface="Canva Sans"/>
                <a:cs typeface="Canva Sans"/>
                <a:sym typeface="Canva Sans"/>
              </a:rPr>
              <a:t>Alexander Nelson</a:t>
            </a:r>
          </a:p>
          <a:p>
            <a:pPr algn="ctr">
              <a:lnSpc>
                <a:spcPts val="2100"/>
              </a:lnSpc>
            </a:pPr>
            <a:r>
              <a:rPr lang="en-US" sz="1500">
                <a:solidFill>
                  <a:srgbClr val="000000"/>
                </a:solidFill>
                <a:latin typeface="Canva Sans"/>
                <a:ea typeface="Canva Sans"/>
                <a:cs typeface="Canva Sans"/>
                <a:sym typeface="Canva Sans"/>
              </a:rPr>
              <a:t>Alexander Strate</a:t>
            </a:r>
          </a:p>
          <a:p>
            <a:pPr algn="ctr">
              <a:lnSpc>
                <a:spcPts val="2100"/>
              </a:lnSpc>
            </a:pPr>
            <a:r>
              <a:rPr lang="en-US" sz="1500">
                <a:solidFill>
                  <a:srgbClr val="000000"/>
                </a:solidFill>
                <a:latin typeface="Canva Sans"/>
                <a:ea typeface="Canva Sans"/>
                <a:cs typeface="Canva Sans"/>
                <a:sym typeface="Canva Sans"/>
              </a:rPr>
              <a:t>Alison Guyette</a:t>
            </a:r>
          </a:p>
          <a:p>
            <a:pPr algn="ctr">
              <a:lnSpc>
                <a:spcPts val="2100"/>
              </a:lnSpc>
            </a:pPr>
            <a:r>
              <a:rPr lang="en-US" sz="1500">
                <a:solidFill>
                  <a:srgbClr val="000000"/>
                </a:solidFill>
                <a:latin typeface="Canva Sans"/>
                <a:ea typeface="Canva Sans"/>
                <a:cs typeface="Canva Sans"/>
                <a:sym typeface="Canva Sans"/>
              </a:rPr>
              <a:t>Alister McDonald</a:t>
            </a:r>
          </a:p>
          <a:p>
            <a:pPr algn="ctr">
              <a:lnSpc>
                <a:spcPts val="2100"/>
              </a:lnSpc>
            </a:pPr>
            <a:r>
              <a:rPr lang="en-US" sz="1500">
                <a:solidFill>
                  <a:srgbClr val="000000"/>
                </a:solidFill>
                <a:latin typeface="Canva Sans"/>
                <a:ea typeface="Canva Sans"/>
                <a:cs typeface="Canva Sans"/>
                <a:sym typeface="Canva Sans"/>
              </a:rPr>
              <a:t>Allison Jericho</a:t>
            </a:r>
          </a:p>
          <a:p>
            <a:pPr algn="ctr">
              <a:lnSpc>
                <a:spcPts val="2100"/>
              </a:lnSpc>
            </a:pPr>
            <a:r>
              <a:rPr lang="en-US" sz="1500">
                <a:solidFill>
                  <a:srgbClr val="000000"/>
                </a:solidFill>
                <a:latin typeface="Canva Sans"/>
                <a:ea typeface="Canva Sans"/>
                <a:cs typeface="Canva Sans"/>
                <a:sym typeface="Canva Sans"/>
              </a:rPr>
              <a:t>Allyson Bruce</a:t>
            </a:r>
          </a:p>
          <a:p>
            <a:pPr algn="ctr">
              <a:lnSpc>
                <a:spcPts val="2100"/>
              </a:lnSpc>
            </a:pPr>
            <a:r>
              <a:rPr lang="en-US" sz="1500">
                <a:solidFill>
                  <a:srgbClr val="000000"/>
                </a:solidFill>
                <a:latin typeface="Canva Sans"/>
                <a:ea typeface="Canva Sans"/>
                <a:cs typeface="Canva Sans"/>
                <a:sym typeface="Canva Sans"/>
              </a:rPr>
              <a:t>Alyssa Chase</a:t>
            </a:r>
          </a:p>
          <a:p>
            <a:pPr algn="ctr">
              <a:lnSpc>
                <a:spcPts val="2100"/>
              </a:lnSpc>
            </a:pPr>
            <a:r>
              <a:rPr lang="en-US" sz="1500">
                <a:solidFill>
                  <a:srgbClr val="000000"/>
                </a:solidFill>
                <a:latin typeface="Canva Sans"/>
                <a:ea typeface="Canva Sans"/>
                <a:cs typeface="Canva Sans"/>
                <a:sym typeface="Canva Sans"/>
              </a:rPr>
              <a:t>Amanda Corricelli</a:t>
            </a:r>
          </a:p>
          <a:p>
            <a:pPr algn="ctr">
              <a:lnSpc>
                <a:spcPts val="2100"/>
              </a:lnSpc>
            </a:pPr>
            <a:r>
              <a:rPr lang="en-US" sz="1500">
                <a:solidFill>
                  <a:srgbClr val="000000"/>
                </a:solidFill>
                <a:latin typeface="Canva Sans"/>
                <a:ea typeface="Canva Sans"/>
                <a:cs typeface="Canva Sans"/>
                <a:sym typeface="Canva Sans"/>
              </a:rPr>
              <a:t>Amy Tyler</a:t>
            </a:r>
          </a:p>
          <a:p>
            <a:pPr algn="ctr">
              <a:lnSpc>
                <a:spcPts val="2100"/>
              </a:lnSpc>
            </a:pPr>
            <a:r>
              <a:rPr lang="en-US" sz="1500">
                <a:solidFill>
                  <a:srgbClr val="000000"/>
                </a:solidFill>
                <a:latin typeface="Canva Sans"/>
                <a:ea typeface="Canva Sans"/>
                <a:cs typeface="Canva Sans"/>
                <a:sym typeface="Canva Sans"/>
              </a:rPr>
              <a:t>Anastasia Sorokina</a:t>
            </a:r>
          </a:p>
          <a:p>
            <a:pPr algn="ctr">
              <a:lnSpc>
                <a:spcPts val="2100"/>
              </a:lnSpc>
            </a:pPr>
            <a:r>
              <a:rPr lang="en-US" sz="1500">
                <a:solidFill>
                  <a:srgbClr val="000000"/>
                </a:solidFill>
                <a:latin typeface="Canva Sans"/>
                <a:ea typeface="Canva Sans"/>
                <a:cs typeface="Canva Sans"/>
                <a:sym typeface="Canva Sans"/>
              </a:rPr>
              <a:t>Andrea Goldstein</a:t>
            </a:r>
          </a:p>
          <a:p>
            <a:pPr algn="ctr">
              <a:lnSpc>
                <a:spcPts val="2100"/>
              </a:lnSpc>
            </a:pPr>
            <a:r>
              <a:rPr lang="en-US" sz="1500">
                <a:solidFill>
                  <a:srgbClr val="000000"/>
                </a:solidFill>
                <a:latin typeface="Canva Sans"/>
                <a:ea typeface="Canva Sans"/>
                <a:cs typeface="Canva Sans"/>
                <a:sym typeface="Canva Sans"/>
              </a:rPr>
              <a:t>Andrea Stapp</a:t>
            </a:r>
          </a:p>
          <a:p>
            <a:pPr algn="ctr">
              <a:lnSpc>
                <a:spcPts val="2100"/>
              </a:lnSpc>
            </a:pPr>
            <a:r>
              <a:rPr lang="en-US" sz="1500">
                <a:solidFill>
                  <a:srgbClr val="000000"/>
                </a:solidFill>
                <a:latin typeface="Canva Sans"/>
                <a:ea typeface="Canva Sans"/>
                <a:cs typeface="Canva Sans"/>
                <a:sym typeface="Canva Sans"/>
              </a:rPr>
              <a:t>Anthony carpenter</a:t>
            </a:r>
          </a:p>
          <a:p>
            <a:pPr algn="ctr">
              <a:lnSpc>
                <a:spcPts val="2100"/>
              </a:lnSpc>
            </a:pPr>
            <a:r>
              <a:rPr lang="en-US" sz="1500">
                <a:solidFill>
                  <a:srgbClr val="000000"/>
                </a:solidFill>
                <a:latin typeface="Canva Sans"/>
                <a:ea typeface="Canva Sans"/>
                <a:cs typeface="Canva Sans"/>
                <a:sym typeface="Canva Sans"/>
              </a:rPr>
              <a:t>Anthony Clayton </a:t>
            </a:r>
          </a:p>
          <a:p>
            <a:pPr algn="ctr">
              <a:lnSpc>
                <a:spcPts val="2100"/>
              </a:lnSpc>
            </a:pPr>
            <a:r>
              <a:rPr lang="en-US" sz="1500">
                <a:solidFill>
                  <a:srgbClr val="000000"/>
                </a:solidFill>
                <a:latin typeface="Canva Sans"/>
                <a:ea typeface="Canva Sans"/>
                <a:cs typeface="Canva Sans"/>
                <a:sym typeface="Canva Sans"/>
              </a:rPr>
              <a:t>Anthony Vacca</a:t>
            </a:r>
          </a:p>
          <a:p>
            <a:pPr algn="ctr">
              <a:lnSpc>
                <a:spcPts val="2100"/>
              </a:lnSpc>
            </a:pPr>
            <a:r>
              <a:rPr lang="en-US" sz="1500">
                <a:solidFill>
                  <a:srgbClr val="000000"/>
                </a:solidFill>
                <a:latin typeface="Canva Sans"/>
                <a:ea typeface="Canva Sans"/>
                <a:cs typeface="Canva Sans"/>
                <a:sym typeface="Canva Sans"/>
              </a:rPr>
              <a:t>Anthony Vines</a:t>
            </a:r>
          </a:p>
          <a:p>
            <a:pPr algn="ctr">
              <a:lnSpc>
                <a:spcPts val="2100"/>
              </a:lnSpc>
            </a:pPr>
            <a:r>
              <a:rPr lang="en-US" sz="1500">
                <a:solidFill>
                  <a:srgbClr val="000000"/>
                </a:solidFill>
                <a:latin typeface="Canva Sans"/>
                <a:ea typeface="Canva Sans"/>
                <a:cs typeface="Canva Sans"/>
                <a:sym typeface="Canva Sans"/>
              </a:rPr>
              <a:t>Apollo Insurance Group</a:t>
            </a:r>
          </a:p>
          <a:p>
            <a:pPr algn="ctr">
              <a:lnSpc>
                <a:spcPts val="2100"/>
              </a:lnSpc>
            </a:pPr>
            <a:r>
              <a:rPr lang="en-US" sz="1500">
                <a:solidFill>
                  <a:srgbClr val="000000"/>
                </a:solidFill>
                <a:latin typeface="Canva Sans"/>
                <a:ea typeface="Canva Sans"/>
                <a:cs typeface="Canva Sans"/>
                <a:sym typeface="Canva Sans"/>
              </a:rPr>
              <a:t>April Palmer</a:t>
            </a:r>
          </a:p>
          <a:p>
            <a:pPr algn="ctr">
              <a:lnSpc>
                <a:spcPts val="2100"/>
              </a:lnSpc>
            </a:pPr>
            <a:r>
              <a:rPr lang="en-US" sz="1500">
                <a:solidFill>
                  <a:srgbClr val="000000"/>
                </a:solidFill>
                <a:latin typeface="Canva Sans"/>
                <a:ea typeface="Canva Sans"/>
                <a:cs typeface="Canva Sans"/>
                <a:sym typeface="Canva Sans"/>
              </a:rPr>
              <a:t>April Regocki</a:t>
            </a:r>
          </a:p>
        </p:txBody>
      </p:sp>
      <p:sp>
        <p:nvSpPr>
          <p:cNvPr id="9" name="TextBox 9"/>
          <p:cNvSpPr txBox="1"/>
          <p:nvPr/>
        </p:nvSpPr>
        <p:spPr>
          <a:xfrm>
            <a:off x="2809272" y="1710842"/>
            <a:ext cx="2354238" cy="5591175"/>
          </a:xfrm>
          <a:prstGeom prst="rect">
            <a:avLst/>
          </a:prstGeom>
        </p:spPr>
        <p:txBody>
          <a:bodyPr lIns="0" tIns="0" rIns="0" bIns="0" rtlCol="0" anchor="t">
            <a:spAutoFit/>
          </a:bodyPr>
          <a:lstStyle/>
          <a:p>
            <a:pPr algn="ctr">
              <a:lnSpc>
                <a:spcPts val="2100"/>
              </a:lnSpc>
            </a:pPr>
            <a:r>
              <a:rPr lang="en-US" sz="1500">
                <a:solidFill>
                  <a:srgbClr val="000000"/>
                </a:solidFill>
                <a:latin typeface="Canva Sans"/>
                <a:ea typeface="Canva Sans"/>
                <a:cs typeface="Canva Sans"/>
                <a:sym typeface="Canva Sans"/>
              </a:rPr>
              <a:t>Ashley Koster </a:t>
            </a:r>
          </a:p>
          <a:p>
            <a:pPr algn="ctr">
              <a:lnSpc>
                <a:spcPts val="2100"/>
              </a:lnSpc>
            </a:pPr>
            <a:r>
              <a:rPr lang="en-US" sz="1500">
                <a:solidFill>
                  <a:srgbClr val="000000"/>
                </a:solidFill>
                <a:latin typeface="Canva Sans"/>
                <a:ea typeface="Canva Sans"/>
                <a:cs typeface="Canva Sans"/>
                <a:sym typeface="Canva Sans"/>
              </a:rPr>
              <a:t>Ashley Sawyer</a:t>
            </a:r>
          </a:p>
          <a:p>
            <a:pPr algn="ctr">
              <a:lnSpc>
                <a:spcPts val="2100"/>
              </a:lnSpc>
            </a:pPr>
            <a:r>
              <a:rPr lang="en-US" sz="1500">
                <a:solidFill>
                  <a:srgbClr val="000000"/>
                </a:solidFill>
                <a:latin typeface="Canva Sans"/>
                <a:ea typeface="Canva Sans"/>
                <a:cs typeface="Canva Sans"/>
                <a:sym typeface="Canva Sans"/>
              </a:rPr>
              <a:t>Ashton West</a:t>
            </a:r>
          </a:p>
          <a:p>
            <a:pPr algn="ctr">
              <a:lnSpc>
                <a:spcPts val="2100"/>
              </a:lnSpc>
            </a:pPr>
            <a:r>
              <a:rPr lang="en-US" sz="1500">
                <a:solidFill>
                  <a:srgbClr val="000000"/>
                </a:solidFill>
                <a:latin typeface="Canva Sans"/>
                <a:ea typeface="Canva Sans"/>
                <a:cs typeface="Canva Sans"/>
                <a:sym typeface="Canva Sans"/>
              </a:rPr>
              <a:t>Aspire Insurance Group</a:t>
            </a:r>
          </a:p>
          <a:p>
            <a:pPr algn="ctr">
              <a:lnSpc>
                <a:spcPts val="2100"/>
              </a:lnSpc>
            </a:pPr>
            <a:r>
              <a:rPr lang="en-US" sz="1500">
                <a:solidFill>
                  <a:srgbClr val="000000"/>
                </a:solidFill>
                <a:latin typeface="Canva Sans"/>
                <a:ea typeface="Canva Sans"/>
                <a:cs typeface="Canva Sans"/>
                <a:sym typeface="Canva Sans"/>
              </a:rPr>
              <a:t>Austin Edgar</a:t>
            </a:r>
          </a:p>
          <a:p>
            <a:pPr algn="ctr">
              <a:lnSpc>
                <a:spcPts val="2100"/>
              </a:lnSpc>
            </a:pPr>
            <a:r>
              <a:rPr lang="en-US" sz="1500">
                <a:solidFill>
                  <a:srgbClr val="000000"/>
                </a:solidFill>
                <a:latin typeface="Canva Sans"/>
                <a:ea typeface="Canva Sans"/>
                <a:cs typeface="Canva Sans"/>
                <a:sym typeface="Canva Sans"/>
              </a:rPr>
              <a:t>Avery Spencer</a:t>
            </a:r>
          </a:p>
          <a:p>
            <a:pPr algn="ctr">
              <a:lnSpc>
                <a:spcPts val="2100"/>
              </a:lnSpc>
            </a:pPr>
            <a:r>
              <a:rPr lang="en-US" sz="1500">
                <a:solidFill>
                  <a:srgbClr val="000000"/>
                </a:solidFill>
                <a:latin typeface="Canva Sans"/>
                <a:ea typeface="Canva Sans"/>
                <a:cs typeface="Canva Sans"/>
                <a:sym typeface="Canva Sans"/>
              </a:rPr>
              <a:t>Bettina White</a:t>
            </a:r>
          </a:p>
          <a:p>
            <a:pPr algn="ctr">
              <a:lnSpc>
                <a:spcPts val="2100"/>
              </a:lnSpc>
            </a:pPr>
            <a:r>
              <a:rPr lang="en-US" sz="1500">
                <a:solidFill>
                  <a:srgbClr val="000000"/>
                </a:solidFill>
                <a:latin typeface="Canva Sans"/>
                <a:ea typeface="Canva Sans"/>
                <a:cs typeface="Canva Sans"/>
                <a:sym typeface="Canva Sans"/>
              </a:rPr>
              <a:t>Bob Moyer</a:t>
            </a:r>
          </a:p>
          <a:p>
            <a:pPr algn="ctr">
              <a:lnSpc>
                <a:spcPts val="2100"/>
              </a:lnSpc>
            </a:pPr>
            <a:r>
              <a:rPr lang="en-US" sz="1500">
                <a:solidFill>
                  <a:srgbClr val="000000"/>
                </a:solidFill>
                <a:latin typeface="Canva Sans"/>
                <a:ea typeface="Canva Sans"/>
                <a:cs typeface="Canva Sans"/>
                <a:sym typeface="Canva Sans"/>
              </a:rPr>
              <a:t>Bonnie Lucas</a:t>
            </a:r>
          </a:p>
          <a:p>
            <a:pPr algn="ctr">
              <a:lnSpc>
                <a:spcPts val="2100"/>
              </a:lnSpc>
            </a:pPr>
            <a:r>
              <a:rPr lang="en-US" sz="1500">
                <a:solidFill>
                  <a:srgbClr val="000000"/>
                </a:solidFill>
                <a:latin typeface="Canva Sans"/>
                <a:ea typeface="Canva Sans"/>
                <a:cs typeface="Canva Sans"/>
                <a:sym typeface="Canva Sans"/>
              </a:rPr>
              <a:t>Bradley Plummer</a:t>
            </a:r>
          </a:p>
          <a:p>
            <a:pPr algn="ctr">
              <a:lnSpc>
                <a:spcPts val="2100"/>
              </a:lnSpc>
            </a:pPr>
            <a:r>
              <a:rPr lang="en-US" sz="1500">
                <a:solidFill>
                  <a:srgbClr val="000000"/>
                </a:solidFill>
                <a:latin typeface="Canva Sans"/>
                <a:ea typeface="Canva Sans"/>
                <a:cs typeface="Canva Sans"/>
                <a:sym typeface="Canva Sans"/>
              </a:rPr>
              <a:t>Brandon Allison</a:t>
            </a:r>
          </a:p>
          <a:p>
            <a:pPr algn="ctr">
              <a:lnSpc>
                <a:spcPts val="2100"/>
              </a:lnSpc>
            </a:pPr>
            <a:r>
              <a:rPr lang="en-US" sz="1500">
                <a:solidFill>
                  <a:srgbClr val="000000"/>
                </a:solidFill>
                <a:latin typeface="Canva Sans"/>
                <a:ea typeface="Canva Sans"/>
                <a:cs typeface="Canva Sans"/>
                <a:sym typeface="Canva Sans"/>
              </a:rPr>
              <a:t>Brayden Milam</a:t>
            </a:r>
          </a:p>
          <a:p>
            <a:pPr algn="ctr">
              <a:lnSpc>
                <a:spcPts val="2100"/>
              </a:lnSpc>
            </a:pPr>
            <a:r>
              <a:rPr lang="en-US" sz="1500">
                <a:solidFill>
                  <a:srgbClr val="000000"/>
                </a:solidFill>
                <a:latin typeface="Canva Sans"/>
                <a:ea typeface="Canva Sans"/>
                <a:cs typeface="Canva Sans"/>
                <a:sym typeface="Canva Sans"/>
              </a:rPr>
              <a:t>Brent Clouse</a:t>
            </a:r>
          </a:p>
          <a:p>
            <a:pPr algn="ctr">
              <a:lnSpc>
                <a:spcPts val="2100"/>
              </a:lnSpc>
            </a:pPr>
            <a:r>
              <a:rPr lang="en-US" sz="1500">
                <a:solidFill>
                  <a:srgbClr val="000000"/>
                </a:solidFill>
                <a:latin typeface="Canva Sans"/>
                <a:ea typeface="Canva Sans"/>
                <a:cs typeface="Canva Sans"/>
                <a:sym typeface="Canva Sans"/>
              </a:rPr>
              <a:t>Brian Calvert</a:t>
            </a:r>
          </a:p>
          <a:p>
            <a:pPr algn="ctr">
              <a:lnSpc>
                <a:spcPts val="2100"/>
              </a:lnSpc>
            </a:pPr>
            <a:r>
              <a:rPr lang="en-US" sz="1500">
                <a:solidFill>
                  <a:srgbClr val="000000"/>
                </a:solidFill>
                <a:latin typeface="Canva Sans"/>
                <a:ea typeface="Canva Sans"/>
                <a:cs typeface="Canva Sans"/>
                <a:sym typeface="Canva Sans"/>
              </a:rPr>
              <a:t>Brian D. Cichy </a:t>
            </a:r>
          </a:p>
          <a:p>
            <a:pPr algn="ctr">
              <a:lnSpc>
                <a:spcPts val="2100"/>
              </a:lnSpc>
            </a:pPr>
            <a:r>
              <a:rPr lang="en-US" sz="1500">
                <a:solidFill>
                  <a:srgbClr val="000000"/>
                </a:solidFill>
                <a:latin typeface="Canva Sans"/>
                <a:ea typeface="Canva Sans"/>
                <a:cs typeface="Canva Sans"/>
                <a:sym typeface="Canva Sans"/>
              </a:rPr>
              <a:t>Brian Dixon</a:t>
            </a:r>
          </a:p>
          <a:p>
            <a:pPr algn="ctr">
              <a:lnSpc>
                <a:spcPts val="2100"/>
              </a:lnSpc>
            </a:pPr>
            <a:r>
              <a:rPr lang="en-US" sz="1500">
                <a:solidFill>
                  <a:srgbClr val="000000"/>
                </a:solidFill>
                <a:latin typeface="Canva Sans"/>
                <a:ea typeface="Canva Sans"/>
                <a:cs typeface="Canva Sans"/>
                <a:sym typeface="Canva Sans"/>
              </a:rPr>
              <a:t>Brian Drennon</a:t>
            </a:r>
          </a:p>
          <a:p>
            <a:pPr algn="ctr">
              <a:lnSpc>
                <a:spcPts val="2100"/>
              </a:lnSpc>
            </a:pPr>
            <a:r>
              <a:rPr lang="en-US" sz="1500">
                <a:solidFill>
                  <a:srgbClr val="000000"/>
                </a:solidFill>
                <a:latin typeface="Canva Sans"/>
                <a:ea typeface="Canva Sans"/>
                <a:cs typeface="Canva Sans"/>
                <a:sym typeface="Canva Sans"/>
              </a:rPr>
              <a:t>Brian Roberts</a:t>
            </a:r>
          </a:p>
          <a:p>
            <a:pPr algn="ctr">
              <a:lnSpc>
                <a:spcPts val="2100"/>
              </a:lnSpc>
            </a:pPr>
            <a:r>
              <a:rPr lang="en-US" sz="1500">
                <a:solidFill>
                  <a:srgbClr val="000000"/>
                </a:solidFill>
                <a:latin typeface="Canva Sans"/>
                <a:ea typeface="Canva Sans"/>
                <a:cs typeface="Canva Sans"/>
                <a:sym typeface="Canva Sans"/>
              </a:rPr>
              <a:t>Briana Kramer</a:t>
            </a:r>
          </a:p>
          <a:p>
            <a:pPr algn="ctr">
              <a:lnSpc>
                <a:spcPts val="2100"/>
              </a:lnSpc>
            </a:pPr>
            <a:r>
              <a:rPr lang="en-US" sz="1500">
                <a:solidFill>
                  <a:srgbClr val="000000"/>
                </a:solidFill>
                <a:latin typeface="Canva Sans"/>
                <a:ea typeface="Canva Sans"/>
                <a:cs typeface="Canva Sans"/>
                <a:sym typeface="Canva Sans"/>
              </a:rPr>
              <a:t>Brianna Rizzo</a:t>
            </a:r>
          </a:p>
          <a:p>
            <a:pPr algn="ctr">
              <a:lnSpc>
                <a:spcPts val="2100"/>
              </a:lnSpc>
            </a:pPr>
            <a:r>
              <a:rPr lang="en-US" sz="1500">
                <a:solidFill>
                  <a:srgbClr val="000000"/>
                </a:solidFill>
                <a:latin typeface="Canva Sans"/>
                <a:ea typeface="Canva Sans"/>
                <a:cs typeface="Canva Sans"/>
                <a:sym typeface="Canva Sans"/>
              </a:rPr>
              <a:t>Brittney Irwin</a:t>
            </a:r>
          </a:p>
        </p:txBody>
      </p:sp>
      <p:sp>
        <p:nvSpPr>
          <p:cNvPr id="10" name="TextBox 10"/>
          <p:cNvSpPr txBox="1"/>
          <p:nvPr/>
        </p:nvSpPr>
        <p:spPr>
          <a:xfrm>
            <a:off x="5073264" y="1710842"/>
            <a:ext cx="2354238" cy="105336975"/>
          </a:xfrm>
          <a:prstGeom prst="rect">
            <a:avLst/>
          </a:prstGeom>
        </p:spPr>
        <p:txBody>
          <a:bodyPr lIns="0" tIns="0" rIns="0" bIns="0" rtlCol="0" anchor="t">
            <a:spAutoFit/>
          </a:bodyPr>
          <a:lstStyle/>
          <a:p>
            <a:pPr algn="ctr">
              <a:lnSpc>
                <a:spcPts val="2100"/>
              </a:lnSpc>
            </a:pPr>
            <a:r>
              <a:rPr lang="en-US" sz="1500">
                <a:solidFill>
                  <a:srgbClr val="000000"/>
                </a:solidFill>
                <a:latin typeface="Canva Sans"/>
                <a:ea typeface="Canva Sans"/>
                <a:cs typeface="Canva Sans"/>
                <a:sym typeface="Canva Sans"/>
              </a:rPr>
              <a:t>Brittney Nemitz</a:t>
            </a:r>
          </a:p>
          <a:p>
            <a:pPr algn="ctr">
              <a:lnSpc>
                <a:spcPts val="2100"/>
              </a:lnSpc>
            </a:pPr>
            <a:r>
              <a:rPr lang="en-US" sz="1500">
                <a:solidFill>
                  <a:srgbClr val="000000"/>
                </a:solidFill>
                <a:latin typeface="Canva Sans"/>
                <a:ea typeface="Canva Sans"/>
                <a:cs typeface="Canva Sans"/>
                <a:sym typeface="Canva Sans"/>
              </a:rPr>
              <a:t>Bryan Valentine</a:t>
            </a:r>
          </a:p>
          <a:p>
            <a:pPr algn="ctr">
              <a:lnSpc>
                <a:spcPts val="2100"/>
              </a:lnSpc>
            </a:pPr>
            <a:r>
              <a:rPr lang="en-US" sz="1500">
                <a:solidFill>
                  <a:srgbClr val="000000"/>
                </a:solidFill>
                <a:latin typeface="Canva Sans"/>
                <a:ea typeface="Canva Sans"/>
                <a:cs typeface="Canva Sans"/>
                <a:sym typeface="Canva Sans"/>
              </a:rPr>
              <a:t>Caleigh Funsch </a:t>
            </a:r>
          </a:p>
          <a:p>
            <a:pPr algn="ctr">
              <a:lnSpc>
                <a:spcPts val="2100"/>
              </a:lnSpc>
            </a:pPr>
            <a:r>
              <a:rPr lang="en-US" sz="1500">
                <a:solidFill>
                  <a:srgbClr val="000000"/>
                </a:solidFill>
                <a:latin typeface="Canva Sans"/>
                <a:ea typeface="Canva Sans"/>
                <a:cs typeface="Canva Sans"/>
                <a:sym typeface="Canva Sans"/>
              </a:rPr>
              <a:t>Cameron Hayes </a:t>
            </a:r>
          </a:p>
          <a:p>
            <a:pPr algn="ctr">
              <a:lnSpc>
                <a:spcPts val="2100"/>
              </a:lnSpc>
            </a:pPr>
            <a:r>
              <a:rPr lang="en-US" sz="1500">
                <a:solidFill>
                  <a:srgbClr val="000000"/>
                </a:solidFill>
                <a:latin typeface="Canva Sans"/>
                <a:ea typeface="Canva Sans"/>
                <a:cs typeface="Canva Sans"/>
                <a:sym typeface="Canva Sans"/>
              </a:rPr>
              <a:t>Cameron Norris </a:t>
            </a:r>
          </a:p>
          <a:p>
            <a:pPr algn="ctr">
              <a:lnSpc>
                <a:spcPts val="2100"/>
              </a:lnSpc>
            </a:pPr>
            <a:r>
              <a:rPr lang="en-US" sz="1500">
                <a:solidFill>
                  <a:srgbClr val="000000"/>
                </a:solidFill>
                <a:latin typeface="Canva Sans"/>
                <a:ea typeface="Canva Sans"/>
                <a:cs typeface="Canva Sans"/>
                <a:sym typeface="Canva Sans"/>
              </a:rPr>
              <a:t>Carol Sanzotta </a:t>
            </a:r>
          </a:p>
          <a:p>
            <a:pPr algn="ctr">
              <a:lnSpc>
                <a:spcPts val="2100"/>
              </a:lnSpc>
            </a:pPr>
            <a:r>
              <a:rPr lang="en-US" sz="1500">
                <a:solidFill>
                  <a:srgbClr val="000000"/>
                </a:solidFill>
                <a:latin typeface="Canva Sans"/>
                <a:ea typeface="Canva Sans"/>
                <a:cs typeface="Canva Sans"/>
                <a:sym typeface="Canva Sans"/>
              </a:rPr>
              <a:t>Carrie Espinosa </a:t>
            </a:r>
          </a:p>
          <a:p>
            <a:pPr algn="ctr">
              <a:lnSpc>
                <a:spcPts val="2100"/>
              </a:lnSpc>
            </a:pPr>
            <a:r>
              <a:rPr lang="en-US" sz="1500">
                <a:solidFill>
                  <a:srgbClr val="000000"/>
                </a:solidFill>
                <a:latin typeface="Canva Sans"/>
                <a:ea typeface="Canva Sans"/>
                <a:cs typeface="Canva Sans"/>
                <a:sym typeface="Canva Sans"/>
              </a:rPr>
              <a:t>Cecelia Reynolds </a:t>
            </a:r>
          </a:p>
          <a:p>
            <a:pPr algn="ctr">
              <a:lnSpc>
                <a:spcPts val="2100"/>
              </a:lnSpc>
            </a:pPr>
            <a:r>
              <a:rPr lang="en-US" sz="1500">
                <a:solidFill>
                  <a:srgbClr val="000000"/>
                </a:solidFill>
                <a:latin typeface="Canva Sans"/>
                <a:ea typeface="Canva Sans"/>
                <a:cs typeface="Canva Sans"/>
                <a:sym typeface="Canva Sans"/>
              </a:rPr>
              <a:t>Chad Bryan </a:t>
            </a:r>
          </a:p>
          <a:p>
            <a:pPr algn="ctr">
              <a:lnSpc>
                <a:spcPts val="2100"/>
              </a:lnSpc>
            </a:pPr>
            <a:r>
              <a:rPr lang="en-US" sz="1500">
                <a:solidFill>
                  <a:srgbClr val="000000"/>
                </a:solidFill>
                <a:latin typeface="Canva Sans"/>
                <a:ea typeface="Canva Sans"/>
                <a:cs typeface="Canva Sans"/>
                <a:sym typeface="Canva Sans"/>
              </a:rPr>
              <a:t>Charles Fuller </a:t>
            </a:r>
          </a:p>
          <a:p>
            <a:pPr algn="ctr">
              <a:lnSpc>
                <a:spcPts val="2100"/>
              </a:lnSpc>
            </a:pPr>
            <a:r>
              <a:rPr lang="en-US" sz="1500">
                <a:solidFill>
                  <a:srgbClr val="000000"/>
                </a:solidFill>
                <a:latin typeface="Canva Sans"/>
                <a:ea typeface="Canva Sans"/>
                <a:cs typeface="Canva Sans"/>
                <a:sym typeface="Canva Sans"/>
              </a:rPr>
              <a:t>Chase Sneed</a:t>
            </a:r>
          </a:p>
          <a:p>
            <a:pPr algn="ctr">
              <a:lnSpc>
                <a:spcPts val="2100"/>
              </a:lnSpc>
            </a:pPr>
            <a:r>
              <a:rPr lang="en-US" sz="1500">
                <a:solidFill>
                  <a:srgbClr val="000000"/>
                </a:solidFill>
                <a:latin typeface="Canva Sans"/>
                <a:ea typeface="Canva Sans"/>
                <a:cs typeface="Canva Sans"/>
                <a:sym typeface="Canva Sans"/>
              </a:rPr>
              <a:t>Christian Garafola </a:t>
            </a:r>
          </a:p>
          <a:p>
            <a:pPr algn="ctr">
              <a:lnSpc>
                <a:spcPts val="2100"/>
              </a:lnSpc>
            </a:pPr>
            <a:r>
              <a:rPr lang="en-US" sz="1500">
                <a:solidFill>
                  <a:srgbClr val="000000"/>
                </a:solidFill>
                <a:latin typeface="Canva Sans"/>
                <a:ea typeface="Canva Sans"/>
                <a:cs typeface="Canva Sans"/>
                <a:sym typeface="Canva Sans"/>
              </a:rPr>
              <a:t>Christine Willmore </a:t>
            </a:r>
          </a:p>
          <a:p>
            <a:pPr algn="ctr">
              <a:lnSpc>
                <a:spcPts val="2100"/>
              </a:lnSpc>
            </a:pPr>
            <a:r>
              <a:rPr lang="en-US" sz="1500">
                <a:solidFill>
                  <a:srgbClr val="000000"/>
                </a:solidFill>
                <a:latin typeface="Canva Sans"/>
                <a:ea typeface="Canva Sans"/>
                <a:cs typeface="Canva Sans"/>
                <a:sym typeface="Canva Sans"/>
              </a:rPr>
              <a:t>Christopher Lambert </a:t>
            </a:r>
          </a:p>
          <a:p>
            <a:pPr algn="ctr">
              <a:lnSpc>
                <a:spcPts val="2100"/>
              </a:lnSpc>
            </a:pPr>
            <a:r>
              <a:rPr lang="en-US" sz="1500">
                <a:solidFill>
                  <a:srgbClr val="000000"/>
                </a:solidFill>
                <a:latin typeface="Canva Sans"/>
                <a:ea typeface="Canva Sans"/>
                <a:cs typeface="Canva Sans"/>
                <a:sym typeface="Canva Sans"/>
              </a:rPr>
              <a:t>Christopher Leon </a:t>
            </a:r>
          </a:p>
          <a:p>
            <a:pPr algn="ctr">
              <a:lnSpc>
                <a:spcPts val="2100"/>
              </a:lnSpc>
            </a:pPr>
            <a:r>
              <a:rPr lang="en-US" sz="1500">
                <a:solidFill>
                  <a:srgbClr val="000000"/>
                </a:solidFill>
                <a:latin typeface="Canva Sans"/>
                <a:ea typeface="Canva Sans"/>
                <a:cs typeface="Canva Sans"/>
                <a:sym typeface="Canva Sans"/>
              </a:rPr>
              <a:t>Christopher Ruhm </a:t>
            </a:r>
          </a:p>
          <a:p>
            <a:pPr algn="ctr">
              <a:lnSpc>
                <a:spcPts val="2100"/>
              </a:lnSpc>
            </a:pPr>
            <a:r>
              <a:rPr lang="en-US" sz="1500">
                <a:solidFill>
                  <a:srgbClr val="000000"/>
                </a:solidFill>
                <a:latin typeface="Canva Sans"/>
                <a:ea typeface="Canva Sans"/>
                <a:cs typeface="Canva Sans"/>
                <a:sym typeface="Canva Sans"/>
              </a:rPr>
              <a:t>Christopher Shannahan </a:t>
            </a:r>
          </a:p>
          <a:p>
            <a:pPr algn="ctr">
              <a:lnSpc>
                <a:spcPts val="2100"/>
              </a:lnSpc>
            </a:pPr>
            <a:r>
              <a:rPr lang="en-US" sz="1500">
                <a:solidFill>
                  <a:srgbClr val="000000"/>
                </a:solidFill>
                <a:latin typeface="Canva Sans"/>
                <a:ea typeface="Canva Sans"/>
                <a:cs typeface="Canva Sans"/>
                <a:sym typeface="Canva Sans"/>
              </a:rPr>
              <a:t>Christopher Turner </a:t>
            </a:r>
          </a:p>
          <a:p>
            <a:pPr algn="ctr">
              <a:lnSpc>
                <a:spcPts val="2100"/>
              </a:lnSpc>
            </a:pPr>
            <a:r>
              <a:rPr lang="en-US" sz="1500">
                <a:solidFill>
                  <a:srgbClr val="000000"/>
                </a:solidFill>
                <a:latin typeface="Canva Sans"/>
                <a:ea typeface="Canva Sans"/>
                <a:cs typeface="Canva Sans"/>
                <a:sym typeface="Canva Sans"/>
              </a:rPr>
              <a:t>Chrystal Constant </a:t>
            </a:r>
          </a:p>
          <a:p>
            <a:pPr algn="ctr">
              <a:lnSpc>
                <a:spcPts val="2100"/>
              </a:lnSpc>
            </a:pPr>
            <a:r>
              <a:rPr lang="en-US" sz="1500">
                <a:solidFill>
                  <a:srgbClr val="000000"/>
                </a:solidFill>
                <a:latin typeface="Canva Sans"/>
                <a:ea typeface="Canva Sans"/>
                <a:cs typeface="Canva Sans"/>
                <a:sym typeface="Canva Sans"/>
              </a:rPr>
              <a:t>Cindy Gordon </a:t>
            </a:r>
          </a:p>
          <a:p>
            <a:pPr algn="ctr">
              <a:lnSpc>
                <a:spcPts val="2100"/>
              </a:lnSpc>
            </a:pPr>
            <a:r>
              <a:rPr lang="en-US" sz="1500">
                <a:solidFill>
                  <a:srgbClr val="000000"/>
                </a:solidFill>
                <a:latin typeface="Canva Sans"/>
                <a:ea typeface="Canva Sans"/>
                <a:cs typeface="Canva Sans"/>
                <a:sym typeface="Canva Sans"/>
              </a:rPr>
              <a:t>Cindy Vo </a:t>
            </a:r>
          </a:p>
          <a:p>
            <a:pPr algn="ctr">
              <a:lnSpc>
                <a:spcPts val="2100"/>
              </a:lnSpc>
            </a:pPr>
            <a:r>
              <a:rPr lang="en-US" sz="1500">
                <a:solidFill>
                  <a:srgbClr val="000000"/>
                </a:solidFill>
                <a:latin typeface="Canva Sans"/>
                <a:ea typeface="Canva Sans"/>
                <a:cs typeface="Canva Sans"/>
                <a:sym typeface="Canva Sans"/>
              </a:rPr>
              <a:t>Clayton Eidson </a:t>
            </a:r>
          </a:p>
          <a:p>
            <a:pPr algn="ctr">
              <a:lnSpc>
                <a:spcPts val="2100"/>
              </a:lnSpc>
            </a:pPr>
            <a:r>
              <a:rPr lang="en-US" sz="1500">
                <a:solidFill>
                  <a:srgbClr val="000000"/>
                </a:solidFill>
                <a:latin typeface="Canva Sans"/>
                <a:ea typeface="Canva Sans"/>
                <a:cs typeface="Canva Sans"/>
                <a:sym typeface="Canva Sans"/>
              </a:rPr>
              <a:t>Clinton Vandall Jr (856364)</a:t>
            </a:r>
          </a:p>
          <a:p>
            <a:pPr algn="ctr">
              <a:lnSpc>
                <a:spcPts val="2100"/>
              </a:lnSpc>
            </a:pPr>
            <a:r>
              <a:rPr lang="en-US" sz="1500">
                <a:solidFill>
                  <a:srgbClr val="000000"/>
                </a:solidFill>
                <a:latin typeface="Canva Sans"/>
                <a:ea typeface="Canva Sans"/>
                <a:cs typeface="Canva Sans"/>
                <a:sym typeface="Canva Sans"/>
              </a:rPr>
              <a:t>Coastal Health Advisors Inc. (847103)</a:t>
            </a:r>
          </a:p>
          <a:p>
            <a:pPr algn="ctr">
              <a:lnSpc>
                <a:spcPts val="2100"/>
              </a:lnSpc>
            </a:pPr>
            <a:r>
              <a:rPr lang="en-US" sz="1500">
                <a:solidFill>
                  <a:srgbClr val="000000"/>
                </a:solidFill>
                <a:latin typeface="Canva Sans"/>
                <a:ea typeface="Canva Sans"/>
                <a:cs typeface="Canva Sans"/>
                <a:sym typeface="Canva Sans"/>
              </a:rPr>
              <a:t>Connor Finbarr Moore (855091)</a:t>
            </a:r>
          </a:p>
          <a:p>
            <a:pPr algn="ctr">
              <a:lnSpc>
                <a:spcPts val="2100"/>
              </a:lnSpc>
            </a:pPr>
            <a:r>
              <a:rPr lang="en-US" sz="1500">
                <a:solidFill>
                  <a:srgbClr val="000000"/>
                </a:solidFill>
                <a:latin typeface="Canva Sans"/>
                <a:ea typeface="Canva Sans"/>
                <a:cs typeface="Canva Sans"/>
                <a:sym typeface="Canva Sans"/>
              </a:rPr>
              <a:t>Corey Harper (841285)</a:t>
            </a:r>
          </a:p>
          <a:p>
            <a:pPr algn="ctr">
              <a:lnSpc>
                <a:spcPts val="2100"/>
              </a:lnSpc>
            </a:pPr>
            <a:r>
              <a:rPr lang="en-US" sz="1500">
                <a:solidFill>
                  <a:srgbClr val="000000"/>
                </a:solidFill>
                <a:latin typeface="Canva Sans"/>
                <a:ea typeface="Canva Sans"/>
                <a:cs typeface="Canva Sans"/>
                <a:sym typeface="Canva Sans"/>
              </a:rPr>
              <a:t>COTO INDUSTRIES LLC (860298)</a:t>
            </a:r>
          </a:p>
          <a:p>
            <a:pPr algn="ctr">
              <a:lnSpc>
                <a:spcPts val="2100"/>
              </a:lnSpc>
            </a:pPr>
            <a:r>
              <a:rPr lang="en-US" sz="1500">
                <a:solidFill>
                  <a:srgbClr val="000000"/>
                </a:solidFill>
                <a:latin typeface="Canva Sans"/>
                <a:ea typeface="Canva Sans"/>
                <a:cs typeface="Canva Sans"/>
                <a:sym typeface="Canva Sans"/>
              </a:rPr>
              <a:t>Craig Housner (846614)</a:t>
            </a:r>
          </a:p>
          <a:p>
            <a:pPr algn="ctr">
              <a:lnSpc>
                <a:spcPts val="2100"/>
              </a:lnSpc>
            </a:pPr>
            <a:r>
              <a:rPr lang="en-US" sz="1500">
                <a:solidFill>
                  <a:srgbClr val="000000"/>
                </a:solidFill>
                <a:latin typeface="Canva Sans"/>
                <a:ea typeface="Canva Sans"/>
                <a:cs typeface="Canva Sans"/>
                <a:sym typeface="Canva Sans"/>
              </a:rPr>
              <a:t>Cristina Brooker (857607)</a:t>
            </a:r>
          </a:p>
          <a:p>
            <a:pPr algn="ctr">
              <a:lnSpc>
                <a:spcPts val="2100"/>
              </a:lnSpc>
            </a:pPr>
            <a:r>
              <a:rPr lang="en-US" sz="1500">
                <a:solidFill>
                  <a:srgbClr val="000000"/>
                </a:solidFill>
                <a:latin typeface="Canva Sans"/>
                <a:ea typeface="Canva Sans"/>
                <a:cs typeface="Canva Sans"/>
                <a:sym typeface="Canva Sans"/>
              </a:rPr>
              <a:t>Crystal Winter (841373)</a:t>
            </a:r>
          </a:p>
          <a:p>
            <a:pPr algn="ctr">
              <a:lnSpc>
                <a:spcPts val="2100"/>
              </a:lnSpc>
            </a:pPr>
            <a:r>
              <a:rPr lang="en-US" sz="1500">
                <a:solidFill>
                  <a:srgbClr val="000000"/>
                </a:solidFill>
                <a:latin typeface="Canva Sans"/>
                <a:ea typeface="Canva Sans"/>
                <a:cs typeface="Canva Sans"/>
                <a:sym typeface="Canva Sans"/>
              </a:rPr>
              <a:t>Cynthia Rodriguez (846523)</a:t>
            </a:r>
          </a:p>
          <a:p>
            <a:pPr algn="ctr">
              <a:lnSpc>
                <a:spcPts val="2100"/>
              </a:lnSpc>
            </a:pPr>
            <a:r>
              <a:rPr lang="en-US" sz="1500">
                <a:solidFill>
                  <a:srgbClr val="000000"/>
                </a:solidFill>
                <a:latin typeface="Canva Sans"/>
                <a:ea typeface="Canva Sans"/>
                <a:cs typeface="Canva Sans"/>
                <a:sym typeface="Canva Sans"/>
              </a:rPr>
              <a:t>Daiz Allen (847241)</a:t>
            </a:r>
          </a:p>
          <a:p>
            <a:pPr algn="ctr">
              <a:lnSpc>
                <a:spcPts val="2100"/>
              </a:lnSpc>
            </a:pPr>
            <a:r>
              <a:rPr lang="en-US" sz="1500">
                <a:solidFill>
                  <a:srgbClr val="000000"/>
                </a:solidFill>
                <a:latin typeface="Canva Sans"/>
                <a:ea typeface="Canva Sans"/>
                <a:cs typeface="Canva Sans"/>
                <a:sym typeface="Canva Sans"/>
              </a:rPr>
              <a:t>Dana Swarner (845157)</a:t>
            </a:r>
          </a:p>
          <a:p>
            <a:pPr algn="ctr">
              <a:lnSpc>
                <a:spcPts val="2100"/>
              </a:lnSpc>
            </a:pPr>
            <a:r>
              <a:rPr lang="en-US" sz="1500">
                <a:solidFill>
                  <a:srgbClr val="000000"/>
                </a:solidFill>
                <a:latin typeface="Canva Sans"/>
                <a:ea typeface="Canva Sans"/>
                <a:cs typeface="Canva Sans"/>
                <a:sym typeface="Canva Sans"/>
              </a:rPr>
              <a:t>Daniel Darragh  (855865)</a:t>
            </a:r>
          </a:p>
          <a:p>
            <a:pPr algn="ctr">
              <a:lnSpc>
                <a:spcPts val="2100"/>
              </a:lnSpc>
            </a:pPr>
            <a:r>
              <a:rPr lang="en-US" sz="1500">
                <a:solidFill>
                  <a:srgbClr val="000000"/>
                </a:solidFill>
                <a:latin typeface="Canva Sans"/>
                <a:ea typeface="Canva Sans"/>
                <a:cs typeface="Canva Sans"/>
                <a:sym typeface="Canva Sans"/>
              </a:rPr>
              <a:t>Daniel Elliott (841609)</a:t>
            </a:r>
          </a:p>
          <a:p>
            <a:pPr algn="ctr">
              <a:lnSpc>
                <a:spcPts val="2100"/>
              </a:lnSpc>
            </a:pPr>
            <a:r>
              <a:rPr lang="en-US" sz="1500">
                <a:solidFill>
                  <a:srgbClr val="000000"/>
                </a:solidFill>
                <a:latin typeface="Canva Sans"/>
                <a:ea typeface="Canva Sans"/>
                <a:cs typeface="Canva Sans"/>
                <a:sym typeface="Canva Sans"/>
              </a:rPr>
              <a:t>Danny Adamson (842508)</a:t>
            </a:r>
          </a:p>
          <a:p>
            <a:pPr algn="ctr">
              <a:lnSpc>
                <a:spcPts val="2100"/>
              </a:lnSpc>
            </a:pPr>
            <a:r>
              <a:rPr lang="en-US" sz="1500">
                <a:solidFill>
                  <a:srgbClr val="000000"/>
                </a:solidFill>
                <a:latin typeface="Canva Sans"/>
                <a:ea typeface="Canva Sans"/>
                <a:cs typeface="Canva Sans"/>
                <a:sym typeface="Canva Sans"/>
              </a:rPr>
              <a:t>David Berkley Insurance Group (856431)</a:t>
            </a:r>
          </a:p>
          <a:p>
            <a:pPr algn="ctr">
              <a:lnSpc>
                <a:spcPts val="2100"/>
              </a:lnSpc>
            </a:pPr>
            <a:r>
              <a:rPr lang="en-US" sz="1500">
                <a:solidFill>
                  <a:srgbClr val="000000"/>
                </a:solidFill>
                <a:latin typeface="Canva Sans"/>
                <a:ea typeface="Canva Sans"/>
                <a:cs typeface="Canva Sans"/>
                <a:sym typeface="Canva Sans"/>
              </a:rPr>
              <a:t>David Freudenberg (841389)</a:t>
            </a:r>
          </a:p>
          <a:p>
            <a:pPr algn="ctr">
              <a:lnSpc>
                <a:spcPts val="2100"/>
              </a:lnSpc>
            </a:pPr>
            <a:r>
              <a:rPr lang="en-US" sz="1500">
                <a:solidFill>
                  <a:srgbClr val="000000"/>
                </a:solidFill>
                <a:latin typeface="Canva Sans"/>
                <a:ea typeface="Canva Sans"/>
                <a:cs typeface="Canva Sans"/>
                <a:sym typeface="Canva Sans"/>
              </a:rPr>
              <a:t>David Pinilla (859649)</a:t>
            </a:r>
          </a:p>
          <a:p>
            <a:pPr algn="ctr">
              <a:lnSpc>
                <a:spcPts val="2100"/>
              </a:lnSpc>
            </a:pPr>
            <a:r>
              <a:rPr lang="en-US" sz="1500">
                <a:solidFill>
                  <a:srgbClr val="000000"/>
                </a:solidFill>
                <a:latin typeface="Canva Sans"/>
                <a:ea typeface="Canva Sans"/>
                <a:cs typeface="Canva Sans"/>
                <a:sym typeface="Canva Sans"/>
              </a:rPr>
              <a:t>Davis Thompson (855862)</a:t>
            </a:r>
          </a:p>
          <a:p>
            <a:pPr algn="ctr">
              <a:lnSpc>
                <a:spcPts val="2100"/>
              </a:lnSpc>
            </a:pPr>
            <a:r>
              <a:rPr lang="en-US" sz="1500">
                <a:solidFill>
                  <a:srgbClr val="000000"/>
                </a:solidFill>
                <a:latin typeface="Canva Sans"/>
                <a:ea typeface="Canva Sans"/>
                <a:cs typeface="Canva Sans"/>
                <a:sym typeface="Canva Sans"/>
              </a:rPr>
              <a:t>DeAna Sadler (842582)</a:t>
            </a:r>
          </a:p>
          <a:p>
            <a:pPr algn="ctr">
              <a:lnSpc>
                <a:spcPts val="2100"/>
              </a:lnSpc>
            </a:pPr>
            <a:r>
              <a:rPr lang="en-US" sz="1500">
                <a:solidFill>
                  <a:srgbClr val="000000"/>
                </a:solidFill>
                <a:latin typeface="Canva Sans"/>
                <a:ea typeface="Canva Sans"/>
                <a:cs typeface="Canva Sans"/>
                <a:sym typeface="Canva Sans"/>
              </a:rPr>
              <a:t>Deborah Layne (841401)</a:t>
            </a:r>
          </a:p>
          <a:p>
            <a:pPr algn="ctr">
              <a:lnSpc>
                <a:spcPts val="2100"/>
              </a:lnSpc>
            </a:pPr>
            <a:r>
              <a:rPr lang="en-US" sz="1500">
                <a:solidFill>
                  <a:srgbClr val="000000"/>
                </a:solidFill>
                <a:latin typeface="Canva Sans"/>
                <a:ea typeface="Canva Sans"/>
                <a:cs typeface="Canva Sans"/>
                <a:sym typeface="Canva Sans"/>
              </a:rPr>
              <a:t>Delaney Luke (844269)</a:t>
            </a:r>
          </a:p>
          <a:p>
            <a:pPr algn="ctr">
              <a:lnSpc>
                <a:spcPts val="2100"/>
              </a:lnSpc>
            </a:pPr>
            <a:r>
              <a:rPr lang="en-US" sz="1500">
                <a:solidFill>
                  <a:srgbClr val="000000"/>
                </a:solidFill>
                <a:latin typeface="Canva Sans"/>
                <a:ea typeface="Canva Sans"/>
                <a:cs typeface="Canva Sans"/>
                <a:sym typeface="Canva Sans"/>
              </a:rPr>
              <a:t>Delores Soto (844097)</a:t>
            </a:r>
          </a:p>
          <a:p>
            <a:pPr algn="ctr">
              <a:lnSpc>
                <a:spcPts val="2100"/>
              </a:lnSpc>
            </a:pPr>
            <a:r>
              <a:rPr lang="en-US" sz="1500">
                <a:solidFill>
                  <a:srgbClr val="000000"/>
                </a:solidFill>
                <a:latin typeface="Canva Sans"/>
                <a:ea typeface="Canva Sans"/>
                <a:cs typeface="Canva Sans"/>
                <a:sym typeface="Canva Sans"/>
              </a:rPr>
              <a:t>derek cox (842584)</a:t>
            </a:r>
          </a:p>
          <a:p>
            <a:pPr algn="ctr">
              <a:lnSpc>
                <a:spcPts val="2100"/>
              </a:lnSpc>
            </a:pPr>
            <a:r>
              <a:rPr lang="en-US" sz="1500">
                <a:solidFill>
                  <a:srgbClr val="000000"/>
                </a:solidFill>
                <a:latin typeface="Canva Sans"/>
                <a:ea typeface="Canva Sans"/>
                <a:cs typeface="Canva Sans"/>
                <a:sym typeface="Canva Sans"/>
              </a:rPr>
              <a:t>Deric Edwards (841386)</a:t>
            </a:r>
          </a:p>
          <a:p>
            <a:pPr algn="ctr">
              <a:lnSpc>
                <a:spcPts val="2100"/>
              </a:lnSpc>
            </a:pPr>
            <a:r>
              <a:rPr lang="en-US" sz="1500">
                <a:solidFill>
                  <a:srgbClr val="000000"/>
                </a:solidFill>
                <a:latin typeface="Canva Sans"/>
                <a:ea typeface="Canva Sans"/>
                <a:cs typeface="Canva Sans"/>
                <a:sym typeface="Canva Sans"/>
              </a:rPr>
              <a:t>Diane Finnestead (873521)</a:t>
            </a:r>
          </a:p>
          <a:p>
            <a:pPr algn="ctr">
              <a:lnSpc>
                <a:spcPts val="2100"/>
              </a:lnSpc>
            </a:pPr>
            <a:r>
              <a:rPr lang="en-US" sz="1500">
                <a:solidFill>
                  <a:srgbClr val="000000"/>
                </a:solidFill>
                <a:latin typeface="Canva Sans"/>
                <a:ea typeface="Canva Sans"/>
                <a:cs typeface="Canva Sans"/>
                <a:sym typeface="Canva Sans"/>
              </a:rPr>
              <a:t>Dillon Hutchens (863268)</a:t>
            </a:r>
          </a:p>
          <a:p>
            <a:pPr algn="ctr">
              <a:lnSpc>
                <a:spcPts val="2100"/>
              </a:lnSpc>
            </a:pPr>
            <a:r>
              <a:rPr lang="en-US" sz="1500">
                <a:solidFill>
                  <a:srgbClr val="000000"/>
                </a:solidFill>
                <a:latin typeface="Canva Sans"/>
                <a:ea typeface="Canva Sans"/>
                <a:cs typeface="Canva Sans"/>
                <a:sym typeface="Canva Sans"/>
              </a:rPr>
              <a:t>Dillon Northrup (856362)</a:t>
            </a:r>
          </a:p>
          <a:p>
            <a:pPr algn="ctr">
              <a:lnSpc>
                <a:spcPts val="2100"/>
              </a:lnSpc>
            </a:pPr>
            <a:r>
              <a:rPr lang="en-US" sz="1500">
                <a:solidFill>
                  <a:srgbClr val="000000"/>
                </a:solidFill>
                <a:latin typeface="Canva Sans"/>
                <a:ea typeface="Canva Sans"/>
                <a:cs typeface="Canva Sans"/>
                <a:sym typeface="Canva Sans"/>
              </a:rPr>
              <a:t>Donald Roy Heath (861798)</a:t>
            </a:r>
          </a:p>
          <a:p>
            <a:pPr algn="ctr">
              <a:lnSpc>
                <a:spcPts val="2100"/>
              </a:lnSpc>
            </a:pPr>
            <a:r>
              <a:rPr lang="en-US" sz="1500">
                <a:solidFill>
                  <a:srgbClr val="000000"/>
                </a:solidFill>
                <a:latin typeface="Canva Sans"/>
                <a:ea typeface="Canva Sans"/>
                <a:cs typeface="Canva Sans"/>
                <a:sym typeface="Canva Sans"/>
              </a:rPr>
              <a:t>Donald Weinberg (842601)</a:t>
            </a:r>
          </a:p>
          <a:p>
            <a:pPr algn="ctr">
              <a:lnSpc>
                <a:spcPts val="2100"/>
              </a:lnSpc>
            </a:pPr>
            <a:r>
              <a:rPr lang="en-US" sz="1500">
                <a:solidFill>
                  <a:srgbClr val="000000"/>
                </a:solidFill>
                <a:latin typeface="Canva Sans"/>
                <a:ea typeface="Canva Sans"/>
                <a:cs typeface="Canva Sans"/>
                <a:sym typeface="Canva Sans"/>
              </a:rPr>
              <a:t>doug moore (861333)</a:t>
            </a:r>
          </a:p>
          <a:p>
            <a:pPr algn="ctr">
              <a:lnSpc>
                <a:spcPts val="2100"/>
              </a:lnSpc>
            </a:pPr>
            <a:r>
              <a:rPr lang="en-US" sz="1500">
                <a:solidFill>
                  <a:srgbClr val="000000"/>
                </a:solidFill>
                <a:latin typeface="Canva Sans"/>
                <a:ea typeface="Canva Sans"/>
                <a:cs typeface="Canva Sans"/>
                <a:sym typeface="Canva Sans"/>
              </a:rPr>
              <a:t>Elana Cepa (842498)</a:t>
            </a:r>
          </a:p>
          <a:p>
            <a:pPr algn="ctr">
              <a:lnSpc>
                <a:spcPts val="2100"/>
              </a:lnSpc>
            </a:pPr>
            <a:r>
              <a:rPr lang="en-US" sz="1500">
                <a:solidFill>
                  <a:srgbClr val="000000"/>
                </a:solidFill>
                <a:latin typeface="Canva Sans"/>
                <a:ea typeface="Canva Sans"/>
                <a:cs typeface="Canva Sans"/>
                <a:sym typeface="Canva Sans"/>
              </a:rPr>
              <a:t>Elizabeth Michel (863754)</a:t>
            </a:r>
          </a:p>
          <a:p>
            <a:pPr algn="ctr">
              <a:lnSpc>
                <a:spcPts val="2100"/>
              </a:lnSpc>
            </a:pPr>
            <a:r>
              <a:rPr lang="en-US" sz="1500">
                <a:solidFill>
                  <a:srgbClr val="000000"/>
                </a:solidFill>
                <a:latin typeface="Canva Sans"/>
                <a:ea typeface="Canva Sans"/>
                <a:cs typeface="Canva Sans"/>
                <a:sym typeface="Canva Sans"/>
              </a:rPr>
              <a:t>Elliot Tiemann (855810)</a:t>
            </a:r>
          </a:p>
          <a:p>
            <a:pPr algn="ctr">
              <a:lnSpc>
                <a:spcPts val="2100"/>
              </a:lnSpc>
            </a:pPr>
            <a:r>
              <a:rPr lang="en-US" sz="1500">
                <a:solidFill>
                  <a:srgbClr val="000000"/>
                </a:solidFill>
                <a:latin typeface="Canva Sans"/>
                <a:ea typeface="Canva Sans"/>
                <a:cs typeface="Canva Sans"/>
                <a:sym typeface="Canva Sans"/>
              </a:rPr>
              <a:t>Emily Morales  (857556)</a:t>
            </a:r>
          </a:p>
          <a:p>
            <a:pPr algn="ctr">
              <a:lnSpc>
                <a:spcPts val="2100"/>
              </a:lnSpc>
            </a:pPr>
            <a:r>
              <a:rPr lang="en-US" sz="1500">
                <a:solidFill>
                  <a:srgbClr val="000000"/>
                </a:solidFill>
                <a:latin typeface="Canva Sans"/>
                <a:ea typeface="Canva Sans"/>
                <a:cs typeface="Canva Sans"/>
                <a:sym typeface="Canva Sans"/>
              </a:rPr>
              <a:t>Emma Kilcoyne-Ball (856097)</a:t>
            </a:r>
          </a:p>
          <a:p>
            <a:pPr algn="ctr">
              <a:lnSpc>
                <a:spcPts val="2100"/>
              </a:lnSpc>
            </a:pPr>
            <a:r>
              <a:rPr lang="en-US" sz="1500">
                <a:solidFill>
                  <a:srgbClr val="000000"/>
                </a:solidFill>
                <a:latin typeface="Canva Sans"/>
                <a:ea typeface="Canva Sans"/>
                <a:cs typeface="Canva Sans"/>
                <a:sym typeface="Canva Sans"/>
              </a:rPr>
              <a:t>Eric Billock (860019)</a:t>
            </a:r>
          </a:p>
          <a:p>
            <a:pPr algn="ctr">
              <a:lnSpc>
                <a:spcPts val="2100"/>
              </a:lnSpc>
            </a:pPr>
            <a:r>
              <a:rPr lang="en-US" sz="1500">
                <a:solidFill>
                  <a:srgbClr val="000000"/>
                </a:solidFill>
                <a:latin typeface="Canva Sans"/>
                <a:ea typeface="Canva Sans"/>
                <a:cs typeface="Canva Sans"/>
                <a:sym typeface="Canva Sans"/>
              </a:rPr>
              <a:t>Eric Bronsman (857740)</a:t>
            </a:r>
          </a:p>
          <a:p>
            <a:pPr algn="ctr">
              <a:lnSpc>
                <a:spcPts val="2100"/>
              </a:lnSpc>
            </a:pPr>
            <a:r>
              <a:rPr lang="en-US" sz="1500">
                <a:solidFill>
                  <a:srgbClr val="000000"/>
                </a:solidFill>
                <a:latin typeface="Canva Sans"/>
                <a:ea typeface="Canva Sans"/>
                <a:cs typeface="Canva Sans"/>
                <a:sym typeface="Canva Sans"/>
              </a:rPr>
              <a:t>Eric Wilson (860705)</a:t>
            </a:r>
          </a:p>
          <a:p>
            <a:pPr algn="ctr">
              <a:lnSpc>
                <a:spcPts val="2100"/>
              </a:lnSpc>
            </a:pPr>
            <a:r>
              <a:rPr lang="en-US" sz="1500">
                <a:solidFill>
                  <a:srgbClr val="000000"/>
                </a:solidFill>
                <a:latin typeface="Canva Sans"/>
                <a:ea typeface="Canva Sans"/>
                <a:cs typeface="Canva Sans"/>
                <a:sym typeface="Canva Sans"/>
              </a:rPr>
              <a:t>Ethan Lehner (859839)</a:t>
            </a:r>
          </a:p>
          <a:p>
            <a:pPr algn="ctr">
              <a:lnSpc>
                <a:spcPts val="2100"/>
              </a:lnSpc>
            </a:pPr>
            <a:r>
              <a:rPr lang="en-US" sz="1500">
                <a:solidFill>
                  <a:srgbClr val="000000"/>
                </a:solidFill>
                <a:latin typeface="Canva Sans"/>
                <a:ea typeface="Canva Sans"/>
                <a:cs typeface="Canva Sans"/>
                <a:sym typeface="Canva Sans"/>
              </a:rPr>
              <a:t>Fine Tuned Health Insurance (847171)</a:t>
            </a:r>
          </a:p>
          <a:p>
            <a:pPr algn="ctr">
              <a:lnSpc>
                <a:spcPts val="2100"/>
              </a:lnSpc>
            </a:pPr>
            <a:r>
              <a:rPr lang="en-US" sz="1500">
                <a:solidFill>
                  <a:srgbClr val="000000"/>
                </a:solidFill>
                <a:latin typeface="Canva Sans"/>
                <a:ea typeface="Canva Sans"/>
                <a:cs typeface="Canva Sans"/>
                <a:sym typeface="Canva Sans"/>
              </a:rPr>
              <a:t>Francisco Duarte (855677)</a:t>
            </a:r>
          </a:p>
          <a:p>
            <a:pPr algn="ctr">
              <a:lnSpc>
                <a:spcPts val="2100"/>
              </a:lnSpc>
            </a:pPr>
            <a:r>
              <a:rPr lang="en-US" sz="1500">
                <a:solidFill>
                  <a:srgbClr val="000000"/>
                </a:solidFill>
                <a:latin typeface="Canva Sans"/>
                <a:ea typeface="Canva Sans"/>
                <a:cs typeface="Canva Sans"/>
                <a:sym typeface="Canva Sans"/>
              </a:rPr>
              <a:t>Frank Roush (846517)</a:t>
            </a:r>
          </a:p>
          <a:p>
            <a:pPr algn="ctr">
              <a:lnSpc>
                <a:spcPts val="2100"/>
              </a:lnSpc>
            </a:pPr>
            <a:r>
              <a:rPr lang="en-US" sz="1500">
                <a:solidFill>
                  <a:srgbClr val="000000"/>
                </a:solidFill>
                <a:latin typeface="Canva Sans"/>
                <a:ea typeface="Canva Sans"/>
                <a:cs typeface="Canva Sans"/>
                <a:sym typeface="Canva Sans"/>
              </a:rPr>
              <a:t>Freedom Benefit Solutions (846275)</a:t>
            </a:r>
          </a:p>
          <a:p>
            <a:pPr algn="ctr">
              <a:lnSpc>
                <a:spcPts val="2100"/>
              </a:lnSpc>
            </a:pPr>
            <a:r>
              <a:rPr lang="en-US" sz="1500">
                <a:solidFill>
                  <a:srgbClr val="000000"/>
                </a:solidFill>
                <a:latin typeface="Canva Sans"/>
                <a:ea typeface="Canva Sans"/>
                <a:cs typeface="Canva Sans"/>
                <a:sym typeface="Canva Sans"/>
              </a:rPr>
              <a:t>Gabriel Villacis (842488)</a:t>
            </a:r>
          </a:p>
          <a:p>
            <a:pPr algn="ctr">
              <a:lnSpc>
                <a:spcPts val="2100"/>
              </a:lnSpc>
            </a:pPr>
            <a:r>
              <a:rPr lang="en-US" sz="1500">
                <a:solidFill>
                  <a:srgbClr val="000000"/>
                </a:solidFill>
                <a:latin typeface="Canva Sans"/>
                <a:ea typeface="Canva Sans"/>
                <a:cs typeface="Canva Sans"/>
                <a:sym typeface="Canva Sans"/>
              </a:rPr>
              <a:t>Gage Creed Lamfers (855067)</a:t>
            </a:r>
          </a:p>
          <a:p>
            <a:pPr algn="ctr">
              <a:lnSpc>
                <a:spcPts val="2100"/>
              </a:lnSpc>
            </a:pPr>
            <a:r>
              <a:rPr lang="en-US" sz="1500">
                <a:solidFill>
                  <a:srgbClr val="000000"/>
                </a:solidFill>
                <a:latin typeface="Canva Sans"/>
                <a:ea typeface="Canva Sans"/>
                <a:cs typeface="Canva Sans"/>
                <a:sym typeface="Canva Sans"/>
              </a:rPr>
              <a:t>Gainful Consulting (870203)</a:t>
            </a:r>
          </a:p>
          <a:p>
            <a:pPr algn="ctr">
              <a:lnSpc>
                <a:spcPts val="2100"/>
              </a:lnSpc>
            </a:pPr>
            <a:r>
              <a:rPr lang="en-US" sz="1500">
                <a:solidFill>
                  <a:srgbClr val="000000"/>
                </a:solidFill>
                <a:latin typeface="Canva Sans"/>
                <a:ea typeface="Canva Sans"/>
                <a:cs typeface="Canva Sans"/>
                <a:sym typeface="Canva Sans"/>
              </a:rPr>
              <a:t>Geoffrey Matthews (859935)</a:t>
            </a:r>
          </a:p>
          <a:p>
            <a:pPr algn="ctr">
              <a:lnSpc>
                <a:spcPts val="2100"/>
              </a:lnSpc>
            </a:pPr>
            <a:r>
              <a:rPr lang="en-US" sz="1500">
                <a:solidFill>
                  <a:srgbClr val="000000"/>
                </a:solidFill>
                <a:latin typeface="Canva Sans"/>
                <a:ea typeface="Canva Sans"/>
                <a:cs typeface="Canva Sans"/>
                <a:sym typeface="Canva Sans"/>
              </a:rPr>
              <a:t>Gerald (847019)</a:t>
            </a:r>
          </a:p>
          <a:p>
            <a:pPr algn="ctr">
              <a:lnSpc>
                <a:spcPts val="2100"/>
              </a:lnSpc>
            </a:pPr>
            <a:r>
              <a:rPr lang="en-US" sz="1500">
                <a:solidFill>
                  <a:srgbClr val="000000"/>
                </a:solidFill>
                <a:latin typeface="Canva Sans"/>
                <a:ea typeface="Canva Sans"/>
                <a:cs typeface="Canva Sans"/>
                <a:sym typeface="Canva Sans"/>
              </a:rPr>
              <a:t>GESLA INSURANCE AGENCY, INC (857251)</a:t>
            </a:r>
          </a:p>
          <a:p>
            <a:pPr algn="ctr">
              <a:lnSpc>
                <a:spcPts val="2100"/>
              </a:lnSpc>
            </a:pPr>
            <a:r>
              <a:rPr lang="en-US" sz="1500">
                <a:solidFill>
                  <a:srgbClr val="000000"/>
                </a:solidFill>
                <a:latin typeface="Canva Sans"/>
                <a:ea typeface="Canva Sans"/>
                <a:cs typeface="Canva Sans"/>
                <a:sym typeface="Canva Sans"/>
              </a:rPr>
              <a:t>Gina Katz (856371)</a:t>
            </a:r>
          </a:p>
          <a:p>
            <a:pPr algn="ctr">
              <a:lnSpc>
                <a:spcPts val="2100"/>
              </a:lnSpc>
            </a:pPr>
            <a:r>
              <a:rPr lang="en-US" sz="1500">
                <a:solidFill>
                  <a:srgbClr val="000000"/>
                </a:solidFill>
                <a:latin typeface="Canva Sans"/>
                <a:ea typeface="Canva Sans"/>
                <a:cs typeface="Canva Sans"/>
                <a:sym typeface="Canva Sans"/>
              </a:rPr>
              <a:t>Global Benefits Partners (855165)</a:t>
            </a:r>
          </a:p>
          <a:p>
            <a:pPr algn="ctr">
              <a:lnSpc>
                <a:spcPts val="2100"/>
              </a:lnSpc>
            </a:pPr>
            <a:r>
              <a:rPr lang="en-US" sz="1500">
                <a:solidFill>
                  <a:srgbClr val="000000"/>
                </a:solidFill>
                <a:latin typeface="Canva Sans"/>
                <a:ea typeface="Canva Sans"/>
                <a:cs typeface="Canva Sans"/>
                <a:sym typeface="Canva Sans"/>
              </a:rPr>
              <a:t>Greg LeMay (859986)</a:t>
            </a:r>
          </a:p>
          <a:p>
            <a:pPr algn="ctr">
              <a:lnSpc>
                <a:spcPts val="2100"/>
              </a:lnSpc>
            </a:pPr>
            <a:r>
              <a:rPr lang="en-US" sz="1500">
                <a:solidFill>
                  <a:srgbClr val="000000"/>
                </a:solidFill>
                <a:latin typeface="Canva Sans"/>
                <a:ea typeface="Canva Sans"/>
                <a:cs typeface="Canva Sans"/>
                <a:sym typeface="Canva Sans"/>
              </a:rPr>
              <a:t>Gregory Barron (863553)</a:t>
            </a:r>
          </a:p>
          <a:p>
            <a:pPr algn="ctr">
              <a:lnSpc>
                <a:spcPts val="2100"/>
              </a:lnSpc>
            </a:pPr>
            <a:r>
              <a:rPr lang="en-US" sz="1500">
                <a:solidFill>
                  <a:srgbClr val="000000"/>
                </a:solidFill>
                <a:latin typeface="Canva Sans"/>
                <a:ea typeface="Canva Sans"/>
                <a:cs typeface="Canva Sans"/>
                <a:sym typeface="Canva Sans"/>
              </a:rPr>
              <a:t>Gregory Gross (860051)</a:t>
            </a:r>
          </a:p>
          <a:p>
            <a:pPr algn="ctr">
              <a:lnSpc>
                <a:spcPts val="2100"/>
              </a:lnSpc>
            </a:pPr>
            <a:r>
              <a:rPr lang="en-US" sz="1500">
                <a:solidFill>
                  <a:srgbClr val="000000"/>
                </a:solidFill>
                <a:latin typeface="Canva Sans"/>
                <a:ea typeface="Canva Sans"/>
                <a:cs typeface="Canva Sans"/>
                <a:sym typeface="Canva Sans"/>
              </a:rPr>
              <a:t>Gregory Mann (841405)</a:t>
            </a:r>
          </a:p>
          <a:p>
            <a:pPr algn="ctr">
              <a:lnSpc>
                <a:spcPts val="2100"/>
              </a:lnSpc>
            </a:pPr>
            <a:r>
              <a:rPr lang="en-US" sz="1500">
                <a:solidFill>
                  <a:srgbClr val="000000"/>
                </a:solidFill>
                <a:latin typeface="Canva Sans"/>
                <a:ea typeface="Canva Sans"/>
                <a:cs typeface="Canva Sans"/>
                <a:sym typeface="Canva Sans"/>
              </a:rPr>
              <a:t>Gregory W Hammons (857600)</a:t>
            </a:r>
          </a:p>
          <a:p>
            <a:pPr algn="ctr">
              <a:lnSpc>
                <a:spcPts val="2100"/>
              </a:lnSpc>
            </a:pPr>
            <a:r>
              <a:rPr lang="en-US" sz="1500">
                <a:solidFill>
                  <a:srgbClr val="000000"/>
                </a:solidFill>
                <a:latin typeface="Canva Sans"/>
                <a:ea typeface="Canva Sans"/>
                <a:cs typeface="Canva Sans"/>
                <a:sym typeface="Canva Sans"/>
              </a:rPr>
              <a:t>Health Insurance Solutions (859461)</a:t>
            </a:r>
          </a:p>
          <a:p>
            <a:pPr algn="ctr">
              <a:lnSpc>
                <a:spcPts val="2100"/>
              </a:lnSpc>
            </a:pPr>
            <a:r>
              <a:rPr lang="en-US" sz="1500">
                <a:solidFill>
                  <a:srgbClr val="000000"/>
                </a:solidFill>
                <a:latin typeface="Canva Sans"/>
                <a:ea typeface="Canva Sans"/>
                <a:cs typeface="Canva Sans"/>
                <a:sym typeface="Canva Sans"/>
              </a:rPr>
              <a:t>Health-Wise Partners (855129)</a:t>
            </a:r>
          </a:p>
          <a:p>
            <a:pPr algn="ctr">
              <a:lnSpc>
                <a:spcPts val="2100"/>
              </a:lnSpc>
            </a:pPr>
            <a:r>
              <a:rPr lang="en-US" sz="1500">
                <a:solidFill>
                  <a:srgbClr val="000000"/>
                </a:solidFill>
                <a:latin typeface="Canva Sans"/>
                <a:ea typeface="Canva Sans"/>
                <a:cs typeface="Canva Sans"/>
                <a:sym typeface="Canva Sans"/>
              </a:rPr>
              <a:t>Heather Bourgoin (842482)</a:t>
            </a:r>
          </a:p>
          <a:p>
            <a:pPr algn="ctr">
              <a:lnSpc>
                <a:spcPts val="2100"/>
              </a:lnSpc>
            </a:pPr>
            <a:r>
              <a:rPr lang="en-US" sz="1500">
                <a:solidFill>
                  <a:srgbClr val="000000"/>
                </a:solidFill>
                <a:latin typeface="Canva Sans"/>
                <a:ea typeface="Canva Sans"/>
                <a:cs typeface="Canva Sans"/>
                <a:sym typeface="Canva Sans"/>
              </a:rPr>
              <a:t>Holly Fraley (856499)</a:t>
            </a:r>
          </a:p>
          <a:p>
            <a:pPr algn="ctr">
              <a:lnSpc>
                <a:spcPts val="2100"/>
              </a:lnSpc>
            </a:pPr>
            <a:r>
              <a:rPr lang="en-US" sz="1500">
                <a:solidFill>
                  <a:srgbClr val="000000"/>
                </a:solidFill>
                <a:latin typeface="Canva Sans"/>
                <a:ea typeface="Canva Sans"/>
                <a:cs typeface="Canva Sans"/>
                <a:sym typeface="Canva Sans"/>
              </a:rPr>
              <a:t>Hunter Gutzeit (861893)</a:t>
            </a:r>
          </a:p>
          <a:p>
            <a:pPr algn="ctr">
              <a:lnSpc>
                <a:spcPts val="2100"/>
              </a:lnSpc>
            </a:pPr>
            <a:r>
              <a:rPr lang="en-US" sz="1500">
                <a:solidFill>
                  <a:srgbClr val="000000"/>
                </a:solidFill>
                <a:latin typeface="Canva Sans"/>
                <a:ea typeface="Canva Sans"/>
                <a:cs typeface="Canva Sans"/>
                <a:sym typeface="Canva Sans"/>
              </a:rPr>
              <a:t>Hunter Waddell (861146)</a:t>
            </a:r>
          </a:p>
          <a:p>
            <a:pPr algn="ctr">
              <a:lnSpc>
                <a:spcPts val="2100"/>
              </a:lnSpc>
            </a:pPr>
            <a:r>
              <a:rPr lang="en-US" sz="1500">
                <a:solidFill>
                  <a:srgbClr val="000000"/>
                </a:solidFill>
                <a:latin typeface="Canva Sans"/>
                <a:ea typeface="Canva Sans"/>
                <a:cs typeface="Canva Sans"/>
                <a:sym typeface="Canva Sans"/>
              </a:rPr>
              <a:t>Ignacio Giambastiani (859968)</a:t>
            </a:r>
          </a:p>
          <a:p>
            <a:pPr algn="ctr">
              <a:lnSpc>
                <a:spcPts val="2100"/>
              </a:lnSpc>
            </a:pPr>
            <a:r>
              <a:rPr lang="en-US" sz="1500">
                <a:solidFill>
                  <a:srgbClr val="000000"/>
                </a:solidFill>
                <a:latin typeface="Canva Sans"/>
                <a:ea typeface="Canva Sans"/>
                <a:cs typeface="Canva Sans"/>
                <a:sym typeface="Canva Sans"/>
              </a:rPr>
              <a:t>Interior Design Society (866968)</a:t>
            </a:r>
          </a:p>
          <a:p>
            <a:pPr algn="ctr">
              <a:lnSpc>
                <a:spcPts val="2100"/>
              </a:lnSpc>
            </a:pPr>
            <a:r>
              <a:rPr lang="en-US" sz="1500">
                <a:solidFill>
                  <a:srgbClr val="000000"/>
                </a:solidFill>
                <a:latin typeface="Canva Sans"/>
                <a:ea typeface="Canva Sans"/>
                <a:cs typeface="Canva Sans"/>
                <a:sym typeface="Canva Sans"/>
              </a:rPr>
              <a:t>IRINA BREGMAN (859460)</a:t>
            </a:r>
          </a:p>
          <a:p>
            <a:pPr algn="ctr">
              <a:lnSpc>
                <a:spcPts val="2100"/>
              </a:lnSpc>
            </a:pPr>
            <a:r>
              <a:rPr lang="en-US" sz="1500">
                <a:solidFill>
                  <a:srgbClr val="000000"/>
                </a:solidFill>
                <a:latin typeface="Canva Sans"/>
                <a:ea typeface="Canva Sans"/>
                <a:cs typeface="Canva Sans"/>
                <a:sym typeface="Canva Sans"/>
              </a:rPr>
              <a:t>Islander Insurance (855993)</a:t>
            </a:r>
          </a:p>
          <a:p>
            <a:pPr algn="ctr">
              <a:lnSpc>
                <a:spcPts val="2100"/>
              </a:lnSpc>
            </a:pPr>
            <a:r>
              <a:rPr lang="en-US" sz="1500">
                <a:solidFill>
                  <a:srgbClr val="000000"/>
                </a:solidFill>
                <a:latin typeface="Canva Sans"/>
                <a:ea typeface="Canva Sans"/>
                <a:cs typeface="Canva Sans"/>
                <a:sym typeface="Canva Sans"/>
              </a:rPr>
              <a:t>Jack Kane (859754)</a:t>
            </a:r>
          </a:p>
          <a:p>
            <a:pPr algn="ctr">
              <a:lnSpc>
                <a:spcPts val="2100"/>
              </a:lnSpc>
            </a:pPr>
            <a:r>
              <a:rPr lang="en-US" sz="1500">
                <a:solidFill>
                  <a:srgbClr val="000000"/>
                </a:solidFill>
                <a:latin typeface="Canva Sans"/>
                <a:ea typeface="Canva Sans"/>
                <a:cs typeface="Canva Sans"/>
                <a:sym typeface="Canva Sans"/>
              </a:rPr>
              <a:t>Jacob Driscoll (867092)</a:t>
            </a:r>
          </a:p>
          <a:p>
            <a:pPr algn="ctr">
              <a:lnSpc>
                <a:spcPts val="2100"/>
              </a:lnSpc>
            </a:pPr>
            <a:r>
              <a:rPr lang="en-US" sz="1500">
                <a:solidFill>
                  <a:srgbClr val="000000"/>
                </a:solidFill>
                <a:latin typeface="Canva Sans"/>
                <a:ea typeface="Canva Sans"/>
                <a:cs typeface="Canva Sans"/>
                <a:sym typeface="Canva Sans"/>
              </a:rPr>
              <a:t>Jacob Norwood (842517)</a:t>
            </a:r>
          </a:p>
          <a:p>
            <a:pPr algn="ctr">
              <a:lnSpc>
                <a:spcPts val="2100"/>
              </a:lnSpc>
            </a:pPr>
            <a:r>
              <a:rPr lang="en-US" sz="1500">
                <a:solidFill>
                  <a:srgbClr val="000000"/>
                </a:solidFill>
                <a:latin typeface="Canva Sans"/>
                <a:ea typeface="Canva Sans"/>
                <a:cs typeface="Canva Sans"/>
                <a:sym typeface="Canva Sans"/>
              </a:rPr>
              <a:t>Jacquelyn Levine (844248)</a:t>
            </a:r>
          </a:p>
          <a:p>
            <a:pPr algn="ctr">
              <a:lnSpc>
                <a:spcPts val="2100"/>
              </a:lnSpc>
            </a:pPr>
            <a:r>
              <a:rPr lang="en-US" sz="1500">
                <a:solidFill>
                  <a:srgbClr val="000000"/>
                </a:solidFill>
                <a:latin typeface="Canva Sans"/>
                <a:ea typeface="Canva Sans"/>
                <a:cs typeface="Canva Sans"/>
                <a:sym typeface="Canva Sans"/>
              </a:rPr>
              <a:t>Jade Pinson (856354)</a:t>
            </a:r>
          </a:p>
          <a:p>
            <a:pPr algn="ctr">
              <a:lnSpc>
                <a:spcPts val="2100"/>
              </a:lnSpc>
            </a:pPr>
            <a:r>
              <a:rPr lang="en-US" sz="1500">
                <a:solidFill>
                  <a:srgbClr val="000000"/>
                </a:solidFill>
                <a:latin typeface="Canva Sans"/>
                <a:ea typeface="Canva Sans"/>
                <a:cs typeface="Canva Sans"/>
                <a:sym typeface="Canva Sans"/>
              </a:rPr>
              <a:t>JAEHUN NA (841374)</a:t>
            </a:r>
          </a:p>
          <a:p>
            <a:pPr algn="ctr">
              <a:lnSpc>
                <a:spcPts val="2100"/>
              </a:lnSpc>
            </a:pPr>
            <a:r>
              <a:rPr lang="en-US" sz="1500">
                <a:solidFill>
                  <a:srgbClr val="000000"/>
                </a:solidFill>
                <a:latin typeface="Canva Sans"/>
                <a:ea typeface="Canva Sans"/>
                <a:cs typeface="Canva Sans"/>
                <a:sym typeface="Canva Sans"/>
              </a:rPr>
              <a:t>JAMES ADAMS (872053)</a:t>
            </a:r>
          </a:p>
          <a:p>
            <a:pPr algn="ctr">
              <a:lnSpc>
                <a:spcPts val="2100"/>
              </a:lnSpc>
            </a:pPr>
            <a:r>
              <a:rPr lang="en-US" sz="1500">
                <a:solidFill>
                  <a:srgbClr val="000000"/>
                </a:solidFill>
                <a:latin typeface="Canva Sans"/>
                <a:ea typeface="Canva Sans"/>
                <a:cs typeface="Canva Sans"/>
                <a:sym typeface="Canva Sans"/>
              </a:rPr>
              <a:t>James Flowers (858235)</a:t>
            </a:r>
          </a:p>
          <a:p>
            <a:pPr algn="ctr">
              <a:lnSpc>
                <a:spcPts val="2100"/>
              </a:lnSpc>
            </a:pPr>
            <a:r>
              <a:rPr lang="en-US" sz="1500">
                <a:solidFill>
                  <a:srgbClr val="000000"/>
                </a:solidFill>
                <a:latin typeface="Canva Sans"/>
                <a:ea typeface="Canva Sans"/>
                <a:cs typeface="Canva Sans"/>
                <a:sym typeface="Canva Sans"/>
              </a:rPr>
              <a:t>James Mitchell (860494)</a:t>
            </a:r>
          </a:p>
          <a:p>
            <a:pPr algn="ctr">
              <a:lnSpc>
                <a:spcPts val="2100"/>
              </a:lnSpc>
            </a:pPr>
            <a:r>
              <a:rPr lang="en-US" sz="1500">
                <a:solidFill>
                  <a:srgbClr val="000000"/>
                </a:solidFill>
                <a:latin typeface="Canva Sans"/>
                <a:ea typeface="Canva Sans"/>
                <a:cs typeface="Canva Sans"/>
                <a:sym typeface="Canva Sans"/>
              </a:rPr>
              <a:t>James Traub (841303)</a:t>
            </a:r>
          </a:p>
          <a:p>
            <a:pPr algn="ctr">
              <a:lnSpc>
                <a:spcPts val="2100"/>
              </a:lnSpc>
            </a:pPr>
            <a:r>
              <a:rPr lang="en-US" sz="1500">
                <a:solidFill>
                  <a:srgbClr val="000000"/>
                </a:solidFill>
                <a:latin typeface="Canva Sans"/>
                <a:ea typeface="Canva Sans"/>
                <a:cs typeface="Canva Sans"/>
                <a:sym typeface="Canva Sans"/>
              </a:rPr>
              <a:t>James Woodley (858466)</a:t>
            </a:r>
          </a:p>
          <a:p>
            <a:pPr algn="ctr">
              <a:lnSpc>
                <a:spcPts val="2100"/>
              </a:lnSpc>
            </a:pPr>
            <a:r>
              <a:rPr lang="en-US" sz="1500">
                <a:solidFill>
                  <a:srgbClr val="000000"/>
                </a:solidFill>
                <a:latin typeface="Canva Sans"/>
                <a:ea typeface="Canva Sans"/>
                <a:cs typeface="Canva Sans"/>
                <a:sym typeface="Canva Sans"/>
              </a:rPr>
              <a:t>Jane Kassel (855703)</a:t>
            </a:r>
          </a:p>
          <a:p>
            <a:pPr algn="ctr">
              <a:lnSpc>
                <a:spcPts val="2100"/>
              </a:lnSpc>
            </a:pPr>
            <a:r>
              <a:rPr lang="en-US" sz="1500">
                <a:solidFill>
                  <a:srgbClr val="000000"/>
                </a:solidFill>
                <a:latin typeface="Canva Sans"/>
                <a:ea typeface="Canva Sans"/>
                <a:cs typeface="Canva Sans"/>
                <a:sym typeface="Canva Sans"/>
              </a:rPr>
              <a:t>Jarrett Osborn (841294)</a:t>
            </a:r>
          </a:p>
          <a:p>
            <a:pPr algn="ctr">
              <a:lnSpc>
                <a:spcPts val="2100"/>
              </a:lnSpc>
            </a:pPr>
            <a:r>
              <a:rPr lang="en-US" sz="1500">
                <a:solidFill>
                  <a:srgbClr val="000000"/>
                </a:solidFill>
                <a:latin typeface="Canva Sans"/>
                <a:ea typeface="Canva Sans"/>
                <a:cs typeface="Canva Sans"/>
                <a:sym typeface="Canva Sans"/>
              </a:rPr>
              <a:t>Jeannie Demmer (863251)</a:t>
            </a:r>
          </a:p>
          <a:p>
            <a:pPr algn="ctr">
              <a:lnSpc>
                <a:spcPts val="2100"/>
              </a:lnSpc>
            </a:pPr>
            <a:r>
              <a:rPr lang="en-US" sz="1500">
                <a:solidFill>
                  <a:srgbClr val="000000"/>
                </a:solidFill>
                <a:latin typeface="Canva Sans"/>
                <a:ea typeface="Canva Sans"/>
                <a:cs typeface="Canva Sans"/>
                <a:sym typeface="Canva Sans"/>
              </a:rPr>
              <a:t>Jeff Crooks (856396)</a:t>
            </a:r>
          </a:p>
          <a:p>
            <a:pPr algn="ctr">
              <a:lnSpc>
                <a:spcPts val="2100"/>
              </a:lnSpc>
            </a:pPr>
            <a:r>
              <a:rPr lang="en-US" sz="1500">
                <a:solidFill>
                  <a:srgbClr val="000000"/>
                </a:solidFill>
                <a:latin typeface="Canva Sans"/>
                <a:ea typeface="Canva Sans"/>
                <a:cs typeface="Canva Sans"/>
                <a:sym typeface="Canva Sans"/>
              </a:rPr>
              <a:t>Jeffrey Gromack (856160)</a:t>
            </a:r>
          </a:p>
          <a:p>
            <a:pPr algn="ctr">
              <a:lnSpc>
                <a:spcPts val="2100"/>
              </a:lnSpc>
            </a:pPr>
            <a:r>
              <a:rPr lang="en-US" sz="1500">
                <a:solidFill>
                  <a:srgbClr val="000000"/>
                </a:solidFill>
                <a:latin typeface="Canva Sans"/>
                <a:ea typeface="Canva Sans"/>
                <a:cs typeface="Canva Sans"/>
                <a:sym typeface="Canva Sans"/>
              </a:rPr>
              <a:t>Jeffrey Snell (858691)</a:t>
            </a:r>
          </a:p>
          <a:p>
            <a:pPr algn="ctr">
              <a:lnSpc>
                <a:spcPts val="2100"/>
              </a:lnSpc>
            </a:pPr>
            <a:r>
              <a:rPr lang="en-US" sz="1500">
                <a:solidFill>
                  <a:srgbClr val="000000"/>
                </a:solidFill>
                <a:latin typeface="Canva Sans"/>
                <a:ea typeface="Canva Sans"/>
                <a:cs typeface="Canva Sans"/>
                <a:sym typeface="Canva Sans"/>
              </a:rPr>
              <a:t>Jeffrey Tabrizizadeh (842642)</a:t>
            </a:r>
          </a:p>
          <a:p>
            <a:pPr algn="ctr">
              <a:lnSpc>
                <a:spcPts val="2100"/>
              </a:lnSpc>
            </a:pPr>
            <a:r>
              <a:rPr lang="en-US" sz="1500">
                <a:solidFill>
                  <a:srgbClr val="000000"/>
                </a:solidFill>
                <a:latin typeface="Canva Sans"/>
                <a:ea typeface="Canva Sans"/>
                <a:cs typeface="Canva Sans"/>
                <a:sym typeface="Canva Sans"/>
              </a:rPr>
              <a:t>Jeffrey Wells (841343)</a:t>
            </a:r>
          </a:p>
          <a:p>
            <a:pPr algn="ctr">
              <a:lnSpc>
                <a:spcPts val="2100"/>
              </a:lnSpc>
            </a:pPr>
            <a:r>
              <a:rPr lang="en-US" sz="1500">
                <a:solidFill>
                  <a:srgbClr val="000000"/>
                </a:solidFill>
                <a:latin typeface="Canva Sans"/>
                <a:ea typeface="Canva Sans"/>
                <a:cs typeface="Canva Sans"/>
                <a:sym typeface="Canva Sans"/>
              </a:rPr>
              <a:t>Jennifer Earp (844317)</a:t>
            </a:r>
          </a:p>
          <a:p>
            <a:pPr algn="ctr">
              <a:lnSpc>
                <a:spcPts val="2100"/>
              </a:lnSpc>
            </a:pPr>
            <a:r>
              <a:rPr lang="en-US" sz="1500">
                <a:solidFill>
                  <a:srgbClr val="000000"/>
                </a:solidFill>
                <a:latin typeface="Canva Sans"/>
                <a:ea typeface="Canva Sans"/>
                <a:cs typeface="Canva Sans"/>
                <a:sym typeface="Canva Sans"/>
              </a:rPr>
              <a:t>Jennifer Schatte (844264)</a:t>
            </a:r>
          </a:p>
          <a:p>
            <a:pPr algn="ctr">
              <a:lnSpc>
                <a:spcPts val="2100"/>
              </a:lnSpc>
            </a:pPr>
            <a:r>
              <a:rPr lang="en-US" sz="1500">
                <a:solidFill>
                  <a:srgbClr val="000000"/>
                </a:solidFill>
                <a:latin typeface="Canva Sans"/>
                <a:ea typeface="Canva Sans"/>
                <a:cs typeface="Canva Sans"/>
                <a:sym typeface="Canva Sans"/>
              </a:rPr>
              <a:t>Jenny Rattray (841305)</a:t>
            </a:r>
          </a:p>
          <a:p>
            <a:pPr algn="ctr">
              <a:lnSpc>
                <a:spcPts val="2100"/>
              </a:lnSpc>
            </a:pPr>
            <a:r>
              <a:rPr lang="en-US" sz="1500">
                <a:solidFill>
                  <a:srgbClr val="000000"/>
                </a:solidFill>
                <a:latin typeface="Canva Sans"/>
                <a:ea typeface="Canva Sans"/>
                <a:cs typeface="Canva Sans"/>
                <a:sym typeface="Canva Sans"/>
              </a:rPr>
              <a:t>Jeremy Rettig (856021)</a:t>
            </a:r>
          </a:p>
          <a:p>
            <a:pPr algn="ctr">
              <a:lnSpc>
                <a:spcPts val="2100"/>
              </a:lnSpc>
            </a:pPr>
            <a:r>
              <a:rPr lang="en-US" sz="1500">
                <a:solidFill>
                  <a:srgbClr val="000000"/>
                </a:solidFill>
                <a:latin typeface="Canva Sans"/>
                <a:ea typeface="Canva Sans"/>
                <a:cs typeface="Canva Sans"/>
                <a:sym typeface="Canva Sans"/>
              </a:rPr>
              <a:t>Jerickson Fedrick (847044)</a:t>
            </a:r>
          </a:p>
          <a:p>
            <a:pPr algn="ctr">
              <a:lnSpc>
                <a:spcPts val="2100"/>
              </a:lnSpc>
            </a:pPr>
            <a:r>
              <a:rPr lang="en-US" sz="1500">
                <a:solidFill>
                  <a:srgbClr val="000000"/>
                </a:solidFill>
                <a:latin typeface="Canva Sans"/>
                <a:ea typeface="Canva Sans"/>
                <a:cs typeface="Canva Sans"/>
                <a:sym typeface="Canva Sans"/>
              </a:rPr>
              <a:t>Jessica Banville (859738)</a:t>
            </a:r>
          </a:p>
          <a:p>
            <a:pPr algn="ctr">
              <a:lnSpc>
                <a:spcPts val="2100"/>
              </a:lnSpc>
            </a:pPr>
            <a:r>
              <a:rPr lang="en-US" sz="1500">
                <a:solidFill>
                  <a:srgbClr val="000000"/>
                </a:solidFill>
                <a:latin typeface="Canva Sans"/>
                <a:ea typeface="Canva Sans"/>
                <a:cs typeface="Canva Sans"/>
                <a:sym typeface="Canva Sans"/>
              </a:rPr>
              <a:t>Jessica Willis (842568)</a:t>
            </a:r>
          </a:p>
          <a:p>
            <a:pPr algn="ctr">
              <a:lnSpc>
                <a:spcPts val="2100"/>
              </a:lnSpc>
            </a:pPr>
            <a:r>
              <a:rPr lang="en-US" sz="1500">
                <a:solidFill>
                  <a:srgbClr val="000000"/>
                </a:solidFill>
                <a:latin typeface="Canva Sans"/>
                <a:ea typeface="Canva Sans"/>
                <a:cs typeface="Canva Sans"/>
                <a:sym typeface="Canva Sans"/>
              </a:rPr>
              <a:t>John Guyer (860855)</a:t>
            </a:r>
          </a:p>
          <a:p>
            <a:pPr algn="ctr">
              <a:lnSpc>
                <a:spcPts val="2100"/>
              </a:lnSpc>
            </a:pPr>
            <a:r>
              <a:rPr lang="en-US" sz="1500">
                <a:solidFill>
                  <a:srgbClr val="000000"/>
                </a:solidFill>
                <a:latin typeface="Canva Sans"/>
                <a:ea typeface="Canva Sans"/>
                <a:cs typeface="Canva Sans"/>
                <a:sym typeface="Canva Sans"/>
              </a:rPr>
              <a:t>John Hughes (842561)</a:t>
            </a:r>
          </a:p>
          <a:p>
            <a:pPr algn="ctr">
              <a:lnSpc>
                <a:spcPts val="2100"/>
              </a:lnSpc>
            </a:pPr>
            <a:r>
              <a:rPr lang="en-US" sz="1500">
                <a:solidFill>
                  <a:srgbClr val="000000"/>
                </a:solidFill>
                <a:latin typeface="Canva Sans"/>
                <a:ea typeface="Canva Sans"/>
                <a:cs typeface="Canva Sans"/>
                <a:sym typeface="Canva Sans"/>
              </a:rPr>
              <a:t>John Osborn (861332)</a:t>
            </a:r>
          </a:p>
          <a:p>
            <a:pPr algn="ctr">
              <a:lnSpc>
                <a:spcPts val="2100"/>
              </a:lnSpc>
            </a:pPr>
            <a:r>
              <a:rPr lang="en-US" sz="1500">
                <a:solidFill>
                  <a:srgbClr val="000000"/>
                </a:solidFill>
                <a:latin typeface="Canva Sans"/>
                <a:ea typeface="Canva Sans"/>
                <a:cs typeface="Canva Sans"/>
                <a:sym typeface="Canva Sans"/>
              </a:rPr>
              <a:t>JOHN RAD THURSTON JR (846168)</a:t>
            </a:r>
          </a:p>
          <a:p>
            <a:pPr algn="ctr">
              <a:lnSpc>
                <a:spcPts val="2100"/>
              </a:lnSpc>
            </a:pPr>
            <a:r>
              <a:rPr lang="en-US" sz="1500">
                <a:solidFill>
                  <a:srgbClr val="000000"/>
                </a:solidFill>
                <a:latin typeface="Canva Sans"/>
                <a:ea typeface="Canva Sans"/>
                <a:cs typeface="Canva Sans"/>
                <a:sym typeface="Canva Sans"/>
              </a:rPr>
              <a:t>John Ruhlman (859220)</a:t>
            </a:r>
          </a:p>
          <a:p>
            <a:pPr algn="ctr">
              <a:lnSpc>
                <a:spcPts val="2100"/>
              </a:lnSpc>
            </a:pPr>
            <a:r>
              <a:rPr lang="en-US" sz="1500">
                <a:solidFill>
                  <a:srgbClr val="000000"/>
                </a:solidFill>
                <a:latin typeface="Canva Sans"/>
                <a:ea typeface="Canva Sans"/>
                <a:cs typeface="Canva Sans"/>
                <a:sym typeface="Canva Sans"/>
              </a:rPr>
              <a:t>John Tizedes (866637)</a:t>
            </a:r>
          </a:p>
          <a:p>
            <a:pPr algn="ctr">
              <a:lnSpc>
                <a:spcPts val="2100"/>
              </a:lnSpc>
            </a:pPr>
            <a:r>
              <a:rPr lang="en-US" sz="1500">
                <a:solidFill>
                  <a:srgbClr val="000000"/>
                </a:solidFill>
                <a:latin typeface="Canva Sans"/>
                <a:ea typeface="Canva Sans"/>
                <a:cs typeface="Canva Sans"/>
                <a:sym typeface="Canva Sans"/>
              </a:rPr>
              <a:t>Jon Scott Goodwin (845614)</a:t>
            </a:r>
          </a:p>
          <a:p>
            <a:pPr algn="ctr">
              <a:lnSpc>
                <a:spcPts val="2100"/>
              </a:lnSpc>
            </a:pPr>
            <a:r>
              <a:rPr lang="en-US" sz="1500">
                <a:solidFill>
                  <a:srgbClr val="000000"/>
                </a:solidFill>
                <a:latin typeface="Canva Sans"/>
                <a:ea typeface="Canva Sans"/>
                <a:cs typeface="Canva Sans"/>
                <a:sym typeface="Canva Sans"/>
              </a:rPr>
              <a:t>Jona Baldwin (860173)</a:t>
            </a:r>
          </a:p>
          <a:p>
            <a:pPr algn="ctr">
              <a:lnSpc>
                <a:spcPts val="2100"/>
              </a:lnSpc>
            </a:pPr>
            <a:r>
              <a:rPr lang="en-US" sz="1500">
                <a:solidFill>
                  <a:srgbClr val="000000"/>
                </a:solidFill>
                <a:latin typeface="Canva Sans"/>
                <a:ea typeface="Canva Sans"/>
                <a:cs typeface="Canva Sans"/>
                <a:sym typeface="Canva Sans"/>
              </a:rPr>
              <a:t>Jonathan Fink (847268)</a:t>
            </a:r>
          </a:p>
          <a:p>
            <a:pPr algn="ctr">
              <a:lnSpc>
                <a:spcPts val="2100"/>
              </a:lnSpc>
            </a:pPr>
            <a:r>
              <a:rPr lang="en-US" sz="1500">
                <a:solidFill>
                  <a:srgbClr val="000000"/>
                </a:solidFill>
                <a:latin typeface="Canva Sans"/>
                <a:ea typeface="Canva Sans"/>
                <a:cs typeface="Canva Sans"/>
                <a:sym typeface="Canva Sans"/>
              </a:rPr>
              <a:t>Jonathan Holder (856588)</a:t>
            </a:r>
          </a:p>
          <a:p>
            <a:pPr algn="ctr">
              <a:lnSpc>
                <a:spcPts val="2100"/>
              </a:lnSpc>
            </a:pPr>
            <a:r>
              <a:rPr lang="en-US" sz="1500">
                <a:solidFill>
                  <a:srgbClr val="000000"/>
                </a:solidFill>
                <a:latin typeface="Canva Sans"/>
                <a:ea typeface="Canva Sans"/>
                <a:cs typeface="Canva Sans"/>
                <a:sym typeface="Canva Sans"/>
              </a:rPr>
              <a:t>Jordan Bean (841360)</a:t>
            </a:r>
          </a:p>
          <a:p>
            <a:pPr algn="ctr">
              <a:lnSpc>
                <a:spcPts val="2100"/>
              </a:lnSpc>
            </a:pPr>
            <a:r>
              <a:rPr lang="en-US" sz="1500">
                <a:solidFill>
                  <a:srgbClr val="000000"/>
                </a:solidFill>
                <a:latin typeface="Canva Sans"/>
                <a:ea typeface="Canva Sans"/>
                <a:cs typeface="Canva Sans"/>
                <a:sym typeface="Canva Sans"/>
              </a:rPr>
              <a:t>Jordan Magher (855904)</a:t>
            </a:r>
          </a:p>
          <a:p>
            <a:pPr algn="ctr">
              <a:lnSpc>
                <a:spcPts val="2100"/>
              </a:lnSpc>
            </a:pPr>
            <a:r>
              <a:rPr lang="en-US" sz="1500">
                <a:solidFill>
                  <a:srgbClr val="000000"/>
                </a:solidFill>
                <a:latin typeface="Canva Sans"/>
                <a:ea typeface="Canva Sans"/>
                <a:cs typeface="Canva Sans"/>
                <a:sym typeface="Canva Sans"/>
              </a:rPr>
              <a:t>Jose Miguel Hurtado (847255)</a:t>
            </a:r>
          </a:p>
          <a:p>
            <a:pPr algn="ctr">
              <a:lnSpc>
                <a:spcPts val="2100"/>
              </a:lnSpc>
            </a:pPr>
            <a:r>
              <a:rPr lang="en-US" sz="1500">
                <a:solidFill>
                  <a:srgbClr val="000000"/>
                </a:solidFill>
                <a:latin typeface="Canva Sans"/>
                <a:ea typeface="Canva Sans"/>
                <a:cs typeface="Canva Sans"/>
                <a:sym typeface="Canva Sans"/>
              </a:rPr>
              <a:t>Joseph Howell (841284)</a:t>
            </a:r>
          </a:p>
          <a:p>
            <a:pPr algn="ctr">
              <a:lnSpc>
                <a:spcPts val="2100"/>
              </a:lnSpc>
            </a:pPr>
            <a:r>
              <a:rPr lang="en-US" sz="1500">
                <a:solidFill>
                  <a:srgbClr val="000000"/>
                </a:solidFill>
                <a:latin typeface="Canva Sans"/>
                <a:ea typeface="Canva Sans"/>
                <a:cs typeface="Canva Sans"/>
                <a:sym typeface="Canva Sans"/>
              </a:rPr>
              <a:t>Joseph Krivelow (843491)</a:t>
            </a:r>
          </a:p>
          <a:p>
            <a:pPr algn="ctr">
              <a:lnSpc>
                <a:spcPts val="2100"/>
              </a:lnSpc>
            </a:pPr>
            <a:r>
              <a:rPr lang="en-US" sz="1500">
                <a:solidFill>
                  <a:srgbClr val="000000"/>
                </a:solidFill>
                <a:latin typeface="Canva Sans"/>
                <a:ea typeface="Canva Sans"/>
                <a:cs typeface="Canva Sans"/>
                <a:sym typeface="Canva Sans"/>
              </a:rPr>
              <a:t>Joseph Radesi (867539)</a:t>
            </a:r>
          </a:p>
          <a:p>
            <a:pPr algn="ctr">
              <a:lnSpc>
                <a:spcPts val="2100"/>
              </a:lnSpc>
            </a:pPr>
            <a:r>
              <a:rPr lang="en-US" sz="1500">
                <a:solidFill>
                  <a:srgbClr val="000000"/>
                </a:solidFill>
                <a:latin typeface="Canva Sans"/>
                <a:ea typeface="Canva Sans"/>
                <a:cs typeface="Canva Sans"/>
                <a:sym typeface="Canva Sans"/>
              </a:rPr>
              <a:t>Joseph Valle (862469)</a:t>
            </a:r>
          </a:p>
          <a:p>
            <a:pPr algn="ctr">
              <a:lnSpc>
                <a:spcPts val="2100"/>
              </a:lnSpc>
            </a:pPr>
            <a:r>
              <a:rPr lang="en-US" sz="1500">
                <a:solidFill>
                  <a:srgbClr val="000000"/>
                </a:solidFill>
                <a:latin typeface="Canva Sans"/>
                <a:ea typeface="Canva Sans"/>
                <a:cs typeface="Canva Sans"/>
                <a:sym typeface="Canva Sans"/>
              </a:rPr>
              <a:t>Joshua Holm (841601)</a:t>
            </a:r>
          </a:p>
          <a:p>
            <a:pPr algn="ctr">
              <a:lnSpc>
                <a:spcPts val="2100"/>
              </a:lnSpc>
            </a:pPr>
            <a:r>
              <a:rPr lang="en-US" sz="1500">
                <a:solidFill>
                  <a:srgbClr val="000000"/>
                </a:solidFill>
                <a:latin typeface="Canva Sans"/>
                <a:ea typeface="Canva Sans"/>
                <a:cs typeface="Canva Sans"/>
                <a:sym typeface="Canva Sans"/>
              </a:rPr>
              <a:t>Joshua Kinser (847276)</a:t>
            </a:r>
          </a:p>
          <a:p>
            <a:pPr algn="ctr">
              <a:lnSpc>
                <a:spcPts val="2100"/>
              </a:lnSpc>
            </a:pPr>
            <a:r>
              <a:rPr lang="en-US" sz="1500">
                <a:solidFill>
                  <a:srgbClr val="000000"/>
                </a:solidFill>
                <a:latin typeface="Canva Sans"/>
                <a:ea typeface="Canva Sans"/>
                <a:cs typeface="Canva Sans"/>
                <a:sym typeface="Canva Sans"/>
              </a:rPr>
              <a:t>Joshua Michael Allen (846219)</a:t>
            </a:r>
          </a:p>
          <a:p>
            <a:pPr algn="ctr">
              <a:lnSpc>
                <a:spcPts val="2100"/>
              </a:lnSpc>
            </a:pPr>
            <a:r>
              <a:rPr lang="en-US" sz="1500">
                <a:solidFill>
                  <a:srgbClr val="000000"/>
                </a:solidFill>
                <a:latin typeface="Canva Sans"/>
                <a:ea typeface="Canva Sans"/>
                <a:cs typeface="Canva Sans"/>
                <a:sym typeface="Canva Sans"/>
              </a:rPr>
              <a:t>Joshua Ring (859293)</a:t>
            </a:r>
          </a:p>
          <a:p>
            <a:pPr algn="ctr">
              <a:lnSpc>
                <a:spcPts val="2100"/>
              </a:lnSpc>
            </a:pPr>
            <a:r>
              <a:rPr lang="en-US" sz="1500">
                <a:solidFill>
                  <a:srgbClr val="000000"/>
                </a:solidFill>
                <a:latin typeface="Canva Sans"/>
                <a:ea typeface="Canva Sans"/>
                <a:cs typeface="Canva Sans"/>
                <a:sym typeface="Canva Sans"/>
              </a:rPr>
              <a:t>Joshua Stein  (856309)</a:t>
            </a:r>
          </a:p>
          <a:p>
            <a:pPr algn="ctr">
              <a:lnSpc>
                <a:spcPts val="2100"/>
              </a:lnSpc>
            </a:pPr>
            <a:r>
              <a:rPr lang="en-US" sz="1500">
                <a:solidFill>
                  <a:srgbClr val="000000"/>
                </a:solidFill>
                <a:latin typeface="Canva Sans"/>
                <a:ea typeface="Canva Sans"/>
                <a:cs typeface="Canva Sans"/>
                <a:sym typeface="Canva Sans"/>
              </a:rPr>
              <a:t>Jovana Cadavid (861675)</a:t>
            </a:r>
          </a:p>
          <a:p>
            <a:pPr algn="ctr">
              <a:lnSpc>
                <a:spcPts val="2100"/>
              </a:lnSpc>
            </a:pPr>
            <a:r>
              <a:rPr lang="en-US" sz="1500">
                <a:solidFill>
                  <a:srgbClr val="000000"/>
                </a:solidFill>
                <a:latin typeface="Canva Sans"/>
                <a:ea typeface="Canva Sans"/>
                <a:cs typeface="Canva Sans"/>
                <a:sym typeface="Canva Sans"/>
              </a:rPr>
              <a:t>JOY KINCAID (855671)</a:t>
            </a:r>
          </a:p>
          <a:p>
            <a:pPr algn="ctr">
              <a:lnSpc>
                <a:spcPts val="2100"/>
              </a:lnSpc>
            </a:pPr>
            <a:r>
              <a:rPr lang="en-US" sz="1500">
                <a:solidFill>
                  <a:srgbClr val="000000"/>
                </a:solidFill>
                <a:latin typeface="Canva Sans"/>
                <a:ea typeface="Canva Sans"/>
                <a:cs typeface="Canva Sans"/>
                <a:sym typeface="Canva Sans"/>
              </a:rPr>
              <a:t>Justin Rubenstein (842600)</a:t>
            </a:r>
          </a:p>
          <a:p>
            <a:pPr algn="ctr">
              <a:lnSpc>
                <a:spcPts val="2100"/>
              </a:lnSpc>
            </a:pPr>
            <a:r>
              <a:rPr lang="en-US" sz="1500">
                <a:solidFill>
                  <a:srgbClr val="000000"/>
                </a:solidFill>
                <a:latin typeface="Canva Sans"/>
                <a:ea typeface="Canva Sans"/>
                <a:cs typeface="Canva Sans"/>
                <a:sym typeface="Canva Sans"/>
              </a:rPr>
              <a:t>Karrisa Martino (862349)</a:t>
            </a:r>
          </a:p>
          <a:p>
            <a:pPr algn="ctr">
              <a:lnSpc>
                <a:spcPts val="2100"/>
              </a:lnSpc>
            </a:pPr>
            <a:r>
              <a:rPr lang="en-US" sz="1500">
                <a:solidFill>
                  <a:srgbClr val="000000"/>
                </a:solidFill>
                <a:latin typeface="Canva Sans"/>
                <a:ea typeface="Canva Sans"/>
                <a:cs typeface="Canva Sans"/>
                <a:sym typeface="Canva Sans"/>
              </a:rPr>
              <a:t>Katherine Gilchrist (860825)</a:t>
            </a:r>
          </a:p>
          <a:p>
            <a:pPr algn="ctr">
              <a:lnSpc>
                <a:spcPts val="2100"/>
              </a:lnSpc>
            </a:pPr>
            <a:r>
              <a:rPr lang="en-US" sz="1500">
                <a:solidFill>
                  <a:srgbClr val="000000"/>
                </a:solidFill>
                <a:latin typeface="Canva Sans"/>
                <a:ea typeface="Canva Sans"/>
                <a:cs typeface="Canva Sans"/>
                <a:sym typeface="Canva Sans"/>
              </a:rPr>
              <a:t>Kathrine Whitaker (841620)</a:t>
            </a:r>
          </a:p>
          <a:p>
            <a:pPr algn="ctr">
              <a:lnSpc>
                <a:spcPts val="2100"/>
              </a:lnSpc>
            </a:pPr>
            <a:r>
              <a:rPr lang="en-US" sz="1500">
                <a:solidFill>
                  <a:srgbClr val="000000"/>
                </a:solidFill>
                <a:latin typeface="Canva Sans"/>
                <a:ea typeface="Canva Sans"/>
                <a:cs typeface="Canva Sans"/>
                <a:sym typeface="Canva Sans"/>
              </a:rPr>
              <a:t>Katrina Malia Price (844277)</a:t>
            </a:r>
          </a:p>
          <a:p>
            <a:pPr algn="ctr">
              <a:lnSpc>
                <a:spcPts val="2100"/>
              </a:lnSpc>
            </a:pPr>
            <a:r>
              <a:rPr lang="en-US" sz="1500">
                <a:solidFill>
                  <a:srgbClr val="000000"/>
                </a:solidFill>
                <a:latin typeface="Canva Sans"/>
                <a:ea typeface="Canva Sans"/>
                <a:cs typeface="Canva Sans"/>
                <a:sym typeface="Canva Sans"/>
              </a:rPr>
              <a:t>Kattia Santamaria (855683)</a:t>
            </a:r>
          </a:p>
          <a:p>
            <a:pPr algn="ctr">
              <a:lnSpc>
                <a:spcPts val="2100"/>
              </a:lnSpc>
            </a:pPr>
            <a:r>
              <a:rPr lang="en-US" sz="1500">
                <a:solidFill>
                  <a:srgbClr val="000000"/>
                </a:solidFill>
                <a:latin typeface="Canva Sans"/>
                <a:ea typeface="Canva Sans"/>
                <a:cs typeface="Canva Sans"/>
                <a:sym typeface="Canva Sans"/>
              </a:rPr>
              <a:t>Kavon Stevenson (841627)</a:t>
            </a:r>
          </a:p>
          <a:p>
            <a:pPr algn="ctr">
              <a:lnSpc>
                <a:spcPts val="2100"/>
              </a:lnSpc>
            </a:pPr>
            <a:r>
              <a:rPr lang="en-US" sz="1500">
                <a:solidFill>
                  <a:srgbClr val="000000"/>
                </a:solidFill>
                <a:latin typeface="Canva Sans"/>
                <a:ea typeface="Canva Sans"/>
                <a:cs typeface="Canva Sans"/>
                <a:sym typeface="Canva Sans"/>
              </a:rPr>
              <a:t>Ke'Shun Mulik Johnson (855660)</a:t>
            </a:r>
          </a:p>
          <a:p>
            <a:pPr algn="ctr">
              <a:lnSpc>
                <a:spcPts val="2100"/>
              </a:lnSpc>
            </a:pPr>
            <a:r>
              <a:rPr lang="en-US" sz="1500">
                <a:solidFill>
                  <a:srgbClr val="000000"/>
                </a:solidFill>
                <a:latin typeface="Canva Sans"/>
                <a:ea typeface="Canva Sans"/>
                <a:cs typeface="Canva Sans"/>
                <a:sym typeface="Canva Sans"/>
              </a:rPr>
              <a:t>Keith Patrick Worthing (870387)</a:t>
            </a:r>
          </a:p>
          <a:p>
            <a:pPr algn="ctr">
              <a:lnSpc>
                <a:spcPts val="2100"/>
              </a:lnSpc>
            </a:pPr>
            <a:r>
              <a:rPr lang="en-US" sz="1500">
                <a:solidFill>
                  <a:srgbClr val="000000"/>
                </a:solidFill>
                <a:latin typeface="Canva Sans"/>
                <a:ea typeface="Canva Sans"/>
                <a:cs typeface="Canva Sans"/>
                <a:sym typeface="Canva Sans"/>
              </a:rPr>
              <a:t>Kelly Mattice (872060)</a:t>
            </a:r>
          </a:p>
          <a:p>
            <a:pPr algn="ctr">
              <a:lnSpc>
                <a:spcPts val="2100"/>
              </a:lnSpc>
            </a:pPr>
            <a:r>
              <a:rPr lang="en-US" sz="1500">
                <a:solidFill>
                  <a:srgbClr val="000000"/>
                </a:solidFill>
                <a:latin typeface="Canva Sans"/>
                <a:ea typeface="Canva Sans"/>
                <a:cs typeface="Canva Sans"/>
                <a:sym typeface="Canva Sans"/>
              </a:rPr>
              <a:t>Ken LaFountain, LLC (855077)</a:t>
            </a:r>
          </a:p>
          <a:p>
            <a:pPr algn="ctr">
              <a:lnSpc>
                <a:spcPts val="2100"/>
              </a:lnSpc>
            </a:pPr>
            <a:r>
              <a:rPr lang="en-US" sz="1500">
                <a:solidFill>
                  <a:srgbClr val="000000"/>
                </a:solidFill>
                <a:latin typeface="Canva Sans"/>
                <a:ea typeface="Canva Sans"/>
                <a:cs typeface="Canva Sans"/>
                <a:sym typeface="Canva Sans"/>
              </a:rPr>
              <a:t>Kenneth Salyer (846526)</a:t>
            </a:r>
          </a:p>
          <a:p>
            <a:pPr algn="ctr">
              <a:lnSpc>
                <a:spcPts val="2100"/>
              </a:lnSpc>
            </a:pPr>
            <a:r>
              <a:rPr lang="en-US" sz="1500">
                <a:solidFill>
                  <a:srgbClr val="000000"/>
                </a:solidFill>
                <a:latin typeface="Canva Sans"/>
                <a:ea typeface="Canva Sans"/>
                <a:cs typeface="Canva Sans"/>
                <a:sym typeface="Canva Sans"/>
              </a:rPr>
              <a:t>KENNETH WRIGHT (842527)</a:t>
            </a:r>
          </a:p>
          <a:p>
            <a:pPr algn="ctr">
              <a:lnSpc>
                <a:spcPts val="2100"/>
              </a:lnSpc>
            </a:pPr>
            <a:r>
              <a:rPr lang="en-US" sz="1500">
                <a:solidFill>
                  <a:srgbClr val="000000"/>
                </a:solidFill>
                <a:latin typeface="Canva Sans"/>
                <a:ea typeface="Canva Sans"/>
                <a:cs typeface="Canva Sans"/>
                <a:sym typeface="Canva Sans"/>
              </a:rPr>
              <a:t>Kevin Kincaid (844296)</a:t>
            </a:r>
          </a:p>
          <a:p>
            <a:pPr algn="ctr">
              <a:lnSpc>
                <a:spcPts val="2100"/>
              </a:lnSpc>
            </a:pPr>
            <a:r>
              <a:rPr lang="en-US" sz="1500">
                <a:solidFill>
                  <a:srgbClr val="000000"/>
                </a:solidFill>
                <a:latin typeface="Canva Sans"/>
                <a:ea typeface="Canva Sans"/>
                <a:cs typeface="Canva Sans"/>
                <a:sym typeface="Canva Sans"/>
              </a:rPr>
              <a:t>Khuyen Katherine Nguyen (857747)</a:t>
            </a:r>
          </a:p>
          <a:p>
            <a:pPr algn="ctr">
              <a:lnSpc>
                <a:spcPts val="2100"/>
              </a:lnSpc>
            </a:pPr>
            <a:r>
              <a:rPr lang="en-US" sz="1500">
                <a:solidFill>
                  <a:srgbClr val="000000"/>
                </a:solidFill>
                <a:latin typeface="Canva Sans"/>
                <a:ea typeface="Canva Sans"/>
                <a:cs typeface="Canva Sans"/>
                <a:sym typeface="Canva Sans"/>
              </a:rPr>
              <a:t>Kimberly Taylor (845590)</a:t>
            </a:r>
          </a:p>
          <a:p>
            <a:pPr algn="ctr">
              <a:lnSpc>
                <a:spcPts val="2100"/>
              </a:lnSpc>
            </a:pPr>
            <a:r>
              <a:rPr lang="en-US" sz="1500">
                <a:solidFill>
                  <a:srgbClr val="000000"/>
                </a:solidFill>
                <a:latin typeface="Canva Sans"/>
                <a:ea typeface="Canva Sans"/>
                <a:cs typeface="Canva Sans"/>
                <a:sym typeface="Canva Sans"/>
              </a:rPr>
              <a:t>Kyle Constant (841622)</a:t>
            </a:r>
          </a:p>
          <a:p>
            <a:pPr algn="ctr">
              <a:lnSpc>
                <a:spcPts val="2100"/>
              </a:lnSpc>
            </a:pPr>
            <a:r>
              <a:rPr lang="en-US" sz="1500">
                <a:solidFill>
                  <a:srgbClr val="000000"/>
                </a:solidFill>
                <a:latin typeface="Canva Sans"/>
                <a:ea typeface="Canva Sans"/>
                <a:cs typeface="Canva Sans"/>
                <a:sym typeface="Canva Sans"/>
              </a:rPr>
              <a:t>Kyle Darrel Santos (862405)</a:t>
            </a:r>
          </a:p>
          <a:p>
            <a:pPr algn="ctr">
              <a:lnSpc>
                <a:spcPts val="2100"/>
              </a:lnSpc>
            </a:pPr>
            <a:r>
              <a:rPr lang="en-US" sz="1500">
                <a:solidFill>
                  <a:srgbClr val="000000"/>
                </a:solidFill>
                <a:latin typeface="Canva Sans"/>
                <a:ea typeface="Canva Sans"/>
                <a:cs typeface="Canva Sans"/>
                <a:sym typeface="Canva Sans"/>
              </a:rPr>
              <a:t>Lairah Vancil (842650)</a:t>
            </a:r>
          </a:p>
          <a:p>
            <a:pPr algn="ctr">
              <a:lnSpc>
                <a:spcPts val="2100"/>
              </a:lnSpc>
            </a:pPr>
            <a:r>
              <a:rPr lang="en-US" sz="1500">
                <a:solidFill>
                  <a:srgbClr val="000000"/>
                </a:solidFill>
                <a:latin typeface="Canva Sans"/>
                <a:ea typeface="Canva Sans"/>
                <a:cs typeface="Canva Sans"/>
                <a:sym typeface="Canva Sans"/>
              </a:rPr>
              <a:t>Laura Williams (860105)</a:t>
            </a:r>
          </a:p>
          <a:p>
            <a:pPr algn="ctr">
              <a:lnSpc>
                <a:spcPts val="2100"/>
              </a:lnSpc>
            </a:pPr>
            <a:r>
              <a:rPr lang="en-US" sz="1500">
                <a:solidFill>
                  <a:srgbClr val="000000"/>
                </a:solidFill>
                <a:latin typeface="Canva Sans"/>
                <a:ea typeface="Canva Sans"/>
                <a:cs typeface="Canva Sans"/>
                <a:sym typeface="Canva Sans"/>
              </a:rPr>
              <a:t>Lavera Williams (860591)</a:t>
            </a:r>
          </a:p>
          <a:p>
            <a:pPr algn="ctr">
              <a:lnSpc>
                <a:spcPts val="2100"/>
              </a:lnSpc>
            </a:pPr>
            <a:r>
              <a:rPr lang="en-US" sz="1500">
                <a:solidFill>
                  <a:srgbClr val="000000"/>
                </a:solidFill>
                <a:latin typeface="Canva Sans"/>
                <a:ea typeface="Canva Sans"/>
                <a:cs typeface="Canva Sans"/>
                <a:sym typeface="Canva Sans"/>
              </a:rPr>
              <a:t>LEROY WILKERSON (845597)</a:t>
            </a:r>
          </a:p>
          <a:p>
            <a:pPr algn="ctr">
              <a:lnSpc>
                <a:spcPts val="2100"/>
              </a:lnSpc>
            </a:pPr>
            <a:r>
              <a:rPr lang="en-US" sz="1500">
                <a:solidFill>
                  <a:srgbClr val="000000"/>
                </a:solidFill>
                <a:latin typeface="Canva Sans"/>
                <a:ea typeface="Canva Sans"/>
                <a:cs typeface="Canva Sans"/>
                <a:sym typeface="Canva Sans"/>
              </a:rPr>
              <a:t>Liam McLaughlin McLaughlin (855710)</a:t>
            </a:r>
          </a:p>
          <a:p>
            <a:pPr algn="ctr">
              <a:lnSpc>
                <a:spcPts val="2100"/>
              </a:lnSpc>
            </a:pPr>
            <a:r>
              <a:rPr lang="en-US" sz="1500">
                <a:solidFill>
                  <a:srgbClr val="000000"/>
                </a:solidFill>
                <a:latin typeface="Canva Sans"/>
                <a:ea typeface="Canva Sans"/>
                <a:cs typeface="Canva Sans"/>
                <a:sym typeface="Canva Sans"/>
              </a:rPr>
              <a:t>Linda Buchmann  (847283)</a:t>
            </a:r>
          </a:p>
          <a:p>
            <a:pPr algn="ctr">
              <a:lnSpc>
                <a:spcPts val="2100"/>
              </a:lnSpc>
            </a:pPr>
            <a:r>
              <a:rPr lang="en-US" sz="1500">
                <a:solidFill>
                  <a:srgbClr val="000000"/>
                </a:solidFill>
                <a:latin typeface="Canva Sans"/>
                <a:ea typeface="Canva Sans"/>
                <a:cs typeface="Canva Sans"/>
                <a:sym typeface="Canva Sans"/>
              </a:rPr>
              <a:t>Lindsey McCorkle (842621)</a:t>
            </a:r>
          </a:p>
          <a:p>
            <a:pPr algn="ctr">
              <a:lnSpc>
                <a:spcPts val="2100"/>
              </a:lnSpc>
            </a:pPr>
            <a:r>
              <a:rPr lang="en-US" sz="1500">
                <a:solidFill>
                  <a:srgbClr val="000000"/>
                </a:solidFill>
                <a:latin typeface="Canva Sans"/>
                <a:ea typeface="Canva Sans"/>
                <a:cs typeface="Canva Sans"/>
                <a:sym typeface="Canva Sans"/>
              </a:rPr>
              <a:t>Lonnie Embry (860288)</a:t>
            </a:r>
          </a:p>
          <a:p>
            <a:pPr algn="ctr">
              <a:lnSpc>
                <a:spcPts val="2100"/>
              </a:lnSpc>
            </a:pPr>
            <a:r>
              <a:rPr lang="en-US" sz="1500">
                <a:solidFill>
                  <a:srgbClr val="000000"/>
                </a:solidFill>
                <a:latin typeface="Canva Sans"/>
                <a:ea typeface="Canva Sans"/>
                <a:cs typeface="Canva Sans"/>
                <a:sym typeface="Canva Sans"/>
              </a:rPr>
              <a:t>Lora Snyder (858713)</a:t>
            </a:r>
          </a:p>
          <a:p>
            <a:pPr algn="ctr">
              <a:lnSpc>
                <a:spcPts val="2100"/>
              </a:lnSpc>
            </a:pPr>
            <a:r>
              <a:rPr lang="en-US" sz="1500">
                <a:solidFill>
                  <a:srgbClr val="000000"/>
                </a:solidFill>
                <a:latin typeface="Canva Sans"/>
                <a:ea typeface="Canva Sans"/>
                <a:cs typeface="Canva Sans"/>
                <a:sym typeface="Canva Sans"/>
              </a:rPr>
              <a:t>Lori Rizzo (841277)</a:t>
            </a:r>
          </a:p>
          <a:p>
            <a:pPr algn="ctr">
              <a:lnSpc>
                <a:spcPts val="2100"/>
              </a:lnSpc>
            </a:pPr>
            <a:r>
              <a:rPr lang="en-US" sz="1500">
                <a:solidFill>
                  <a:srgbClr val="000000"/>
                </a:solidFill>
                <a:latin typeface="Canva Sans"/>
                <a:ea typeface="Canva Sans"/>
                <a:cs typeface="Canva Sans"/>
                <a:sym typeface="Canva Sans"/>
              </a:rPr>
              <a:t>Loye Kimbro (841382)</a:t>
            </a:r>
          </a:p>
          <a:p>
            <a:pPr algn="ctr">
              <a:lnSpc>
                <a:spcPts val="2100"/>
              </a:lnSpc>
            </a:pPr>
            <a:r>
              <a:rPr lang="en-US" sz="1500">
                <a:solidFill>
                  <a:srgbClr val="000000"/>
                </a:solidFill>
                <a:latin typeface="Canva Sans"/>
                <a:ea typeface="Canva Sans"/>
                <a:cs typeface="Canva Sans"/>
                <a:sym typeface="Canva Sans"/>
              </a:rPr>
              <a:t>Luke Martinez (861034)</a:t>
            </a:r>
          </a:p>
          <a:p>
            <a:pPr algn="ctr">
              <a:lnSpc>
                <a:spcPts val="2100"/>
              </a:lnSpc>
            </a:pPr>
            <a:r>
              <a:rPr lang="en-US" sz="1500">
                <a:solidFill>
                  <a:srgbClr val="000000"/>
                </a:solidFill>
                <a:latin typeface="Canva Sans"/>
                <a:ea typeface="Canva Sans"/>
                <a:cs typeface="Canva Sans"/>
                <a:sym typeface="Canva Sans"/>
              </a:rPr>
              <a:t>Margaret Roeder (841592)</a:t>
            </a:r>
          </a:p>
          <a:p>
            <a:pPr algn="ctr">
              <a:lnSpc>
                <a:spcPts val="2100"/>
              </a:lnSpc>
            </a:pPr>
            <a:r>
              <a:rPr lang="en-US" sz="1500">
                <a:solidFill>
                  <a:srgbClr val="000000"/>
                </a:solidFill>
                <a:latin typeface="Canva Sans"/>
                <a:ea typeface="Canva Sans"/>
                <a:cs typeface="Canva Sans"/>
                <a:sym typeface="Canva Sans"/>
              </a:rPr>
              <a:t>Mark Dimalanta (842514)</a:t>
            </a:r>
          </a:p>
          <a:p>
            <a:pPr algn="ctr">
              <a:lnSpc>
                <a:spcPts val="2100"/>
              </a:lnSpc>
            </a:pPr>
            <a:r>
              <a:rPr lang="en-US" sz="1500">
                <a:solidFill>
                  <a:srgbClr val="000000"/>
                </a:solidFill>
                <a:latin typeface="Canva Sans"/>
                <a:ea typeface="Canva Sans"/>
                <a:cs typeface="Canva Sans"/>
                <a:sym typeface="Canva Sans"/>
              </a:rPr>
              <a:t>Mark Odabashian  (857723)</a:t>
            </a:r>
          </a:p>
          <a:p>
            <a:pPr algn="ctr">
              <a:lnSpc>
                <a:spcPts val="2100"/>
              </a:lnSpc>
            </a:pPr>
            <a:r>
              <a:rPr lang="en-US" sz="1500">
                <a:solidFill>
                  <a:srgbClr val="000000"/>
                </a:solidFill>
                <a:latin typeface="Canva Sans"/>
                <a:ea typeface="Canva Sans"/>
                <a:cs typeface="Canva Sans"/>
                <a:sym typeface="Canva Sans"/>
              </a:rPr>
              <a:t>Martin Mankowski (842499)</a:t>
            </a:r>
          </a:p>
          <a:p>
            <a:pPr algn="ctr">
              <a:lnSpc>
                <a:spcPts val="2100"/>
              </a:lnSpc>
            </a:pPr>
            <a:r>
              <a:rPr lang="en-US" sz="1500">
                <a:solidFill>
                  <a:srgbClr val="000000"/>
                </a:solidFill>
                <a:latin typeface="Canva Sans"/>
                <a:ea typeface="Canva Sans"/>
                <a:cs typeface="Canva Sans"/>
                <a:sym typeface="Canva Sans"/>
              </a:rPr>
              <a:t>Mary Ann Biro (858662)</a:t>
            </a:r>
          </a:p>
          <a:p>
            <a:pPr algn="ctr">
              <a:lnSpc>
                <a:spcPts val="2100"/>
              </a:lnSpc>
            </a:pPr>
            <a:r>
              <a:rPr lang="en-US" sz="1500">
                <a:solidFill>
                  <a:srgbClr val="000000"/>
                </a:solidFill>
                <a:latin typeface="Canva Sans"/>
                <a:ea typeface="Canva Sans"/>
                <a:cs typeface="Canva Sans"/>
                <a:sym typeface="Canva Sans"/>
              </a:rPr>
              <a:t>Marybeth Biffl (842478)</a:t>
            </a:r>
          </a:p>
          <a:p>
            <a:pPr algn="ctr">
              <a:lnSpc>
                <a:spcPts val="2100"/>
              </a:lnSpc>
            </a:pPr>
            <a:r>
              <a:rPr lang="en-US" sz="1500">
                <a:solidFill>
                  <a:srgbClr val="000000"/>
                </a:solidFill>
                <a:latin typeface="Canva Sans"/>
                <a:ea typeface="Canva Sans"/>
                <a:cs typeface="Canva Sans"/>
                <a:sym typeface="Canva Sans"/>
              </a:rPr>
              <a:t>Matthew Chapman (841310)</a:t>
            </a:r>
          </a:p>
          <a:p>
            <a:pPr algn="ctr">
              <a:lnSpc>
                <a:spcPts val="2100"/>
              </a:lnSpc>
            </a:pPr>
            <a:r>
              <a:rPr lang="en-US" sz="1500">
                <a:solidFill>
                  <a:srgbClr val="000000"/>
                </a:solidFill>
                <a:latin typeface="Canva Sans"/>
                <a:ea typeface="Canva Sans"/>
                <a:cs typeface="Canva Sans"/>
                <a:sym typeface="Canva Sans"/>
              </a:rPr>
              <a:t>Matthew Platnico (857618)</a:t>
            </a:r>
          </a:p>
          <a:p>
            <a:pPr algn="ctr">
              <a:lnSpc>
                <a:spcPts val="2100"/>
              </a:lnSpc>
            </a:pPr>
            <a:r>
              <a:rPr lang="en-US" sz="1500">
                <a:solidFill>
                  <a:srgbClr val="000000"/>
                </a:solidFill>
                <a:latin typeface="Canva Sans"/>
                <a:ea typeface="Canva Sans"/>
                <a:cs typeface="Canva Sans"/>
                <a:sym typeface="Canva Sans"/>
              </a:rPr>
              <a:t>MB Insurance LLC (855817)</a:t>
            </a:r>
          </a:p>
          <a:p>
            <a:pPr algn="ctr">
              <a:lnSpc>
                <a:spcPts val="2100"/>
              </a:lnSpc>
            </a:pPr>
            <a:r>
              <a:rPr lang="en-US" sz="1500">
                <a:solidFill>
                  <a:srgbClr val="000000"/>
                </a:solidFill>
                <a:latin typeface="Canva Sans"/>
                <a:ea typeface="Canva Sans"/>
                <a:cs typeface="Canva Sans"/>
                <a:sym typeface="Canva Sans"/>
              </a:rPr>
              <a:t>Megan Dunn (847285)</a:t>
            </a:r>
          </a:p>
          <a:p>
            <a:pPr algn="ctr">
              <a:lnSpc>
                <a:spcPts val="2100"/>
              </a:lnSpc>
            </a:pPr>
            <a:r>
              <a:rPr lang="en-US" sz="1500">
                <a:solidFill>
                  <a:srgbClr val="000000"/>
                </a:solidFill>
                <a:latin typeface="Canva Sans"/>
                <a:ea typeface="Canva Sans"/>
                <a:cs typeface="Canva Sans"/>
                <a:sym typeface="Canva Sans"/>
              </a:rPr>
              <a:t>Melissa Bailey (855799)</a:t>
            </a:r>
          </a:p>
          <a:p>
            <a:pPr algn="ctr">
              <a:lnSpc>
                <a:spcPts val="2100"/>
              </a:lnSpc>
            </a:pPr>
            <a:r>
              <a:rPr lang="en-US" sz="1500">
                <a:solidFill>
                  <a:srgbClr val="000000"/>
                </a:solidFill>
                <a:latin typeface="Canva Sans"/>
                <a:ea typeface="Canva Sans"/>
                <a:cs typeface="Canva Sans"/>
                <a:sym typeface="Canva Sans"/>
              </a:rPr>
              <a:t>Micaela Heuglin (862942)</a:t>
            </a:r>
          </a:p>
          <a:p>
            <a:pPr algn="ctr">
              <a:lnSpc>
                <a:spcPts val="2100"/>
              </a:lnSpc>
            </a:pPr>
            <a:r>
              <a:rPr lang="en-US" sz="1500">
                <a:solidFill>
                  <a:srgbClr val="000000"/>
                </a:solidFill>
                <a:latin typeface="Canva Sans"/>
                <a:ea typeface="Canva Sans"/>
                <a:cs typeface="Canva Sans"/>
                <a:sym typeface="Canva Sans"/>
              </a:rPr>
              <a:t>Michael Caussin (842639)</a:t>
            </a:r>
          </a:p>
          <a:p>
            <a:pPr algn="ctr">
              <a:lnSpc>
                <a:spcPts val="2100"/>
              </a:lnSpc>
            </a:pPr>
            <a:r>
              <a:rPr lang="en-US" sz="1500">
                <a:solidFill>
                  <a:srgbClr val="000000"/>
                </a:solidFill>
                <a:latin typeface="Canva Sans"/>
                <a:ea typeface="Canva Sans"/>
                <a:cs typeface="Canva Sans"/>
                <a:sym typeface="Canva Sans"/>
              </a:rPr>
              <a:t>Michael Curry (859197)</a:t>
            </a:r>
          </a:p>
          <a:p>
            <a:pPr algn="ctr">
              <a:lnSpc>
                <a:spcPts val="2100"/>
              </a:lnSpc>
            </a:pPr>
            <a:r>
              <a:rPr lang="en-US" sz="1500">
                <a:solidFill>
                  <a:srgbClr val="000000"/>
                </a:solidFill>
                <a:latin typeface="Canva Sans"/>
                <a:ea typeface="Canva Sans"/>
                <a:cs typeface="Canva Sans"/>
                <a:sym typeface="Canva Sans"/>
              </a:rPr>
              <a:t>Michael Hippler (856489)</a:t>
            </a:r>
          </a:p>
          <a:p>
            <a:pPr algn="ctr">
              <a:lnSpc>
                <a:spcPts val="2100"/>
              </a:lnSpc>
            </a:pPr>
            <a:r>
              <a:rPr lang="en-US" sz="1500">
                <a:solidFill>
                  <a:srgbClr val="000000"/>
                </a:solidFill>
                <a:latin typeface="Canva Sans"/>
                <a:ea typeface="Canva Sans"/>
                <a:cs typeface="Canva Sans"/>
                <a:sym typeface="Canva Sans"/>
              </a:rPr>
              <a:t>Michael Kopek (841406)</a:t>
            </a:r>
          </a:p>
          <a:p>
            <a:pPr algn="ctr">
              <a:lnSpc>
                <a:spcPts val="2100"/>
              </a:lnSpc>
            </a:pPr>
            <a:r>
              <a:rPr lang="en-US" sz="1500">
                <a:solidFill>
                  <a:srgbClr val="000000"/>
                </a:solidFill>
                <a:latin typeface="Canva Sans"/>
                <a:ea typeface="Canva Sans"/>
                <a:cs typeface="Canva Sans"/>
                <a:sym typeface="Canva Sans"/>
              </a:rPr>
              <a:t>Michael Macdonald (855823)</a:t>
            </a:r>
          </a:p>
          <a:p>
            <a:pPr algn="ctr">
              <a:lnSpc>
                <a:spcPts val="2100"/>
              </a:lnSpc>
            </a:pPr>
            <a:r>
              <a:rPr lang="en-US" sz="1500">
                <a:solidFill>
                  <a:srgbClr val="000000"/>
                </a:solidFill>
                <a:latin typeface="Canva Sans"/>
                <a:ea typeface="Canva Sans"/>
                <a:cs typeface="Canva Sans"/>
                <a:sym typeface="Canva Sans"/>
              </a:rPr>
              <a:t>Michael McDonough (860569)</a:t>
            </a:r>
          </a:p>
          <a:p>
            <a:pPr algn="ctr">
              <a:lnSpc>
                <a:spcPts val="2100"/>
              </a:lnSpc>
            </a:pPr>
            <a:r>
              <a:rPr lang="en-US" sz="1500">
                <a:solidFill>
                  <a:srgbClr val="000000"/>
                </a:solidFill>
                <a:latin typeface="Canva Sans"/>
                <a:ea typeface="Canva Sans"/>
                <a:cs typeface="Canva Sans"/>
                <a:sym typeface="Canva Sans"/>
              </a:rPr>
              <a:t>Michele Burkett (856662)</a:t>
            </a:r>
          </a:p>
          <a:p>
            <a:pPr algn="ctr">
              <a:lnSpc>
                <a:spcPts val="2100"/>
              </a:lnSpc>
            </a:pPr>
            <a:r>
              <a:rPr lang="en-US" sz="1500">
                <a:solidFill>
                  <a:srgbClr val="000000"/>
                </a:solidFill>
                <a:latin typeface="Canva Sans"/>
                <a:ea typeface="Canva Sans"/>
                <a:cs typeface="Canva Sans"/>
                <a:sym typeface="Canva Sans"/>
              </a:rPr>
              <a:t>Michele Wilkinson (858315)</a:t>
            </a:r>
          </a:p>
          <a:p>
            <a:pPr algn="ctr">
              <a:lnSpc>
                <a:spcPts val="2100"/>
              </a:lnSpc>
            </a:pPr>
            <a:r>
              <a:rPr lang="en-US" sz="1500">
                <a:solidFill>
                  <a:srgbClr val="000000"/>
                </a:solidFill>
                <a:latin typeface="Canva Sans"/>
                <a:ea typeface="Canva Sans"/>
                <a:cs typeface="Canva Sans"/>
                <a:sym typeface="Canva Sans"/>
              </a:rPr>
              <a:t>Michelle Blinco (842563)</a:t>
            </a:r>
          </a:p>
          <a:p>
            <a:pPr algn="ctr">
              <a:lnSpc>
                <a:spcPts val="2100"/>
              </a:lnSpc>
            </a:pPr>
            <a:r>
              <a:rPr lang="en-US" sz="1500">
                <a:solidFill>
                  <a:srgbClr val="000000"/>
                </a:solidFill>
                <a:latin typeface="Canva Sans"/>
                <a:ea typeface="Canva Sans"/>
                <a:cs typeface="Canva Sans"/>
                <a:sym typeface="Canva Sans"/>
              </a:rPr>
              <a:t>Misti Isle Sutherland (862920)</a:t>
            </a:r>
          </a:p>
          <a:p>
            <a:pPr algn="ctr">
              <a:lnSpc>
                <a:spcPts val="2100"/>
              </a:lnSpc>
            </a:pPr>
            <a:r>
              <a:rPr lang="en-US" sz="1500">
                <a:solidFill>
                  <a:srgbClr val="000000"/>
                </a:solidFill>
                <a:latin typeface="Canva Sans"/>
                <a:ea typeface="Canva Sans"/>
                <a:cs typeface="Canva Sans"/>
                <a:sym typeface="Canva Sans"/>
              </a:rPr>
              <a:t>Molly Garrison (844279)</a:t>
            </a:r>
          </a:p>
          <a:p>
            <a:pPr algn="ctr">
              <a:lnSpc>
                <a:spcPts val="2100"/>
              </a:lnSpc>
            </a:pPr>
            <a:r>
              <a:rPr lang="en-US" sz="1500">
                <a:solidFill>
                  <a:srgbClr val="000000"/>
                </a:solidFill>
                <a:latin typeface="Canva Sans"/>
                <a:ea typeface="Canva Sans"/>
                <a:cs typeface="Canva Sans"/>
                <a:sym typeface="Canva Sans"/>
              </a:rPr>
              <a:t>Momin Insurance Group (856993)</a:t>
            </a:r>
          </a:p>
          <a:p>
            <a:pPr algn="ctr">
              <a:lnSpc>
                <a:spcPts val="2100"/>
              </a:lnSpc>
            </a:pPr>
            <a:r>
              <a:rPr lang="en-US" sz="1500">
                <a:solidFill>
                  <a:srgbClr val="000000"/>
                </a:solidFill>
                <a:latin typeface="Canva Sans"/>
                <a:ea typeface="Canva Sans"/>
                <a:cs typeface="Canva Sans"/>
                <a:sym typeface="Canva Sans"/>
              </a:rPr>
              <a:t>NADIEZDA TITOVA (842590)</a:t>
            </a:r>
          </a:p>
          <a:p>
            <a:pPr algn="ctr">
              <a:lnSpc>
                <a:spcPts val="2100"/>
              </a:lnSpc>
            </a:pPr>
            <a:r>
              <a:rPr lang="en-US" sz="1500">
                <a:solidFill>
                  <a:srgbClr val="000000"/>
                </a:solidFill>
                <a:latin typeface="Canva Sans"/>
                <a:ea typeface="Canva Sans"/>
                <a:cs typeface="Canva Sans"/>
                <a:sym typeface="Canva Sans"/>
              </a:rPr>
              <a:t>Nathan Kamo (859155)</a:t>
            </a:r>
          </a:p>
          <a:p>
            <a:pPr algn="ctr">
              <a:lnSpc>
                <a:spcPts val="2100"/>
              </a:lnSpc>
            </a:pPr>
            <a:r>
              <a:rPr lang="en-US" sz="1500">
                <a:solidFill>
                  <a:srgbClr val="000000"/>
                </a:solidFill>
                <a:latin typeface="Canva Sans"/>
                <a:ea typeface="Canva Sans"/>
                <a:cs typeface="Canva Sans"/>
                <a:sym typeface="Canva Sans"/>
              </a:rPr>
              <a:t>Nathan Straessle (858689)</a:t>
            </a:r>
          </a:p>
          <a:p>
            <a:pPr algn="ctr">
              <a:lnSpc>
                <a:spcPts val="2100"/>
              </a:lnSpc>
            </a:pPr>
            <a:r>
              <a:rPr lang="en-US" sz="1500">
                <a:solidFill>
                  <a:srgbClr val="000000"/>
                </a:solidFill>
                <a:latin typeface="Canva Sans"/>
                <a:ea typeface="Canva Sans"/>
                <a:cs typeface="Canva Sans"/>
                <a:sym typeface="Canva Sans"/>
              </a:rPr>
              <a:t>Neal Sereboff (857625)</a:t>
            </a:r>
          </a:p>
          <a:p>
            <a:pPr algn="ctr">
              <a:lnSpc>
                <a:spcPts val="2100"/>
              </a:lnSpc>
            </a:pPr>
            <a:r>
              <a:rPr lang="en-US" sz="1500">
                <a:solidFill>
                  <a:srgbClr val="000000"/>
                </a:solidFill>
                <a:latin typeface="Canva Sans"/>
                <a:ea typeface="Canva Sans"/>
                <a:cs typeface="Canva Sans"/>
                <a:sym typeface="Canva Sans"/>
              </a:rPr>
              <a:t>Nicholas Stegmeyer (844295)</a:t>
            </a:r>
          </a:p>
          <a:p>
            <a:pPr algn="ctr">
              <a:lnSpc>
                <a:spcPts val="2100"/>
              </a:lnSpc>
            </a:pPr>
            <a:r>
              <a:rPr lang="en-US" sz="1500">
                <a:solidFill>
                  <a:srgbClr val="000000"/>
                </a:solidFill>
                <a:latin typeface="Canva Sans"/>
                <a:ea typeface="Canva Sans"/>
                <a:cs typeface="Canva Sans"/>
                <a:sym typeface="Canva Sans"/>
              </a:rPr>
              <a:t>Nicole Zito (859991)</a:t>
            </a:r>
          </a:p>
          <a:p>
            <a:pPr algn="ctr">
              <a:lnSpc>
                <a:spcPts val="2100"/>
              </a:lnSpc>
            </a:pPr>
            <a:r>
              <a:rPr lang="en-US" sz="1500">
                <a:solidFill>
                  <a:srgbClr val="000000"/>
                </a:solidFill>
                <a:latin typeface="Canva Sans"/>
                <a:ea typeface="Canva Sans"/>
                <a:cs typeface="Canva Sans"/>
                <a:sym typeface="Canva Sans"/>
              </a:rPr>
              <a:t>Oscar A Rocha Ortiz (858318)</a:t>
            </a:r>
          </a:p>
          <a:p>
            <a:pPr algn="ctr">
              <a:lnSpc>
                <a:spcPts val="2100"/>
              </a:lnSpc>
            </a:pPr>
            <a:r>
              <a:rPr lang="en-US" sz="1500">
                <a:solidFill>
                  <a:srgbClr val="000000"/>
                </a:solidFill>
                <a:latin typeface="Canva Sans"/>
                <a:ea typeface="Canva Sans"/>
                <a:cs typeface="Canva Sans"/>
                <a:sym typeface="Canva Sans"/>
              </a:rPr>
              <a:t>Paola Rodriguez (858675)</a:t>
            </a:r>
          </a:p>
          <a:p>
            <a:pPr algn="ctr">
              <a:lnSpc>
                <a:spcPts val="2100"/>
              </a:lnSpc>
            </a:pPr>
            <a:r>
              <a:rPr lang="en-US" sz="1500">
                <a:solidFill>
                  <a:srgbClr val="000000"/>
                </a:solidFill>
                <a:latin typeface="Canva Sans"/>
                <a:ea typeface="Canva Sans"/>
                <a:cs typeface="Canva Sans"/>
                <a:sym typeface="Canva Sans"/>
              </a:rPr>
              <a:t>Patrick Mauti (845619)</a:t>
            </a:r>
          </a:p>
          <a:p>
            <a:pPr algn="ctr">
              <a:lnSpc>
                <a:spcPts val="2100"/>
              </a:lnSpc>
            </a:pPr>
            <a:r>
              <a:rPr lang="en-US" sz="1500">
                <a:solidFill>
                  <a:srgbClr val="000000"/>
                </a:solidFill>
                <a:latin typeface="Canva Sans"/>
                <a:ea typeface="Canva Sans"/>
                <a:cs typeface="Canva Sans"/>
                <a:sym typeface="Canva Sans"/>
              </a:rPr>
              <a:t>Paul Gonzalez (842562)</a:t>
            </a:r>
          </a:p>
          <a:p>
            <a:pPr algn="ctr">
              <a:lnSpc>
                <a:spcPts val="2100"/>
              </a:lnSpc>
            </a:pPr>
            <a:r>
              <a:rPr lang="en-US" sz="1500">
                <a:solidFill>
                  <a:srgbClr val="000000"/>
                </a:solidFill>
                <a:latin typeface="Canva Sans"/>
                <a:ea typeface="Canva Sans"/>
                <a:cs typeface="Canva Sans"/>
                <a:sym typeface="Canva Sans"/>
              </a:rPr>
              <a:t>Paul Minichino (844318)</a:t>
            </a:r>
          </a:p>
          <a:p>
            <a:pPr algn="ctr">
              <a:lnSpc>
                <a:spcPts val="2100"/>
              </a:lnSpc>
            </a:pPr>
            <a:r>
              <a:rPr lang="en-US" sz="1500">
                <a:solidFill>
                  <a:srgbClr val="000000"/>
                </a:solidFill>
                <a:latin typeface="Canva Sans"/>
                <a:ea typeface="Canva Sans"/>
                <a:cs typeface="Canva Sans"/>
                <a:sym typeface="Canva Sans"/>
              </a:rPr>
              <a:t>Paul Russo  (860139)</a:t>
            </a:r>
          </a:p>
          <a:p>
            <a:pPr algn="ctr">
              <a:lnSpc>
                <a:spcPts val="2100"/>
              </a:lnSpc>
            </a:pPr>
            <a:r>
              <a:rPr lang="en-US" sz="1500">
                <a:solidFill>
                  <a:srgbClr val="000000"/>
                </a:solidFill>
                <a:latin typeface="Canva Sans"/>
                <a:ea typeface="Canva Sans"/>
                <a:cs typeface="Canva Sans"/>
                <a:sym typeface="Canva Sans"/>
              </a:rPr>
              <a:t>Paul Terrell (863090)</a:t>
            </a:r>
          </a:p>
          <a:p>
            <a:pPr algn="ctr">
              <a:lnSpc>
                <a:spcPts val="2100"/>
              </a:lnSpc>
            </a:pPr>
            <a:r>
              <a:rPr lang="en-US" sz="1500">
                <a:solidFill>
                  <a:srgbClr val="000000"/>
                </a:solidFill>
                <a:latin typeface="Canva Sans"/>
                <a:ea typeface="Canva Sans"/>
                <a:cs typeface="Canva Sans"/>
                <a:sym typeface="Canva Sans"/>
              </a:rPr>
              <a:t>Peter Douglas (863265)</a:t>
            </a:r>
          </a:p>
          <a:p>
            <a:pPr algn="ctr">
              <a:lnSpc>
                <a:spcPts val="2100"/>
              </a:lnSpc>
            </a:pPr>
            <a:r>
              <a:rPr lang="en-US" sz="1500">
                <a:solidFill>
                  <a:srgbClr val="000000"/>
                </a:solidFill>
                <a:latin typeface="Canva Sans"/>
                <a:ea typeface="Canva Sans"/>
                <a:cs typeface="Canva Sans"/>
                <a:sym typeface="Canva Sans"/>
              </a:rPr>
              <a:t>Peter Gelabert (842598)</a:t>
            </a:r>
          </a:p>
          <a:p>
            <a:pPr algn="ctr">
              <a:lnSpc>
                <a:spcPts val="2100"/>
              </a:lnSpc>
            </a:pPr>
            <a:r>
              <a:rPr lang="en-US" sz="1500">
                <a:solidFill>
                  <a:srgbClr val="000000"/>
                </a:solidFill>
                <a:latin typeface="Canva Sans"/>
                <a:ea typeface="Canva Sans"/>
                <a:cs typeface="Canva Sans"/>
                <a:sym typeface="Canva Sans"/>
              </a:rPr>
              <a:t>Phillip Glidewell (842599)</a:t>
            </a:r>
          </a:p>
          <a:p>
            <a:pPr algn="ctr">
              <a:lnSpc>
                <a:spcPts val="2100"/>
              </a:lnSpc>
            </a:pPr>
            <a:r>
              <a:rPr lang="en-US" sz="1500">
                <a:solidFill>
                  <a:srgbClr val="000000"/>
                </a:solidFill>
                <a:latin typeface="Canva Sans"/>
                <a:ea typeface="Canva Sans"/>
                <a:cs typeface="Canva Sans"/>
                <a:sym typeface="Canva Sans"/>
              </a:rPr>
              <a:t>Poindexterhealth (858482)</a:t>
            </a:r>
          </a:p>
          <a:p>
            <a:pPr algn="ctr">
              <a:lnSpc>
                <a:spcPts val="2100"/>
              </a:lnSpc>
            </a:pPr>
            <a:r>
              <a:rPr lang="en-US" sz="1500">
                <a:solidFill>
                  <a:srgbClr val="000000"/>
                </a:solidFill>
                <a:latin typeface="Canva Sans"/>
                <a:ea typeface="Canva Sans"/>
                <a:cs typeface="Canva Sans"/>
                <a:sym typeface="Canva Sans"/>
              </a:rPr>
              <a:t>Quincy Daniels (863555)</a:t>
            </a:r>
          </a:p>
          <a:p>
            <a:pPr algn="ctr">
              <a:lnSpc>
                <a:spcPts val="2100"/>
              </a:lnSpc>
            </a:pPr>
            <a:r>
              <a:rPr lang="en-US" sz="1500">
                <a:solidFill>
                  <a:srgbClr val="000000"/>
                </a:solidFill>
                <a:latin typeface="Canva Sans"/>
                <a:ea typeface="Canva Sans"/>
                <a:cs typeface="Canva Sans"/>
                <a:sym typeface="Canva Sans"/>
              </a:rPr>
              <a:t>Rachel Elsberry (841408)</a:t>
            </a:r>
          </a:p>
          <a:p>
            <a:pPr algn="ctr">
              <a:lnSpc>
                <a:spcPts val="2100"/>
              </a:lnSpc>
            </a:pPr>
            <a:r>
              <a:rPr lang="en-US" sz="1500">
                <a:solidFill>
                  <a:srgbClr val="000000"/>
                </a:solidFill>
                <a:latin typeface="Canva Sans"/>
                <a:ea typeface="Canva Sans"/>
                <a:cs typeface="Canva Sans"/>
                <a:sym typeface="Canva Sans"/>
              </a:rPr>
              <a:t>Rebekah Farrington (844258)</a:t>
            </a:r>
          </a:p>
          <a:p>
            <a:pPr algn="ctr">
              <a:lnSpc>
                <a:spcPts val="2100"/>
              </a:lnSpc>
            </a:pPr>
            <a:r>
              <a:rPr lang="en-US" sz="1500">
                <a:solidFill>
                  <a:srgbClr val="000000"/>
                </a:solidFill>
                <a:latin typeface="Canva Sans"/>
                <a:ea typeface="Canva Sans"/>
                <a:cs typeface="Canva Sans"/>
                <a:sym typeface="Canva Sans"/>
              </a:rPr>
              <a:t>Reynaldo Hamilton (856380)</a:t>
            </a:r>
          </a:p>
          <a:p>
            <a:pPr algn="ctr">
              <a:lnSpc>
                <a:spcPts val="2100"/>
              </a:lnSpc>
            </a:pPr>
            <a:r>
              <a:rPr lang="en-US" sz="1500">
                <a:solidFill>
                  <a:srgbClr val="000000"/>
                </a:solidFill>
                <a:latin typeface="Canva Sans"/>
                <a:ea typeface="Canva Sans"/>
                <a:cs typeface="Canva Sans"/>
                <a:sym typeface="Canva Sans"/>
              </a:rPr>
              <a:t>Richard Myerscough (863760)</a:t>
            </a:r>
          </a:p>
          <a:p>
            <a:pPr algn="ctr">
              <a:lnSpc>
                <a:spcPts val="2100"/>
              </a:lnSpc>
            </a:pPr>
            <a:r>
              <a:rPr lang="en-US" sz="1500">
                <a:solidFill>
                  <a:srgbClr val="000000"/>
                </a:solidFill>
                <a:latin typeface="Canva Sans"/>
                <a:ea typeface="Canva Sans"/>
                <a:cs typeface="Canva Sans"/>
                <a:sym typeface="Canva Sans"/>
              </a:rPr>
              <a:t>Rick Rickert (841299)</a:t>
            </a:r>
          </a:p>
          <a:p>
            <a:pPr algn="ctr">
              <a:lnSpc>
                <a:spcPts val="2100"/>
              </a:lnSpc>
            </a:pPr>
            <a:r>
              <a:rPr lang="en-US" sz="1500">
                <a:solidFill>
                  <a:srgbClr val="000000"/>
                </a:solidFill>
                <a:latin typeface="Canva Sans"/>
                <a:ea typeface="Canva Sans"/>
                <a:cs typeface="Canva Sans"/>
                <a:sym typeface="Canva Sans"/>
              </a:rPr>
              <a:t>ROBERT OMID (859462)</a:t>
            </a:r>
          </a:p>
          <a:p>
            <a:pPr algn="ctr">
              <a:lnSpc>
                <a:spcPts val="2100"/>
              </a:lnSpc>
            </a:pPr>
            <a:r>
              <a:rPr lang="en-US" sz="1500">
                <a:solidFill>
                  <a:srgbClr val="000000"/>
                </a:solidFill>
                <a:latin typeface="Canva Sans"/>
                <a:ea typeface="Canva Sans"/>
                <a:cs typeface="Canva Sans"/>
                <a:sym typeface="Canva Sans"/>
              </a:rPr>
              <a:t>Robert Pierce (861198)</a:t>
            </a:r>
          </a:p>
          <a:p>
            <a:pPr algn="ctr">
              <a:lnSpc>
                <a:spcPts val="2100"/>
              </a:lnSpc>
            </a:pPr>
            <a:r>
              <a:rPr lang="en-US" sz="1500">
                <a:solidFill>
                  <a:srgbClr val="000000"/>
                </a:solidFill>
                <a:latin typeface="Canva Sans"/>
                <a:ea typeface="Canva Sans"/>
                <a:cs typeface="Canva Sans"/>
                <a:sym typeface="Canva Sans"/>
              </a:rPr>
              <a:t>Robert V. Kvietkus (866844)</a:t>
            </a:r>
          </a:p>
          <a:p>
            <a:pPr algn="ctr">
              <a:lnSpc>
                <a:spcPts val="2100"/>
              </a:lnSpc>
            </a:pPr>
            <a:r>
              <a:rPr lang="en-US" sz="1500">
                <a:solidFill>
                  <a:srgbClr val="000000"/>
                </a:solidFill>
                <a:latin typeface="Canva Sans"/>
                <a:ea typeface="Canva Sans"/>
                <a:cs typeface="Canva Sans"/>
                <a:sym typeface="Canva Sans"/>
              </a:rPr>
              <a:t>Roman Stolcis (841380)</a:t>
            </a:r>
          </a:p>
          <a:p>
            <a:pPr algn="ctr">
              <a:lnSpc>
                <a:spcPts val="2100"/>
              </a:lnSpc>
            </a:pPr>
            <a:r>
              <a:rPr lang="en-US" sz="1500">
                <a:solidFill>
                  <a:srgbClr val="000000"/>
                </a:solidFill>
                <a:latin typeface="Canva Sans"/>
                <a:ea typeface="Canva Sans"/>
                <a:cs typeface="Canva Sans"/>
                <a:sym typeface="Canva Sans"/>
              </a:rPr>
              <a:t>Ronald Francis (841359)</a:t>
            </a:r>
          </a:p>
          <a:p>
            <a:pPr algn="ctr">
              <a:lnSpc>
                <a:spcPts val="2100"/>
              </a:lnSpc>
            </a:pPr>
            <a:r>
              <a:rPr lang="en-US" sz="1500">
                <a:solidFill>
                  <a:srgbClr val="000000"/>
                </a:solidFill>
                <a:latin typeface="Canva Sans"/>
                <a:ea typeface="Canva Sans"/>
                <a:cs typeface="Canva Sans"/>
                <a:sym typeface="Canva Sans"/>
              </a:rPr>
              <a:t>Russell Maddox (844303)</a:t>
            </a:r>
          </a:p>
          <a:p>
            <a:pPr algn="ctr">
              <a:lnSpc>
                <a:spcPts val="2100"/>
              </a:lnSpc>
            </a:pPr>
            <a:r>
              <a:rPr lang="en-US" sz="1500">
                <a:solidFill>
                  <a:srgbClr val="000000"/>
                </a:solidFill>
                <a:latin typeface="Canva Sans"/>
                <a:ea typeface="Canva Sans"/>
                <a:cs typeface="Canva Sans"/>
                <a:sym typeface="Canva Sans"/>
              </a:rPr>
              <a:t>Ruth Neuenschwander (841377)</a:t>
            </a:r>
          </a:p>
          <a:p>
            <a:pPr algn="ctr">
              <a:lnSpc>
                <a:spcPts val="2100"/>
              </a:lnSpc>
            </a:pPr>
            <a:r>
              <a:rPr lang="en-US" sz="1500">
                <a:solidFill>
                  <a:srgbClr val="000000"/>
                </a:solidFill>
                <a:latin typeface="Canva Sans"/>
                <a:ea typeface="Canva Sans"/>
                <a:cs typeface="Canva Sans"/>
                <a:sym typeface="Canva Sans"/>
              </a:rPr>
              <a:t>Sabrina Turner (858312)</a:t>
            </a:r>
          </a:p>
          <a:p>
            <a:pPr algn="ctr">
              <a:lnSpc>
                <a:spcPts val="2100"/>
              </a:lnSpc>
            </a:pPr>
            <a:r>
              <a:rPr lang="en-US" sz="1500">
                <a:solidFill>
                  <a:srgbClr val="000000"/>
                </a:solidFill>
                <a:latin typeface="Canva Sans"/>
                <a:ea typeface="Canva Sans"/>
                <a:cs typeface="Canva Sans"/>
                <a:sym typeface="Canva Sans"/>
              </a:rPr>
              <a:t>Safe Haven Insurance Agency (865051)</a:t>
            </a:r>
          </a:p>
          <a:p>
            <a:pPr algn="ctr">
              <a:lnSpc>
                <a:spcPts val="2100"/>
              </a:lnSpc>
            </a:pPr>
            <a:r>
              <a:rPr lang="en-US" sz="1500">
                <a:solidFill>
                  <a:srgbClr val="000000"/>
                </a:solidFill>
                <a:latin typeface="Canva Sans"/>
                <a:ea typeface="Canva Sans"/>
                <a:cs typeface="Canva Sans"/>
                <a:sym typeface="Canva Sans"/>
              </a:rPr>
              <a:t>Samantha Weigand (863077)</a:t>
            </a:r>
          </a:p>
          <a:p>
            <a:pPr algn="ctr">
              <a:lnSpc>
                <a:spcPts val="2100"/>
              </a:lnSpc>
            </a:pPr>
            <a:r>
              <a:rPr lang="en-US" sz="1500">
                <a:solidFill>
                  <a:srgbClr val="000000"/>
                </a:solidFill>
                <a:latin typeface="Canva Sans"/>
                <a:ea typeface="Canva Sans"/>
                <a:cs typeface="Canva Sans"/>
                <a:sym typeface="Canva Sans"/>
              </a:rPr>
              <a:t>Samuel Crain (855121)</a:t>
            </a:r>
          </a:p>
          <a:p>
            <a:pPr algn="ctr">
              <a:lnSpc>
                <a:spcPts val="2100"/>
              </a:lnSpc>
            </a:pPr>
            <a:r>
              <a:rPr lang="en-US" sz="1500">
                <a:solidFill>
                  <a:srgbClr val="000000"/>
                </a:solidFill>
                <a:latin typeface="Canva Sans"/>
                <a:ea typeface="Canva Sans"/>
                <a:cs typeface="Canva Sans"/>
                <a:sym typeface="Canva Sans"/>
              </a:rPr>
              <a:t>Sara Picard (866991)</a:t>
            </a:r>
          </a:p>
          <a:p>
            <a:pPr algn="ctr">
              <a:lnSpc>
                <a:spcPts val="2100"/>
              </a:lnSpc>
            </a:pPr>
            <a:r>
              <a:rPr lang="en-US" sz="1500">
                <a:solidFill>
                  <a:srgbClr val="000000"/>
                </a:solidFill>
                <a:latin typeface="Canva Sans"/>
                <a:ea typeface="Canva Sans"/>
                <a:cs typeface="Canva Sans"/>
                <a:sym typeface="Canva Sans"/>
              </a:rPr>
              <a:t>Savannah Clark (862377)</a:t>
            </a:r>
          </a:p>
          <a:p>
            <a:pPr algn="ctr">
              <a:lnSpc>
                <a:spcPts val="2100"/>
              </a:lnSpc>
            </a:pPr>
            <a:r>
              <a:rPr lang="en-US" sz="1500">
                <a:solidFill>
                  <a:srgbClr val="000000"/>
                </a:solidFill>
                <a:latin typeface="Canva Sans"/>
                <a:ea typeface="Canva Sans"/>
                <a:cs typeface="Canva Sans"/>
                <a:sym typeface="Canva Sans"/>
              </a:rPr>
              <a:t>Scott Brown (844322)</a:t>
            </a:r>
          </a:p>
          <a:p>
            <a:pPr algn="ctr">
              <a:lnSpc>
                <a:spcPts val="2100"/>
              </a:lnSpc>
            </a:pPr>
            <a:r>
              <a:rPr lang="en-US" sz="1500">
                <a:solidFill>
                  <a:srgbClr val="000000"/>
                </a:solidFill>
                <a:latin typeface="Canva Sans"/>
                <a:ea typeface="Canva Sans"/>
                <a:cs typeface="Canva Sans"/>
                <a:sym typeface="Canva Sans"/>
              </a:rPr>
              <a:t>Scott May (859951)</a:t>
            </a:r>
          </a:p>
          <a:p>
            <a:pPr algn="ctr">
              <a:lnSpc>
                <a:spcPts val="2100"/>
              </a:lnSpc>
            </a:pPr>
            <a:r>
              <a:rPr lang="en-US" sz="1500">
                <a:solidFill>
                  <a:srgbClr val="000000"/>
                </a:solidFill>
                <a:latin typeface="Canva Sans"/>
                <a:ea typeface="Canva Sans"/>
                <a:cs typeface="Canva Sans"/>
                <a:sym typeface="Canva Sans"/>
              </a:rPr>
              <a:t>Sean Mazzola (861303)</a:t>
            </a:r>
          </a:p>
          <a:p>
            <a:pPr algn="ctr">
              <a:lnSpc>
                <a:spcPts val="2100"/>
              </a:lnSpc>
            </a:pPr>
            <a:r>
              <a:rPr lang="en-US" sz="1500">
                <a:solidFill>
                  <a:srgbClr val="000000"/>
                </a:solidFill>
                <a:latin typeface="Canva Sans"/>
                <a:ea typeface="Canva Sans"/>
                <a:cs typeface="Canva Sans"/>
                <a:sym typeface="Canva Sans"/>
              </a:rPr>
              <a:t>Sean Mills (857216)</a:t>
            </a:r>
          </a:p>
          <a:p>
            <a:pPr algn="ctr">
              <a:lnSpc>
                <a:spcPts val="2100"/>
              </a:lnSpc>
            </a:pPr>
            <a:r>
              <a:rPr lang="en-US" sz="1500">
                <a:solidFill>
                  <a:srgbClr val="000000"/>
                </a:solidFill>
                <a:latin typeface="Canva Sans"/>
                <a:ea typeface="Canva Sans"/>
                <a:cs typeface="Canva Sans"/>
                <a:sym typeface="Canva Sans"/>
              </a:rPr>
              <a:t>Sebastian Diaz (858690)</a:t>
            </a:r>
          </a:p>
          <a:p>
            <a:pPr algn="ctr">
              <a:lnSpc>
                <a:spcPts val="2100"/>
              </a:lnSpc>
            </a:pPr>
            <a:r>
              <a:rPr lang="en-US" sz="1500">
                <a:solidFill>
                  <a:srgbClr val="000000"/>
                </a:solidFill>
                <a:latin typeface="Canva Sans"/>
                <a:ea typeface="Canva Sans"/>
                <a:cs typeface="Canva Sans"/>
                <a:sym typeface="Canva Sans"/>
              </a:rPr>
              <a:t>Sebastian Esquivel (858299)</a:t>
            </a:r>
          </a:p>
          <a:p>
            <a:pPr algn="ctr">
              <a:lnSpc>
                <a:spcPts val="2100"/>
              </a:lnSpc>
            </a:pPr>
            <a:r>
              <a:rPr lang="en-US" sz="1500">
                <a:solidFill>
                  <a:srgbClr val="000000"/>
                </a:solidFill>
                <a:latin typeface="Canva Sans"/>
                <a:ea typeface="Canva Sans"/>
                <a:cs typeface="Canva Sans"/>
                <a:sym typeface="Canva Sans"/>
              </a:rPr>
              <a:t>Senior Benefits Plus LLC (856568)</a:t>
            </a:r>
          </a:p>
          <a:p>
            <a:pPr algn="ctr">
              <a:lnSpc>
                <a:spcPts val="2100"/>
              </a:lnSpc>
            </a:pPr>
            <a:r>
              <a:rPr lang="en-US" sz="1500">
                <a:solidFill>
                  <a:srgbClr val="000000"/>
                </a:solidFill>
                <a:latin typeface="Canva Sans"/>
                <a:ea typeface="Canva Sans"/>
                <a:cs typeface="Canva Sans"/>
                <a:sym typeface="Canva Sans"/>
              </a:rPr>
              <a:t>Shannon McElhaney (841403)</a:t>
            </a:r>
          </a:p>
          <a:p>
            <a:pPr algn="ctr">
              <a:lnSpc>
                <a:spcPts val="2100"/>
              </a:lnSpc>
            </a:pPr>
            <a:r>
              <a:rPr lang="en-US" sz="1500">
                <a:solidFill>
                  <a:srgbClr val="000000"/>
                </a:solidFill>
                <a:latin typeface="Canva Sans"/>
                <a:ea typeface="Canva Sans"/>
                <a:cs typeface="Canva Sans"/>
                <a:sym typeface="Canva Sans"/>
              </a:rPr>
              <a:t>Shauna Brown (845250)</a:t>
            </a:r>
          </a:p>
          <a:p>
            <a:pPr algn="ctr">
              <a:lnSpc>
                <a:spcPts val="2100"/>
              </a:lnSpc>
            </a:pPr>
            <a:r>
              <a:rPr lang="en-US" sz="1500">
                <a:solidFill>
                  <a:srgbClr val="000000"/>
                </a:solidFill>
                <a:latin typeface="Canva Sans"/>
                <a:ea typeface="Canva Sans"/>
                <a:cs typeface="Canva Sans"/>
                <a:sym typeface="Canva Sans"/>
              </a:rPr>
              <a:t>Shawn Gilmore (857180)</a:t>
            </a:r>
          </a:p>
          <a:p>
            <a:pPr algn="ctr">
              <a:lnSpc>
                <a:spcPts val="2100"/>
              </a:lnSpc>
            </a:pPr>
            <a:r>
              <a:rPr lang="en-US" sz="1500">
                <a:solidFill>
                  <a:srgbClr val="000000"/>
                </a:solidFill>
                <a:latin typeface="Canva Sans"/>
                <a:ea typeface="Canva Sans"/>
                <a:cs typeface="Canva Sans"/>
                <a:sym typeface="Canva Sans"/>
              </a:rPr>
              <a:t>Shelley Grandidge (855667)</a:t>
            </a:r>
          </a:p>
          <a:p>
            <a:pPr algn="ctr">
              <a:lnSpc>
                <a:spcPts val="2100"/>
              </a:lnSpc>
            </a:pPr>
            <a:r>
              <a:rPr lang="en-US" sz="1500">
                <a:solidFill>
                  <a:srgbClr val="000000"/>
                </a:solidFill>
                <a:latin typeface="Canva Sans"/>
                <a:ea typeface="Canva Sans"/>
                <a:cs typeface="Canva Sans"/>
                <a:sym typeface="Canva Sans"/>
              </a:rPr>
              <a:t>Shelley Phillips  (860356)</a:t>
            </a:r>
          </a:p>
          <a:p>
            <a:pPr algn="ctr">
              <a:lnSpc>
                <a:spcPts val="2100"/>
              </a:lnSpc>
            </a:pPr>
            <a:r>
              <a:rPr lang="en-US" sz="1500">
                <a:solidFill>
                  <a:srgbClr val="000000"/>
                </a:solidFill>
                <a:latin typeface="Canva Sans"/>
                <a:ea typeface="Canva Sans"/>
                <a:cs typeface="Canva Sans"/>
                <a:sym typeface="Canva Sans"/>
              </a:rPr>
              <a:t>Sir McMillen (856208)</a:t>
            </a:r>
          </a:p>
          <a:p>
            <a:pPr algn="ctr">
              <a:lnSpc>
                <a:spcPts val="2100"/>
              </a:lnSpc>
            </a:pPr>
            <a:r>
              <a:rPr lang="en-US" sz="1500">
                <a:solidFill>
                  <a:srgbClr val="000000"/>
                </a:solidFill>
                <a:latin typeface="Canva Sans"/>
                <a:ea typeface="Canva Sans"/>
                <a:cs typeface="Canva Sans"/>
                <a:sym typeface="Canva Sans"/>
              </a:rPr>
              <a:t>Southeast Insurance and Financial Group Inc (846511)</a:t>
            </a:r>
          </a:p>
          <a:p>
            <a:pPr algn="ctr">
              <a:lnSpc>
                <a:spcPts val="2100"/>
              </a:lnSpc>
            </a:pPr>
            <a:r>
              <a:rPr lang="en-US" sz="1500">
                <a:solidFill>
                  <a:srgbClr val="000000"/>
                </a:solidFill>
                <a:latin typeface="Canva Sans"/>
                <a:ea typeface="Canva Sans"/>
                <a:cs typeface="Canva Sans"/>
                <a:sym typeface="Canva Sans"/>
              </a:rPr>
              <a:t>Stacie Howard (844311)</a:t>
            </a:r>
          </a:p>
          <a:p>
            <a:pPr algn="ctr">
              <a:lnSpc>
                <a:spcPts val="2100"/>
              </a:lnSpc>
            </a:pPr>
            <a:r>
              <a:rPr lang="en-US" sz="1500">
                <a:solidFill>
                  <a:srgbClr val="000000"/>
                </a:solidFill>
                <a:latin typeface="Canva Sans"/>
                <a:ea typeface="Canva Sans"/>
                <a:cs typeface="Canva Sans"/>
                <a:sym typeface="Canva Sans"/>
              </a:rPr>
              <a:t>Stefan Savolle (847290)</a:t>
            </a:r>
          </a:p>
          <a:p>
            <a:pPr algn="ctr">
              <a:lnSpc>
                <a:spcPts val="2100"/>
              </a:lnSpc>
            </a:pPr>
            <a:r>
              <a:rPr lang="en-US" sz="1500">
                <a:solidFill>
                  <a:srgbClr val="000000"/>
                </a:solidFill>
                <a:latin typeface="Canva Sans"/>
                <a:ea typeface="Canva Sans"/>
                <a:cs typeface="Canva Sans"/>
                <a:sym typeface="Canva Sans"/>
              </a:rPr>
              <a:t>Stefanie Fishman (841635)</a:t>
            </a:r>
          </a:p>
          <a:p>
            <a:pPr algn="ctr">
              <a:lnSpc>
                <a:spcPts val="2100"/>
              </a:lnSpc>
            </a:pPr>
            <a:r>
              <a:rPr lang="en-US" sz="1500">
                <a:solidFill>
                  <a:srgbClr val="000000"/>
                </a:solidFill>
                <a:latin typeface="Canva Sans"/>
                <a:ea typeface="Canva Sans"/>
                <a:cs typeface="Canva Sans"/>
                <a:sym typeface="Canva Sans"/>
              </a:rPr>
              <a:t>Stephen Kushner (860349)</a:t>
            </a:r>
          </a:p>
          <a:p>
            <a:pPr algn="ctr">
              <a:lnSpc>
                <a:spcPts val="2100"/>
              </a:lnSpc>
            </a:pPr>
            <a:r>
              <a:rPr lang="en-US" sz="1500">
                <a:solidFill>
                  <a:srgbClr val="000000"/>
                </a:solidFill>
                <a:latin typeface="Canva Sans"/>
                <a:ea typeface="Canva Sans"/>
                <a:cs typeface="Canva Sans"/>
                <a:sym typeface="Canva Sans"/>
              </a:rPr>
              <a:t>Sterrett Financial Group (845996)</a:t>
            </a:r>
          </a:p>
          <a:p>
            <a:pPr algn="ctr">
              <a:lnSpc>
                <a:spcPts val="2100"/>
              </a:lnSpc>
            </a:pPr>
            <a:r>
              <a:rPr lang="en-US" sz="1500">
                <a:solidFill>
                  <a:srgbClr val="000000"/>
                </a:solidFill>
                <a:latin typeface="Canva Sans"/>
                <a:ea typeface="Canva Sans"/>
                <a:cs typeface="Canva Sans"/>
                <a:sym typeface="Canva Sans"/>
              </a:rPr>
              <a:t>Steven Angel (841640)</a:t>
            </a:r>
          </a:p>
          <a:p>
            <a:pPr algn="ctr">
              <a:lnSpc>
                <a:spcPts val="2100"/>
              </a:lnSpc>
            </a:pPr>
            <a:r>
              <a:rPr lang="en-US" sz="1500">
                <a:solidFill>
                  <a:srgbClr val="000000"/>
                </a:solidFill>
                <a:latin typeface="Canva Sans"/>
                <a:ea typeface="Canva Sans"/>
                <a:cs typeface="Canva Sans"/>
                <a:sym typeface="Canva Sans"/>
              </a:rPr>
              <a:t>Steven Guilfoile (857602)</a:t>
            </a:r>
          </a:p>
          <a:p>
            <a:pPr algn="ctr">
              <a:lnSpc>
                <a:spcPts val="2100"/>
              </a:lnSpc>
            </a:pPr>
            <a:r>
              <a:rPr lang="en-US" sz="1500">
                <a:solidFill>
                  <a:srgbClr val="000000"/>
                </a:solidFill>
                <a:latin typeface="Canva Sans"/>
                <a:ea typeface="Canva Sans"/>
                <a:cs typeface="Canva Sans"/>
                <a:sym typeface="Canva Sans"/>
              </a:rPr>
              <a:t>Steven Wilner (845273)</a:t>
            </a:r>
          </a:p>
          <a:p>
            <a:pPr algn="ctr">
              <a:lnSpc>
                <a:spcPts val="2100"/>
              </a:lnSpc>
            </a:pPr>
            <a:r>
              <a:rPr lang="en-US" sz="1500">
                <a:solidFill>
                  <a:srgbClr val="000000"/>
                </a:solidFill>
                <a:latin typeface="Canva Sans"/>
                <a:ea typeface="Canva Sans"/>
                <a:cs typeface="Canva Sans"/>
                <a:sym typeface="Canva Sans"/>
              </a:rPr>
              <a:t>Susan Isenhour (858685)</a:t>
            </a:r>
          </a:p>
          <a:p>
            <a:pPr algn="ctr">
              <a:lnSpc>
                <a:spcPts val="2100"/>
              </a:lnSpc>
            </a:pPr>
            <a:r>
              <a:rPr lang="en-US" sz="1500">
                <a:solidFill>
                  <a:srgbClr val="000000"/>
                </a:solidFill>
                <a:latin typeface="Canva Sans"/>
                <a:ea typeface="Canva Sans"/>
                <a:cs typeface="Canva Sans"/>
                <a:sym typeface="Canva Sans"/>
              </a:rPr>
              <a:t>Suzanne OConnor (841342)</a:t>
            </a:r>
          </a:p>
          <a:p>
            <a:pPr algn="ctr">
              <a:lnSpc>
                <a:spcPts val="2100"/>
              </a:lnSpc>
            </a:pPr>
            <a:r>
              <a:rPr lang="en-US" sz="1500">
                <a:solidFill>
                  <a:srgbClr val="000000"/>
                </a:solidFill>
                <a:latin typeface="Canva Sans"/>
                <a:ea typeface="Canva Sans"/>
                <a:cs typeface="Canva Sans"/>
                <a:sym typeface="Canva Sans"/>
              </a:rPr>
              <a:t>Swan Insurance LLC (857213)</a:t>
            </a:r>
          </a:p>
          <a:p>
            <a:pPr algn="ctr">
              <a:lnSpc>
                <a:spcPts val="2100"/>
              </a:lnSpc>
            </a:pPr>
            <a:r>
              <a:rPr lang="en-US" sz="1500">
                <a:solidFill>
                  <a:srgbClr val="000000"/>
                </a:solidFill>
                <a:latin typeface="Canva Sans"/>
                <a:ea typeface="Canva Sans"/>
                <a:cs typeface="Canva Sans"/>
                <a:sym typeface="Canva Sans"/>
              </a:rPr>
              <a:t>Tanya Boyd (859977)</a:t>
            </a:r>
          </a:p>
          <a:p>
            <a:pPr algn="ctr">
              <a:lnSpc>
                <a:spcPts val="2100"/>
              </a:lnSpc>
            </a:pPr>
            <a:r>
              <a:rPr lang="en-US" sz="1500">
                <a:solidFill>
                  <a:srgbClr val="000000"/>
                </a:solidFill>
                <a:latin typeface="Canva Sans"/>
                <a:ea typeface="Canva Sans"/>
                <a:cs typeface="Canva Sans"/>
                <a:sym typeface="Canva Sans"/>
              </a:rPr>
              <a:t>Tayler Lea Busack (856310)</a:t>
            </a:r>
          </a:p>
          <a:p>
            <a:pPr algn="ctr">
              <a:lnSpc>
                <a:spcPts val="2100"/>
              </a:lnSpc>
            </a:pPr>
            <a:r>
              <a:rPr lang="en-US" sz="1500">
                <a:solidFill>
                  <a:srgbClr val="000000"/>
                </a:solidFill>
                <a:latin typeface="Canva Sans"/>
                <a:ea typeface="Canva Sans"/>
                <a:cs typeface="Canva Sans"/>
                <a:sym typeface="Canva Sans"/>
              </a:rPr>
              <a:t>Teresa Scammell (844320)</a:t>
            </a:r>
          </a:p>
          <a:p>
            <a:pPr algn="ctr">
              <a:lnSpc>
                <a:spcPts val="2100"/>
              </a:lnSpc>
            </a:pPr>
            <a:r>
              <a:rPr lang="en-US" sz="1500">
                <a:solidFill>
                  <a:srgbClr val="000000"/>
                </a:solidFill>
                <a:latin typeface="Canva Sans"/>
                <a:ea typeface="Canva Sans"/>
                <a:cs typeface="Canva Sans"/>
                <a:sym typeface="Canva Sans"/>
              </a:rPr>
              <a:t>The Health Agents (856162)</a:t>
            </a:r>
          </a:p>
          <a:p>
            <a:pPr algn="ctr">
              <a:lnSpc>
                <a:spcPts val="2100"/>
              </a:lnSpc>
            </a:pPr>
            <a:r>
              <a:rPr lang="en-US" sz="1500">
                <a:solidFill>
                  <a:srgbClr val="000000"/>
                </a:solidFill>
                <a:latin typeface="Canva Sans"/>
                <a:ea typeface="Canva Sans"/>
                <a:cs typeface="Canva Sans"/>
                <a:sym typeface="Canva Sans"/>
              </a:rPr>
              <a:t>Thomas Buettner (847257)</a:t>
            </a:r>
          </a:p>
          <a:p>
            <a:pPr algn="ctr">
              <a:lnSpc>
                <a:spcPts val="2100"/>
              </a:lnSpc>
            </a:pPr>
            <a:r>
              <a:rPr lang="en-US" sz="1500">
                <a:solidFill>
                  <a:srgbClr val="000000"/>
                </a:solidFill>
                <a:latin typeface="Canva Sans"/>
                <a:ea typeface="Canva Sans"/>
                <a:cs typeface="Canva Sans"/>
                <a:sym typeface="Canva Sans"/>
              </a:rPr>
              <a:t>Thomas Cardenas (842469)</a:t>
            </a:r>
          </a:p>
          <a:p>
            <a:pPr algn="ctr">
              <a:lnSpc>
                <a:spcPts val="2100"/>
              </a:lnSpc>
            </a:pPr>
            <a:r>
              <a:rPr lang="en-US" sz="1500">
                <a:solidFill>
                  <a:srgbClr val="000000"/>
                </a:solidFill>
                <a:latin typeface="Canva Sans"/>
                <a:ea typeface="Canva Sans"/>
                <a:cs typeface="Canva Sans"/>
                <a:sym typeface="Canva Sans"/>
              </a:rPr>
              <a:t>Thomas Ferguson (845291)</a:t>
            </a:r>
          </a:p>
          <a:p>
            <a:pPr algn="ctr">
              <a:lnSpc>
                <a:spcPts val="2100"/>
              </a:lnSpc>
            </a:pPr>
            <a:r>
              <a:rPr lang="en-US" sz="1500">
                <a:solidFill>
                  <a:srgbClr val="000000"/>
                </a:solidFill>
                <a:latin typeface="Canva Sans"/>
                <a:ea typeface="Canva Sans"/>
                <a:cs typeface="Canva Sans"/>
                <a:sym typeface="Canva Sans"/>
              </a:rPr>
              <a:t>Thomas Ryan (861249)</a:t>
            </a:r>
          </a:p>
          <a:p>
            <a:pPr algn="ctr">
              <a:lnSpc>
                <a:spcPts val="2100"/>
              </a:lnSpc>
            </a:pPr>
            <a:r>
              <a:rPr lang="en-US" sz="1500">
                <a:solidFill>
                  <a:srgbClr val="000000"/>
                </a:solidFill>
                <a:latin typeface="Canva Sans"/>
                <a:ea typeface="Canva Sans"/>
                <a:cs typeface="Canva Sans"/>
                <a:sym typeface="Canva Sans"/>
              </a:rPr>
              <a:t>Tim Cleveland (861487)</a:t>
            </a:r>
          </a:p>
          <a:p>
            <a:pPr algn="ctr">
              <a:lnSpc>
                <a:spcPts val="2100"/>
              </a:lnSpc>
            </a:pPr>
            <a:r>
              <a:rPr lang="en-US" sz="1500">
                <a:solidFill>
                  <a:srgbClr val="000000"/>
                </a:solidFill>
                <a:latin typeface="Canva Sans"/>
                <a:ea typeface="Canva Sans"/>
                <a:cs typeface="Canva Sans"/>
                <a:sym typeface="Canva Sans"/>
              </a:rPr>
              <a:t>Tim Cocchiola (841372)</a:t>
            </a:r>
          </a:p>
          <a:p>
            <a:pPr algn="ctr">
              <a:lnSpc>
                <a:spcPts val="2100"/>
              </a:lnSpc>
            </a:pPr>
            <a:r>
              <a:rPr lang="en-US" sz="1500">
                <a:solidFill>
                  <a:srgbClr val="000000"/>
                </a:solidFill>
                <a:latin typeface="Canva Sans"/>
                <a:ea typeface="Canva Sans"/>
                <a:cs typeface="Canva Sans"/>
                <a:sym typeface="Canva Sans"/>
              </a:rPr>
              <a:t>Tim L Williams (858252)</a:t>
            </a:r>
          </a:p>
          <a:p>
            <a:pPr algn="ctr">
              <a:lnSpc>
                <a:spcPts val="2100"/>
              </a:lnSpc>
            </a:pPr>
            <a:r>
              <a:rPr lang="en-US" sz="1500">
                <a:solidFill>
                  <a:srgbClr val="000000"/>
                </a:solidFill>
                <a:latin typeface="Canva Sans"/>
                <a:ea typeface="Canva Sans"/>
                <a:cs typeface="Canva Sans"/>
                <a:sym typeface="Canva Sans"/>
              </a:rPr>
              <a:t>Tim McCormick (841332)</a:t>
            </a:r>
          </a:p>
          <a:p>
            <a:pPr algn="ctr">
              <a:lnSpc>
                <a:spcPts val="2100"/>
              </a:lnSpc>
            </a:pPr>
            <a:r>
              <a:rPr lang="en-US" sz="1500">
                <a:solidFill>
                  <a:srgbClr val="000000"/>
                </a:solidFill>
                <a:latin typeface="Canva Sans"/>
                <a:ea typeface="Canva Sans"/>
                <a:cs typeface="Canva Sans"/>
                <a:sym typeface="Canva Sans"/>
              </a:rPr>
              <a:t>Timothy Michael Ray (842491)</a:t>
            </a:r>
          </a:p>
          <a:p>
            <a:pPr algn="ctr">
              <a:lnSpc>
                <a:spcPts val="2100"/>
              </a:lnSpc>
            </a:pPr>
            <a:r>
              <a:rPr lang="en-US" sz="1500">
                <a:solidFill>
                  <a:srgbClr val="000000"/>
                </a:solidFill>
                <a:latin typeface="Canva Sans"/>
                <a:ea typeface="Canva Sans"/>
                <a:cs typeface="Canva Sans"/>
                <a:sym typeface="Canva Sans"/>
              </a:rPr>
              <a:t>TODD OVALL (860737)</a:t>
            </a:r>
          </a:p>
          <a:p>
            <a:pPr algn="ctr">
              <a:lnSpc>
                <a:spcPts val="2100"/>
              </a:lnSpc>
            </a:pPr>
            <a:r>
              <a:rPr lang="en-US" sz="1500">
                <a:solidFill>
                  <a:srgbClr val="000000"/>
                </a:solidFill>
                <a:latin typeface="Canva Sans"/>
                <a:ea typeface="Canva Sans"/>
                <a:cs typeface="Canva Sans"/>
                <a:sym typeface="Canva Sans"/>
              </a:rPr>
              <a:t>Top Tier Financial (845413)</a:t>
            </a:r>
          </a:p>
          <a:p>
            <a:pPr algn="ctr">
              <a:lnSpc>
                <a:spcPts val="2100"/>
              </a:lnSpc>
            </a:pPr>
            <a:r>
              <a:rPr lang="en-US" sz="1500">
                <a:solidFill>
                  <a:srgbClr val="000000"/>
                </a:solidFill>
                <a:latin typeface="Canva Sans"/>
                <a:ea typeface="Canva Sans"/>
                <a:cs typeface="Canva Sans"/>
                <a:sym typeface="Canva Sans"/>
              </a:rPr>
              <a:t>Travis Walker (844273)</a:t>
            </a:r>
          </a:p>
          <a:p>
            <a:pPr algn="ctr">
              <a:lnSpc>
                <a:spcPts val="2100"/>
              </a:lnSpc>
            </a:pPr>
            <a:r>
              <a:rPr lang="en-US" sz="1500">
                <a:solidFill>
                  <a:srgbClr val="000000"/>
                </a:solidFill>
                <a:latin typeface="Canva Sans"/>
                <a:ea typeface="Canva Sans"/>
                <a:cs typeface="Canva Sans"/>
                <a:sym typeface="Canva Sans"/>
              </a:rPr>
              <a:t>Trevor Sands (847277)</a:t>
            </a:r>
          </a:p>
          <a:p>
            <a:pPr algn="ctr">
              <a:lnSpc>
                <a:spcPts val="2100"/>
              </a:lnSpc>
            </a:pPr>
            <a:r>
              <a:rPr lang="en-US" sz="1500">
                <a:solidFill>
                  <a:srgbClr val="000000"/>
                </a:solidFill>
                <a:latin typeface="Canva Sans"/>
                <a:ea typeface="Canva Sans"/>
                <a:cs typeface="Canva Sans"/>
                <a:sym typeface="Canva Sans"/>
              </a:rPr>
              <a:t>Trey Sayles (841388)</a:t>
            </a:r>
          </a:p>
          <a:p>
            <a:pPr algn="ctr">
              <a:lnSpc>
                <a:spcPts val="2100"/>
              </a:lnSpc>
            </a:pPr>
            <a:r>
              <a:rPr lang="en-US" sz="1500">
                <a:solidFill>
                  <a:srgbClr val="000000"/>
                </a:solidFill>
                <a:latin typeface="Canva Sans"/>
                <a:ea typeface="Canva Sans"/>
                <a:cs typeface="Canva Sans"/>
                <a:sym typeface="Canva Sans"/>
              </a:rPr>
              <a:t>Trey Wilson (845257)</a:t>
            </a:r>
          </a:p>
          <a:p>
            <a:pPr algn="ctr">
              <a:lnSpc>
                <a:spcPts val="2100"/>
              </a:lnSpc>
            </a:pPr>
            <a:r>
              <a:rPr lang="en-US" sz="1500">
                <a:solidFill>
                  <a:srgbClr val="000000"/>
                </a:solidFill>
                <a:latin typeface="Canva Sans"/>
                <a:ea typeface="Canva Sans"/>
                <a:cs typeface="Canva Sans"/>
                <a:sym typeface="Canva Sans"/>
              </a:rPr>
              <a:t>Trisha Macrum (855699)</a:t>
            </a:r>
          </a:p>
          <a:p>
            <a:pPr algn="ctr">
              <a:lnSpc>
                <a:spcPts val="2100"/>
              </a:lnSpc>
            </a:pPr>
            <a:r>
              <a:rPr lang="en-US" sz="1500">
                <a:solidFill>
                  <a:srgbClr val="000000"/>
                </a:solidFill>
                <a:latin typeface="Canva Sans"/>
                <a:ea typeface="Canva Sans"/>
                <a:cs typeface="Canva Sans"/>
                <a:sym typeface="Canva Sans"/>
              </a:rPr>
              <a:t>Tryten Williams (857045)</a:t>
            </a:r>
          </a:p>
          <a:p>
            <a:pPr algn="ctr">
              <a:lnSpc>
                <a:spcPts val="2100"/>
              </a:lnSpc>
            </a:pPr>
            <a:r>
              <a:rPr lang="en-US" sz="1500">
                <a:solidFill>
                  <a:srgbClr val="000000"/>
                </a:solidFill>
                <a:latin typeface="Canva Sans"/>
                <a:ea typeface="Canva Sans"/>
                <a:cs typeface="Canva Sans"/>
                <a:sym typeface="Canva Sans"/>
              </a:rPr>
              <a:t>Tucker Vincent (847037)</a:t>
            </a:r>
          </a:p>
          <a:p>
            <a:pPr algn="ctr">
              <a:lnSpc>
                <a:spcPts val="2100"/>
              </a:lnSpc>
            </a:pPr>
            <a:r>
              <a:rPr lang="en-US" sz="1500">
                <a:solidFill>
                  <a:srgbClr val="000000"/>
                </a:solidFill>
                <a:latin typeface="Canva Sans"/>
                <a:ea typeface="Canva Sans"/>
                <a:cs typeface="Canva Sans"/>
                <a:sym typeface="Canva Sans"/>
              </a:rPr>
              <a:t>TYLER JACKSON (842577)</a:t>
            </a:r>
          </a:p>
          <a:p>
            <a:pPr algn="ctr">
              <a:lnSpc>
                <a:spcPts val="2100"/>
              </a:lnSpc>
            </a:pPr>
            <a:r>
              <a:rPr lang="en-US" sz="1500">
                <a:solidFill>
                  <a:srgbClr val="000000"/>
                </a:solidFill>
                <a:latin typeface="Canva Sans"/>
                <a:ea typeface="Canva Sans"/>
                <a:cs typeface="Canva Sans"/>
                <a:sym typeface="Canva Sans"/>
              </a:rPr>
              <a:t>US Protector Group LLC (859598)</a:t>
            </a:r>
          </a:p>
          <a:p>
            <a:pPr algn="ctr">
              <a:lnSpc>
                <a:spcPts val="2100"/>
              </a:lnSpc>
            </a:pPr>
            <a:r>
              <a:rPr lang="en-US" sz="1500">
                <a:solidFill>
                  <a:srgbClr val="000000"/>
                </a:solidFill>
                <a:latin typeface="Canva Sans"/>
                <a:ea typeface="Canva Sans"/>
                <a:cs typeface="Canva Sans"/>
                <a:sym typeface="Canva Sans"/>
              </a:rPr>
              <a:t>USA Benefits Group (869674)</a:t>
            </a:r>
          </a:p>
          <a:p>
            <a:pPr algn="ctr">
              <a:lnSpc>
                <a:spcPts val="2100"/>
              </a:lnSpc>
            </a:pPr>
            <a:r>
              <a:rPr lang="en-US" sz="1500">
                <a:solidFill>
                  <a:srgbClr val="000000"/>
                </a:solidFill>
                <a:latin typeface="Canva Sans"/>
                <a:ea typeface="Canva Sans"/>
                <a:cs typeface="Canva Sans"/>
                <a:sym typeface="Canva Sans"/>
              </a:rPr>
              <a:t>Valarie Stevens (845294)</a:t>
            </a:r>
          </a:p>
          <a:p>
            <a:pPr algn="ctr">
              <a:lnSpc>
                <a:spcPts val="2100"/>
              </a:lnSpc>
            </a:pPr>
            <a:r>
              <a:rPr lang="en-US" sz="1500">
                <a:solidFill>
                  <a:srgbClr val="000000"/>
                </a:solidFill>
                <a:latin typeface="Canva Sans"/>
                <a:ea typeface="Canva Sans"/>
                <a:cs typeface="Canva Sans"/>
                <a:sym typeface="Canva Sans"/>
              </a:rPr>
              <a:t>Vanessa Kay Newman (858931)</a:t>
            </a:r>
          </a:p>
          <a:p>
            <a:pPr algn="ctr">
              <a:lnSpc>
                <a:spcPts val="2100"/>
              </a:lnSpc>
            </a:pPr>
            <a:r>
              <a:rPr lang="en-US" sz="1500">
                <a:solidFill>
                  <a:srgbClr val="000000"/>
                </a:solidFill>
                <a:latin typeface="Canva Sans"/>
                <a:ea typeface="Canva Sans"/>
                <a:cs typeface="Canva Sans"/>
                <a:sym typeface="Canva Sans"/>
              </a:rPr>
              <a:t>Wesley Barker (841595)</a:t>
            </a:r>
          </a:p>
          <a:p>
            <a:pPr algn="ctr">
              <a:lnSpc>
                <a:spcPts val="2100"/>
              </a:lnSpc>
            </a:pPr>
            <a:r>
              <a:rPr lang="en-US" sz="1500">
                <a:solidFill>
                  <a:srgbClr val="000000"/>
                </a:solidFill>
                <a:latin typeface="Canva Sans"/>
                <a:ea typeface="Canva Sans"/>
                <a:cs typeface="Canva Sans"/>
                <a:sym typeface="Canva Sans"/>
              </a:rPr>
              <a:t>William Patterson  (861860)</a:t>
            </a:r>
          </a:p>
          <a:p>
            <a:pPr algn="ctr">
              <a:lnSpc>
                <a:spcPts val="2100"/>
              </a:lnSpc>
            </a:pPr>
            <a:r>
              <a:rPr lang="en-US" sz="1500">
                <a:solidFill>
                  <a:srgbClr val="000000"/>
                </a:solidFill>
                <a:latin typeface="Canva Sans"/>
                <a:ea typeface="Canva Sans"/>
                <a:cs typeface="Canva Sans"/>
                <a:sym typeface="Canva Sans"/>
              </a:rPr>
              <a:t>William Pauley (841325)</a:t>
            </a:r>
          </a:p>
          <a:p>
            <a:pPr algn="ctr">
              <a:lnSpc>
                <a:spcPts val="2100"/>
              </a:lnSpc>
            </a:pPr>
            <a:r>
              <a:rPr lang="en-US" sz="1500">
                <a:solidFill>
                  <a:srgbClr val="000000"/>
                </a:solidFill>
                <a:latin typeface="Canva Sans"/>
                <a:ea typeface="Canva Sans"/>
                <a:cs typeface="Canva Sans"/>
                <a:sym typeface="Canva Sans"/>
              </a:rPr>
              <a:t>William Robert O'Brien (861315)</a:t>
            </a:r>
          </a:p>
          <a:p>
            <a:pPr algn="ctr">
              <a:lnSpc>
                <a:spcPts val="2100"/>
              </a:lnSpc>
            </a:pPr>
            <a:r>
              <a:rPr lang="en-US" sz="1500">
                <a:solidFill>
                  <a:srgbClr val="000000"/>
                </a:solidFill>
                <a:latin typeface="Canva Sans"/>
                <a:ea typeface="Canva Sans"/>
                <a:cs typeface="Canva Sans"/>
                <a:sym typeface="Canva Sans"/>
              </a:rPr>
              <a:t>william scott stevenson (867446)</a:t>
            </a:r>
          </a:p>
          <a:p>
            <a:pPr algn="ctr">
              <a:lnSpc>
                <a:spcPts val="2100"/>
              </a:lnSpc>
            </a:pPr>
            <a:r>
              <a:rPr lang="en-US" sz="1500">
                <a:solidFill>
                  <a:srgbClr val="000000"/>
                </a:solidFill>
                <a:latin typeface="Canva Sans"/>
                <a:ea typeface="Canva Sans"/>
                <a:cs typeface="Canva Sans"/>
                <a:sym typeface="Canva Sans"/>
              </a:rPr>
              <a:t>Wolfpack Financial Inc. (858983)</a:t>
            </a:r>
          </a:p>
          <a:p>
            <a:pPr algn="ctr">
              <a:lnSpc>
                <a:spcPts val="2100"/>
              </a:lnSpc>
            </a:pPr>
            <a:r>
              <a:rPr lang="en-US" sz="1500">
                <a:solidFill>
                  <a:srgbClr val="000000"/>
                </a:solidFill>
                <a:latin typeface="Canva Sans"/>
                <a:ea typeface="Canva Sans"/>
                <a:cs typeface="Canva Sans"/>
                <a:sym typeface="Canva Sans"/>
              </a:rPr>
              <a:t>Zachary Dollhausen (845617)</a:t>
            </a:r>
          </a:p>
          <a:p>
            <a:pPr algn="ctr">
              <a:lnSpc>
                <a:spcPts val="2100"/>
              </a:lnSpc>
            </a:pPr>
            <a:r>
              <a:rPr lang="en-US" sz="1500">
                <a:solidFill>
                  <a:srgbClr val="000000"/>
                </a:solidFill>
                <a:latin typeface="Canva Sans"/>
                <a:ea typeface="Canva Sans"/>
                <a:cs typeface="Canva Sans"/>
                <a:sym typeface="Canva Sans"/>
              </a:rPr>
              <a:t>Zachary Michael Jervis (863031)</a:t>
            </a:r>
          </a:p>
        </p:txBody>
      </p:sp>
      <p:sp>
        <p:nvSpPr>
          <p:cNvPr id="11" name="TextBox 11"/>
          <p:cNvSpPr txBox="1"/>
          <p:nvPr/>
        </p:nvSpPr>
        <p:spPr>
          <a:xfrm>
            <a:off x="7399362" y="1710842"/>
            <a:ext cx="2354238" cy="5591175"/>
          </a:xfrm>
          <a:prstGeom prst="rect">
            <a:avLst/>
          </a:prstGeom>
        </p:spPr>
        <p:txBody>
          <a:bodyPr lIns="0" tIns="0" rIns="0" bIns="0" rtlCol="0" anchor="t">
            <a:spAutoFit/>
          </a:bodyPr>
          <a:lstStyle/>
          <a:p>
            <a:pPr algn="ctr">
              <a:lnSpc>
                <a:spcPts val="2100"/>
              </a:lnSpc>
            </a:pPr>
            <a:r>
              <a:rPr lang="en-US" sz="1500">
                <a:solidFill>
                  <a:srgbClr val="000000"/>
                </a:solidFill>
                <a:latin typeface="Canva Sans"/>
                <a:ea typeface="Canva Sans"/>
                <a:cs typeface="Canva Sans"/>
                <a:sym typeface="Canva Sans"/>
              </a:rPr>
              <a:t>Clayton Eidson </a:t>
            </a:r>
          </a:p>
          <a:p>
            <a:pPr algn="ctr">
              <a:lnSpc>
                <a:spcPts val="2100"/>
              </a:lnSpc>
            </a:pPr>
            <a:r>
              <a:rPr lang="en-US" sz="1500">
                <a:solidFill>
                  <a:srgbClr val="000000"/>
                </a:solidFill>
                <a:latin typeface="Canva Sans"/>
                <a:ea typeface="Canva Sans"/>
                <a:cs typeface="Canva Sans"/>
                <a:sym typeface="Canva Sans"/>
              </a:rPr>
              <a:t>Clinton Vandall Jr </a:t>
            </a:r>
          </a:p>
          <a:p>
            <a:pPr algn="ctr">
              <a:lnSpc>
                <a:spcPts val="2100"/>
              </a:lnSpc>
            </a:pPr>
            <a:r>
              <a:rPr lang="en-US" sz="1500">
                <a:solidFill>
                  <a:srgbClr val="000000"/>
                </a:solidFill>
                <a:latin typeface="Canva Sans"/>
                <a:ea typeface="Canva Sans"/>
                <a:cs typeface="Canva Sans"/>
                <a:sym typeface="Canva Sans"/>
              </a:rPr>
              <a:t>Coastal Health Advisors Inc. </a:t>
            </a:r>
          </a:p>
          <a:p>
            <a:pPr algn="ctr">
              <a:lnSpc>
                <a:spcPts val="2100"/>
              </a:lnSpc>
            </a:pPr>
            <a:r>
              <a:rPr lang="en-US" sz="1500">
                <a:solidFill>
                  <a:srgbClr val="000000"/>
                </a:solidFill>
                <a:latin typeface="Canva Sans"/>
                <a:ea typeface="Canva Sans"/>
                <a:cs typeface="Canva Sans"/>
                <a:sym typeface="Canva Sans"/>
              </a:rPr>
              <a:t>Connor Finbarr Moore </a:t>
            </a:r>
          </a:p>
          <a:p>
            <a:pPr algn="ctr">
              <a:lnSpc>
                <a:spcPts val="2100"/>
              </a:lnSpc>
            </a:pPr>
            <a:r>
              <a:rPr lang="en-US" sz="1500">
                <a:solidFill>
                  <a:srgbClr val="000000"/>
                </a:solidFill>
                <a:latin typeface="Canva Sans"/>
                <a:ea typeface="Canva Sans"/>
                <a:cs typeface="Canva Sans"/>
                <a:sym typeface="Canva Sans"/>
              </a:rPr>
              <a:t>Corey Harper </a:t>
            </a:r>
          </a:p>
          <a:p>
            <a:pPr algn="ctr">
              <a:lnSpc>
                <a:spcPts val="2100"/>
              </a:lnSpc>
            </a:pPr>
            <a:r>
              <a:rPr lang="en-US" sz="1500">
                <a:solidFill>
                  <a:srgbClr val="000000"/>
                </a:solidFill>
                <a:latin typeface="Canva Sans"/>
                <a:ea typeface="Canva Sans"/>
                <a:cs typeface="Canva Sans"/>
                <a:sym typeface="Canva Sans"/>
              </a:rPr>
              <a:t>COTO INDUSTRIES LLC </a:t>
            </a:r>
          </a:p>
          <a:p>
            <a:pPr algn="ctr">
              <a:lnSpc>
                <a:spcPts val="2100"/>
              </a:lnSpc>
            </a:pPr>
            <a:r>
              <a:rPr lang="en-US" sz="1500">
                <a:solidFill>
                  <a:srgbClr val="000000"/>
                </a:solidFill>
                <a:latin typeface="Canva Sans"/>
                <a:ea typeface="Canva Sans"/>
                <a:cs typeface="Canva Sans"/>
                <a:sym typeface="Canva Sans"/>
              </a:rPr>
              <a:t>Craig Housner </a:t>
            </a:r>
          </a:p>
          <a:p>
            <a:pPr algn="ctr">
              <a:lnSpc>
                <a:spcPts val="2100"/>
              </a:lnSpc>
            </a:pPr>
            <a:r>
              <a:rPr lang="en-US" sz="1500">
                <a:solidFill>
                  <a:srgbClr val="000000"/>
                </a:solidFill>
                <a:latin typeface="Canva Sans"/>
                <a:ea typeface="Canva Sans"/>
                <a:cs typeface="Canva Sans"/>
                <a:sym typeface="Canva Sans"/>
              </a:rPr>
              <a:t>Cristina Brooker </a:t>
            </a:r>
          </a:p>
          <a:p>
            <a:pPr algn="ctr">
              <a:lnSpc>
                <a:spcPts val="2100"/>
              </a:lnSpc>
            </a:pPr>
            <a:r>
              <a:rPr lang="en-US" sz="1500">
                <a:solidFill>
                  <a:srgbClr val="000000"/>
                </a:solidFill>
                <a:latin typeface="Canva Sans"/>
                <a:ea typeface="Canva Sans"/>
                <a:cs typeface="Canva Sans"/>
                <a:sym typeface="Canva Sans"/>
              </a:rPr>
              <a:t>Crystal Winter </a:t>
            </a:r>
          </a:p>
          <a:p>
            <a:pPr algn="ctr">
              <a:lnSpc>
                <a:spcPts val="2100"/>
              </a:lnSpc>
            </a:pPr>
            <a:r>
              <a:rPr lang="en-US" sz="1500">
                <a:solidFill>
                  <a:srgbClr val="000000"/>
                </a:solidFill>
                <a:latin typeface="Canva Sans"/>
                <a:ea typeface="Canva Sans"/>
                <a:cs typeface="Canva Sans"/>
                <a:sym typeface="Canva Sans"/>
              </a:rPr>
              <a:t>Cynthia Rodriguez </a:t>
            </a:r>
          </a:p>
          <a:p>
            <a:pPr algn="ctr">
              <a:lnSpc>
                <a:spcPts val="2100"/>
              </a:lnSpc>
            </a:pPr>
            <a:r>
              <a:rPr lang="en-US" sz="1500">
                <a:solidFill>
                  <a:srgbClr val="000000"/>
                </a:solidFill>
                <a:latin typeface="Canva Sans"/>
                <a:ea typeface="Canva Sans"/>
                <a:cs typeface="Canva Sans"/>
                <a:sym typeface="Canva Sans"/>
              </a:rPr>
              <a:t>Daiz Allen</a:t>
            </a:r>
          </a:p>
          <a:p>
            <a:pPr algn="ctr">
              <a:lnSpc>
                <a:spcPts val="2100"/>
              </a:lnSpc>
            </a:pPr>
            <a:r>
              <a:rPr lang="en-US" sz="1500">
                <a:solidFill>
                  <a:srgbClr val="000000"/>
                </a:solidFill>
                <a:latin typeface="Canva Sans"/>
                <a:ea typeface="Canva Sans"/>
                <a:cs typeface="Canva Sans"/>
                <a:sym typeface="Canva Sans"/>
              </a:rPr>
              <a:t>Dana Swarner</a:t>
            </a:r>
          </a:p>
          <a:p>
            <a:pPr algn="ctr">
              <a:lnSpc>
                <a:spcPts val="2100"/>
              </a:lnSpc>
            </a:pPr>
            <a:r>
              <a:rPr lang="en-US" sz="1500">
                <a:solidFill>
                  <a:srgbClr val="000000"/>
                </a:solidFill>
                <a:latin typeface="Canva Sans"/>
                <a:ea typeface="Canva Sans"/>
                <a:cs typeface="Canva Sans"/>
                <a:sym typeface="Canva Sans"/>
              </a:rPr>
              <a:t>Daniel Darragh</a:t>
            </a:r>
          </a:p>
          <a:p>
            <a:pPr algn="ctr">
              <a:lnSpc>
                <a:spcPts val="2100"/>
              </a:lnSpc>
            </a:pPr>
            <a:r>
              <a:rPr lang="en-US" sz="1500">
                <a:solidFill>
                  <a:srgbClr val="000000"/>
                </a:solidFill>
                <a:latin typeface="Canva Sans"/>
                <a:ea typeface="Canva Sans"/>
                <a:cs typeface="Canva Sans"/>
                <a:sym typeface="Canva Sans"/>
              </a:rPr>
              <a:t>Daniel Elliott</a:t>
            </a:r>
          </a:p>
          <a:p>
            <a:pPr algn="ctr">
              <a:lnSpc>
                <a:spcPts val="2100"/>
              </a:lnSpc>
            </a:pPr>
            <a:r>
              <a:rPr lang="en-US" sz="1500">
                <a:solidFill>
                  <a:srgbClr val="000000"/>
                </a:solidFill>
                <a:latin typeface="Canva Sans"/>
                <a:ea typeface="Canva Sans"/>
                <a:cs typeface="Canva Sans"/>
                <a:sym typeface="Canva Sans"/>
              </a:rPr>
              <a:t>Danny Adamson </a:t>
            </a:r>
          </a:p>
          <a:p>
            <a:pPr algn="ctr">
              <a:lnSpc>
                <a:spcPts val="2100"/>
              </a:lnSpc>
            </a:pPr>
            <a:r>
              <a:rPr lang="en-US" sz="1500">
                <a:solidFill>
                  <a:srgbClr val="000000"/>
                </a:solidFill>
                <a:latin typeface="Canva Sans"/>
                <a:ea typeface="Canva Sans"/>
                <a:cs typeface="Canva Sans"/>
                <a:sym typeface="Canva Sans"/>
              </a:rPr>
              <a:t>David Berkley Insurance Group </a:t>
            </a:r>
          </a:p>
          <a:p>
            <a:pPr algn="ctr">
              <a:lnSpc>
                <a:spcPts val="2100"/>
              </a:lnSpc>
            </a:pPr>
            <a:r>
              <a:rPr lang="en-US" sz="1500">
                <a:solidFill>
                  <a:srgbClr val="000000"/>
                </a:solidFill>
                <a:latin typeface="Canva Sans"/>
                <a:ea typeface="Canva Sans"/>
                <a:cs typeface="Canva Sans"/>
                <a:sym typeface="Canva Sans"/>
              </a:rPr>
              <a:t>David Freudenberg </a:t>
            </a:r>
          </a:p>
          <a:p>
            <a:pPr algn="ctr">
              <a:lnSpc>
                <a:spcPts val="2100"/>
              </a:lnSpc>
            </a:pPr>
            <a:r>
              <a:rPr lang="en-US" sz="1500">
                <a:solidFill>
                  <a:srgbClr val="000000"/>
                </a:solidFill>
                <a:latin typeface="Canva Sans"/>
                <a:ea typeface="Canva Sans"/>
                <a:cs typeface="Canva Sans"/>
                <a:sym typeface="Canva Sans"/>
              </a:rPr>
              <a:t>David Pinilla</a:t>
            </a:r>
          </a:p>
          <a:p>
            <a:pPr algn="ctr">
              <a:lnSpc>
                <a:spcPts val="2100"/>
              </a:lnSpc>
            </a:pPr>
            <a:r>
              <a:rPr lang="en-US" sz="1500">
                <a:solidFill>
                  <a:srgbClr val="000000"/>
                </a:solidFill>
                <a:latin typeface="Canva Sans"/>
                <a:ea typeface="Canva Sans"/>
                <a:cs typeface="Canva Sans"/>
                <a:sym typeface="Canva Sans"/>
              </a:rPr>
              <a:t>Davis Thompson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16666" b="-16666"/>
            </a:stretch>
          </a:blipFill>
        </p:spPr>
        <p:txBody>
          <a:bodyPr/>
          <a:lstStyle/>
          <a:p>
            <a:endParaRPr lang="en-US"/>
          </a:p>
        </p:txBody>
      </p:sp>
      <p:sp>
        <p:nvSpPr>
          <p:cNvPr id="3" name="Freeform 3"/>
          <p:cNvSpPr/>
          <p:nvPr/>
        </p:nvSpPr>
        <p:spPr>
          <a:xfrm>
            <a:off x="2125777" y="159351"/>
            <a:ext cx="2751023" cy="1018681"/>
          </a:xfrm>
          <a:custGeom>
            <a:avLst/>
            <a:gdLst/>
            <a:ahLst/>
            <a:cxnLst/>
            <a:rect l="l" t="t" r="r" b="b"/>
            <a:pathLst>
              <a:path w="2751023" h="1018681">
                <a:moveTo>
                  <a:pt x="0" y="0"/>
                </a:moveTo>
                <a:lnTo>
                  <a:pt x="2751023" y="0"/>
                </a:lnTo>
                <a:lnTo>
                  <a:pt x="2751023" y="1018681"/>
                </a:lnTo>
                <a:lnTo>
                  <a:pt x="0" y="1018681"/>
                </a:lnTo>
                <a:lnTo>
                  <a:pt x="0" y="0"/>
                </a:lnTo>
                <a:close/>
              </a:path>
            </a:pathLst>
          </a:custGeom>
          <a:blipFill>
            <a:blip r:embed="rId4"/>
            <a:stretch>
              <a:fillRect/>
            </a:stretch>
          </a:blipFill>
        </p:spPr>
        <p:txBody>
          <a:bodyPr/>
          <a:lstStyle/>
          <a:p>
            <a:endParaRPr lang="en-US"/>
          </a:p>
        </p:txBody>
      </p:sp>
      <p:sp>
        <p:nvSpPr>
          <p:cNvPr id="4" name="Freeform 4"/>
          <p:cNvSpPr/>
          <p:nvPr/>
        </p:nvSpPr>
        <p:spPr>
          <a:xfrm>
            <a:off x="5277939" y="-107194"/>
            <a:ext cx="1687978" cy="1677428"/>
          </a:xfrm>
          <a:custGeom>
            <a:avLst/>
            <a:gdLst/>
            <a:ahLst/>
            <a:cxnLst/>
            <a:rect l="l" t="t" r="r" b="b"/>
            <a:pathLst>
              <a:path w="1687978" h="1677428">
                <a:moveTo>
                  <a:pt x="0" y="0"/>
                </a:moveTo>
                <a:lnTo>
                  <a:pt x="1687978" y="0"/>
                </a:lnTo>
                <a:lnTo>
                  <a:pt x="1687978" y="1677428"/>
                </a:lnTo>
                <a:lnTo>
                  <a:pt x="0" y="1677428"/>
                </a:lnTo>
                <a:lnTo>
                  <a:pt x="0" y="0"/>
                </a:lnTo>
                <a:close/>
              </a:path>
            </a:pathLst>
          </a:custGeom>
          <a:blipFill>
            <a:blip r:embed="rId5"/>
            <a:stretch>
              <a:fillRect/>
            </a:stretch>
          </a:blipFill>
        </p:spPr>
        <p:txBody>
          <a:bodyPr/>
          <a:lstStyle/>
          <a:p>
            <a:endParaRPr lang="en-US"/>
          </a:p>
        </p:txBody>
      </p:sp>
      <p:sp>
        <p:nvSpPr>
          <p:cNvPr id="5" name="Freeform 5"/>
          <p:cNvSpPr/>
          <p:nvPr/>
        </p:nvSpPr>
        <p:spPr>
          <a:xfrm>
            <a:off x="5021566" y="470396"/>
            <a:ext cx="2457636" cy="522248"/>
          </a:xfrm>
          <a:custGeom>
            <a:avLst/>
            <a:gdLst/>
            <a:ahLst/>
            <a:cxnLst/>
            <a:rect l="l" t="t" r="r" b="b"/>
            <a:pathLst>
              <a:path w="2457636" h="522248">
                <a:moveTo>
                  <a:pt x="0" y="0"/>
                </a:moveTo>
                <a:lnTo>
                  <a:pt x="2457635" y="0"/>
                </a:lnTo>
                <a:lnTo>
                  <a:pt x="2457635" y="522248"/>
                </a:lnTo>
                <a:lnTo>
                  <a:pt x="0" y="5222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5334341" y="519764"/>
            <a:ext cx="1948772" cy="366362"/>
          </a:xfrm>
          <a:prstGeom prst="rect">
            <a:avLst/>
          </a:prstGeom>
        </p:spPr>
        <p:txBody>
          <a:bodyPr lIns="0" tIns="0" rIns="0" bIns="0" rtlCol="0" anchor="t">
            <a:spAutoFit/>
          </a:bodyPr>
          <a:lstStyle/>
          <a:p>
            <a:pPr algn="ctr">
              <a:lnSpc>
                <a:spcPts val="2877"/>
              </a:lnSpc>
            </a:pPr>
            <a:r>
              <a:rPr lang="en-US" sz="2055">
                <a:solidFill>
                  <a:srgbClr val="F4F6FC"/>
                </a:solidFill>
                <a:latin typeface="Coco Gothic"/>
                <a:ea typeface="Coco Gothic"/>
                <a:cs typeface="Coco Gothic"/>
                <a:sym typeface="Coco Gothic"/>
              </a:rPr>
              <a:t>Agent BONUS!</a:t>
            </a:r>
          </a:p>
        </p:txBody>
      </p:sp>
      <p:sp>
        <p:nvSpPr>
          <p:cNvPr id="7" name="TextBox 7"/>
          <p:cNvSpPr txBox="1"/>
          <p:nvPr/>
        </p:nvSpPr>
        <p:spPr>
          <a:xfrm>
            <a:off x="4353419" y="1252372"/>
            <a:ext cx="924520" cy="372745"/>
          </a:xfrm>
          <a:prstGeom prst="rect">
            <a:avLst/>
          </a:prstGeom>
        </p:spPr>
        <p:txBody>
          <a:bodyPr lIns="0" tIns="0" rIns="0" bIns="0" rtlCol="0" anchor="t">
            <a:spAutoFit/>
          </a:bodyPr>
          <a:lstStyle/>
          <a:p>
            <a:pPr algn="ctr">
              <a:lnSpc>
                <a:spcPts val="3079"/>
              </a:lnSpc>
            </a:pPr>
            <a:r>
              <a:rPr lang="en-US" sz="2199" b="1" u="sng">
                <a:solidFill>
                  <a:srgbClr val="000000"/>
                </a:solidFill>
                <a:latin typeface="Canva Sans Bold"/>
                <a:ea typeface="Canva Sans Bold"/>
                <a:cs typeface="Canva Sans Bold"/>
                <a:sym typeface="Canva Sans Bold"/>
              </a:rPr>
              <a:t>3 Apps</a:t>
            </a:r>
          </a:p>
        </p:txBody>
      </p:sp>
      <p:sp>
        <p:nvSpPr>
          <p:cNvPr id="8" name="TextBox 8"/>
          <p:cNvSpPr txBox="1"/>
          <p:nvPr/>
        </p:nvSpPr>
        <p:spPr>
          <a:xfrm>
            <a:off x="0" y="1683153"/>
            <a:ext cx="2354238" cy="5591175"/>
          </a:xfrm>
          <a:prstGeom prst="rect">
            <a:avLst/>
          </a:prstGeom>
        </p:spPr>
        <p:txBody>
          <a:bodyPr lIns="0" tIns="0" rIns="0" bIns="0" rtlCol="0" anchor="t">
            <a:spAutoFit/>
          </a:bodyPr>
          <a:lstStyle/>
          <a:p>
            <a:pPr algn="ctr">
              <a:lnSpc>
                <a:spcPts val="2100"/>
              </a:lnSpc>
            </a:pPr>
            <a:r>
              <a:rPr lang="en-US" sz="1500">
                <a:solidFill>
                  <a:srgbClr val="000000"/>
                </a:solidFill>
                <a:latin typeface="Canva Sans"/>
                <a:ea typeface="Canva Sans"/>
                <a:cs typeface="Canva Sans"/>
                <a:sym typeface="Canva Sans"/>
              </a:rPr>
              <a:t> DeAna Sadler</a:t>
            </a:r>
          </a:p>
          <a:p>
            <a:pPr algn="ctr">
              <a:lnSpc>
                <a:spcPts val="2100"/>
              </a:lnSpc>
            </a:pPr>
            <a:r>
              <a:rPr lang="en-US" sz="1500">
                <a:solidFill>
                  <a:srgbClr val="000000"/>
                </a:solidFill>
                <a:latin typeface="Canva Sans"/>
                <a:ea typeface="Canva Sans"/>
                <a:cs typeface="Canva Sans"/>
                <a:sym typeface="Canva Sans"/>
              </a:rPr>
              <a:t>Deborah Layne</a:t>
            </a:r>
          </a:p>
          <a:p>
            <a:pPr algn="ctr">
              <a:lnSpc>
                <a:spcPts val="2100"/>
              </a:lnSpc>
            </a:pPr>
            <a:r>
              <a:rPr lang="en-US" sz="1500">
                <a:solidFill>
                  <a:srgbClr val="000000"/>
                </a:solidFill>
                <a:latin typeface="Canva Sans"/>
                <a:ea typeface="Canva Sans"/>
                <a:cs typeface="Canva Sans"/>
                <a:sym typeface="Canva Sans"/>
              </a:rPr>
              <a:t>Delaney Luke </a:t>
            </a:r>
          </a:p>
          <a:p>
            <a:pPr algn="ctr">
              <a:lnSpc>
                <a:spcPts val="2100"/>
              </a:lnSpc>
            </a:pPr>
            <a:r>
              <a:rPr lang="en-US" sz="1500">
                <a:solidFill>
                  <a:srgbClr val="000000"/>
                </a:solidFill>
                <a:latin typeface="Canva Sans"/>
                <a:ea typeface="Canva Sans"/>
                <a:cs typeface="Canva Sans"/>
                <a:sym typeface="Canva Sans"/>
              </a:rPr>
              <a:t>Delores Soto</a:t>
            </a:r>
          </a:p>
          <a:p>
            <a:pPr algn="ctr">
              <a:lnSpc>
                <a:spcPts val="2100"/>
              </a:lnSpc>
            </a:pPr>
            <a:r>
              <a:rPr lang="en-US" sz="1500">
                <a:solidFill>
                  <a:srgbClr val="000000"/>
                </a:solidFill>
                <a:latin typeface="Canva Sans"/>
                <a:ea typeface="Canva Sans"/>
                <a:cs typeface="Canva Sans"/>
                <a:sym typeface="Canva Sans"/>
              </a:rPr>
              <a:t>Derek Cox</a:t>
            </a:r>
          </a:p>
          <a:p>
            <a:pPr algn="ctr">
              <a:lnSpc>
                <a:spcPts val="2100"/>
              </a:lnSpc>
            </a:pPr>
            <a:r>
              <a:rPr lang="en-US" sz="1500">
                <a:solidFill>
                  <a:srgbClr val="000000"/>
                </a:solidFill>
                <a:latin typeface="Canva Sans"/>
                <a:ea typeface="Canva Sans"/>
                <a:cs typeface="Canva Sans"/>
                <a:sym typeface="Canva Sans"/>
              </a:rPr>
              <a:t>Deric Edwards </a:t>
            </a:r>
          </a:p>
          <a:p>
            <a:pPr algn="ctr">
              <a:lnSpc>
                <a:spcPts val="2100"/>
              </a:lnSpc>
            </a:pPr>
            <a:r>
              <a:rPr lang="en-US" sz="1500">
                <a:solidFill>
                  <a:srgbClr val="000000"/>
                </a:solidFill>
                <a:latin typeface="Canva Sans"/>
                <a:ea typeface="Canva Sans"/>
                <a:cs typeface="Canva Sans"/>
                <a:sym typeface="Canva Sans"/>
              </a:rPr>
              <a:t>Diane Finnestead </a:t>
            </a:r>
          </a:p>
          <a:p>
            <a:pPr algn="ctr">
              <a:lnSpc>
                <a:spcPts val="2100"/>
              </a:lnSpc>
            </a:pPr>
            <a:r>
              <a:rPr lang="en-US" sz="1500">
                <a:solidFill>
                  <a:srgbClr val="000000"/>
                </a:solidFill>
                <a:latin typeface="Canva Sans"/>
                <a:ea typeface="Canva Sans"/>
                <a:cs typeface="Canva Sans"/>
                <a:sym typeface="Canva Sans"/>
              </a:rPr>
              <a:t>Dillon Hutchens</a:t>
            </a:r>
          </a:p>
          <a:p>
            <a:pPr algn="ctr">
              <a:lnSpc>
                <a:spcPts val="2100"/>
              </a:lnSpc>
            </a:pPr>
            <a:r>
              <a:rPr lang="en-US" sz="1500">
                <a:solidFill>
                  <a:srgbClr val="000000"/>
                </a:solidFill>
                <a:latin typeface="Canva Sans"/>
                <a:ea typeface="Canva Sans"/>
                <a:cs typeface="Canva Sans"/>
                <a:sym typeface="Canva Sans"/>
              </a:rPr>
              <a:t>Dillon Northrup</a:t>
            </a:r>
          </a:p>
          <a:p>
            <a:pPr algn="ctr">
              <a:lnSpc>
                <a:spcPts val="2100"/>
              </a:lnSpc>
            </a:pPr>
            <a:r>
              <a:rPr lang="en-US" sz="1500">
                <a:solidFill>
                  <a:srgbClr val="000000"/>
                </a:solidFill>
                <a:latin typeface="Canva Sans"/>
                <a:ea typeface="Canva Sans"/>
                <a:cs typeface="Canva Sans"/>
                <a:sym typeface="Canva Sans"/>
              </a:rPr>
              <a:t>Donald Roy Heath </a:t>
            </a:r>
          </a:p>
          <a:p>
            <a:pPr algn="ctr">
              <a:lnSpc>
                <a:spcPts val="2100"/>
              </a:lnSpc>
            </a:pPr>
            <a:r>
              <a:rPr lang="en-US" sz="1500">
                <a:solidFill>
                  <a:srgbClr val="000000"/>
                </a:solidFill>
                <a:latin typeface="Canva Sans"/>
                <a:ea typeface="Canva Sans"/>
                <a:cs typeface="Canva Sans"/>
                <a:sym typeface="Canva Sans"/>
              </a:rPr>
              <a:t>Donald Weinberg </a:t>
            </a:r>
          </a:p>
          <a:p>
            <a:pPr algn="ctr">
              <a:lnSpc>
                <a:spcPts val="2100"/>
              </a:lnSpc>
            </a:pPr>
            <a:r>
              <a:rPr lang="en-US" sz="1500">
                <a:solidFill>
                  <a:srgbClr val="000000"/>
                </a:solidFill>
                <a:latin typeface="Canva Sans"/>
                <a:ea typeface="Canva Sans"/>
                <a:cs typeface="Canva Sans"/>
                <a:sym typeface="Canva Sans"/>
              </a:rPr>
              <a:t>Doug Moore </a:t>
            </a:r>
          </a:p>
          <a:p>
            <a:pPr algn="ctr">
              <a:lnSpc>
                <a:spcPts val="2100"/>
              </a:lnSpc>
            </a:pPr>
            <a:r>
              <a:rPr lang="en-US" sz="1500">
                <a:solidFill>
                  <a:srgbClr val="000000"/>
                </a:solidFill>
                <a:latin typeface="Canva Sans"/>
                <a:ea typeface="Canva Sans"/>
                <a:cs typeface="Canva Sans"/>
                <a:sym typeface="Canva Sans"/>
              </a:rPr>
              <a:t>Elana Cepa </a:t>
            </a:r>
          </a:p>
          <a:p>
            <a:pPr algn="ctr">
              <a:lnSpc>
                <a:spcPts val="2100"/>
              </a:lnSpc>
            </a:pPr>
            <a:r>
              <a:rPr lang="en-US" sz="1500">
                <a:solidFill>
                  <a:srgbClr val="000000"/>
                </a:solidFill>
                <a:latin typeface="Canva Sans"/>
                <a:ea typeface="Canva Sans"/>
                <a:cs typeface="Canva Sans"/>
                <a:sym typeface="Canva Sans"/>
              </a:rPr>
              <a:t>Elizabeth Michel</a:t>
            </a:r>
          </a:p>
          <a:p>
            <a:pPr algn="ctr">
              <a:lnSpc>
                <a:spcPts val="2100"/>
              </a:lnSpc>
            </a:pPr>
            <a:r>
              <a:rPr lang="en-US" sz="1500">
                <a:solidFill>
                  <a:srgbClr val="000000"/>
                </a:solidFill>
                <a:latin typeface="Canva Sans"/>
                <a:ea typeface="Canva Sans"/>
                <a:cs typeface="Canva Sans"/>
                <a:sym typeface="Canva Sans"/>
              </a:rPr>
              <a:t>Elliot Tiemann</a:t>
            </a:r>
          </a:p>
          <a:p>
            <a:pPr algn="ctr">
              <a:lnSpc>
                <a:spcPts val="2100"/>
              </a:lnSpc>
            </a:pPr>
            <a:r>
              <a:rPr lang="en-US" sz="1500">
                <a:solidFill>
                  <a:srgbClr val="000000"/>
                </a:solidFill>
                <a:latin typeface="Canva Sans"/>
                <a:ea typeface="Canva Sans"/>
                <a:cs typeface="Canva Sans"/>
                <a:sym typeface="Canva Sans"/>
              </a:rPr>
              <a:t>Emily Morales </a:t>
            </a:r>
          </a:p>
          <a:p>
            <a:pPr algn="ctr">
              <a:lnSpc>
                <a:spcPts val="2100"/>
              </a:lnSpc>
            </a:pPr>
            <a:r>
              <a:rPr lang="en-US" sz="1500">
                <a:solidFill>
                  <a:srgbClr val="000000"/>
                </a:solidFill>
                <a:latin typeface="Canva Sans"/>
                <a:ea typeface="Canva Sans"/>
                <a:cs typeface="Canva Sans"/>
                <a:sym typeface="Canva Sans"/>
              </a:rPr>
              <a:t>Emma Kilcoyne-Ball </a:t>
            </a:r>
          </a:p>
          <a:p>
            <a:pPr algn="ctr">
              <a:lnSpc>
                <a:spcPts val="2100"/>
              </a:lnSpc>
            </a:pPr>
            <a:r>
              <a:rPr lang="en-US" sz="1500">
                <a:solidFill>
                  <a:srgbClr val="000000"/>
                </a:solidFill>
                <a:latin typeface="Canva Sans"/>
                <a:ea typeface="Canva Sans"/>
                <a:cs typeface="Canva Sans"/>
                <a:sym typeface="Canva Sans"/>
              </a:rPr>
              <a:t>Eric Billock </a:t>
            </a:r>
          </a:p>
          <a:p>
            <a:pPr algn="ctr">
              <a:lnSpc>
                <a:spcPts val="2100"/>
              </a:lnSpc>
            </a:pPr>
            <a:r>
              <a:rPr lang="en-US" sz="1500">
                <a:solidFill>
                  <a:srgbClr val="000000"/>
                </a:solidFill>
                <a:latin typeface="Canva Sans"/>
                <a:ea typeface="Canva Sans"/>
                <a:cs typeface="Canva Sans"/>
                <a:sym typeface="Canva Sans"/>
              </a:rPr>
              <a:t>Eric Bronsman </a:t>
            </a:r>
          </a:p>
          <a:p>
            <a:pPr algn="ctr">
              <a:lnSpc>
                <a:spcPts val="2100"/>
              </a:lnSpc>
            </a:pPr>
            <a:r>
              <a:rPr lang="en-US" sz="1500">
                <a:solidFill>
                  <a:srgbClr val="000000"/>
                </a:solidFill>
                <a:latin typeface="Canva Sans"/>
                <a:ea typeface="Canva Sans"/>
                <a:cs typeface="Canva Sans"/>
                <a:sym typeface="Canva Sans"/>
              </a:rPr>
              <a:t>Eric Wilson</a:t>
            </a:r>
          </a:p>
          <a:p>
            <a:pPr algn="ctr">
              <a:lnSpc>
                <a:spcPts val="2100"/>
              </a:lnSpc>
            </a:pPr>
            <a:r>
              <a:rPr lang="en-US" sz="1500">
                <a:solidFill>
                  <a:srgbClr val="000000"/>
                </a:solidFill>
                <a:latin typeface="Canva Sans"/>
                <a:ea typeface="Canva Sans"/>
                <a:cs typeface="Canva Sans"/>
                <a:sym typeface="Canva Sans"/>
              </a:rPr>
              <a:t>Ethan Lehner </a:t>
            </a:r>
          </a:p>
        </p:txBody>
      </p:sp>
      <p:sp>
        <p:nvSpPr>
          <p:cNvPr id="9" name="TextBox 9"/>
          <p:cNvSpPr txBox="1"/>
          <p:nvPr/>
        </p:nvSpPr>
        <p:spPr>
          <a:xfrm>
            <a:off x="2125777" y="1683153"/>
            <a:ext cx="2467434" cy="5591175"/>
          </a:xfrm>
          <a:prstGeom prst="rect">
            <a:avLst/>
          </a:prstGeom>
        </p:spPr>
        <p:txBody>
          <a:bodyPr lIns="0" tIns="0" rIns="0" bIns="0" rtlCol="0" anchor="t">
            <a:spAutoFit/>
          </a:bodyPr>
          <a:lstStyle/>
          <a:p>
            <a:pPr algn="ctr">
              <a:lnSpc>
                <a:spcPts val="2100"/>
              </a:lnSpc>
            </a:pPr>
            <a:r>
              <a:rPr lang="en-US" sz="1500">
                <a:solidFill>
                  <a:srgbClr val="000000"/>
                </a:solidFill>
                <a:latin typeface="Canva Sans"/>
                <a:ea typeface="Canva Sans"/>
                <a:cs typeface="Canva Sans"/>
                <a:sym typeface="Canva Sans"/>
              </a:rPr>
              <a:t>Fine Tuned Health Insurance </a:t>
            </a:r>
          </a:p>
          <a:p>
            <a:pPr algn="ctr">
              <a:lnSpc>
                <a:spcPts val="2100"/>
              </a:lnSpc>
            </a:pPr>
            <a:r>
              <a:rPr lang="en-US" sz="1500">
                <a:solidFill>
                  <a:srgbClr val="000000"/>
                </a:solidFill>
                <a:latin typeface="Canva Sans"/>
                <a:ea typeface="Canva Sans"/>
                <a:cs typeface="Canva Sans"/>
                <a:sym typeface="Canva Sans"/>
              </a:rPr>
              <a:t>Francisco Duarte</a:t>
            </a:r>
          </a:p>
          <a:p>
            <a:pPr algn="ctr">
              <a:lnSpc>
                <a:spcPts val="2100"/>
              </a:lnSpc>
            </a:pPr>
            <a:r>
              <a:rPr lang="en-US" sz="1500">
                <a:solidFill>
                  <a:srgbClr val="000000"/>
                </a:solidFill>
                <a:latin typeface="Canva Sans"/>
                <a:ea typeface="Canva Sans"/>
                <a:cs typeface="Canva Sans"/>
                <a:sym typeface="Canva Sans"/>
              </a:rPr>
              <a:t>Frank Roush</a:t>
            </a:r>
          </a:p>
          <a:p>
            <a:pPr algn="ctr">
              <a:lnSpc>
                <a:spcPts val="2100"/>
              </a:lnSpc>
            </a:pPr>
            <a:r>
              <a:rPr lang="en-US" sz="1500">
                <a:solidFill>
                  <a:srgbClr val="000000"/>
                </a:solidFill>
                <a:latin typeface="Canva Sans"/>
                <a:ea typeface="Canva Sans"/>
                <a:cs typeface="Canva Sans"/>
                <a:sym typeface="Canva Sans"/>
              </a:rPr>
              <a:t>Freedom Benefit Solutions</a:t>
            </a:r>
          </a:p>
          <a:p>
            <a:pPr algn="ctr">
              <a:lnSpc>
                <a:spcPts val="2100"/>
              </a:lnSpc>
            </a:pPr>
            <a:r>
              <a:rPr lang="en-US" sz="1500">
                <a:solidFill>
                  <a:srgbClr val="000000"/>
                </a:solidFill>
                <a:latin typeface="Canva Sans"/>
                <a:ea typeface="Canva Sans"/>
                <a:cs typeface="Canva Sans"/>
                <a:sym typeface="Canva Sans"/>
              </a:rPr>
              <a:t>Gabriel Villacis</a:t>
            </a:r>
          </a:p>
          <a:p>
            <a:pPr algn="ctr">
              <a:lnSpc>
                <a:spcPts val="2100"/>
              </a:lnSpc>
            </a:pPr>
            <a:r>
              <a:rPr lang="en-US" sz="1500">
                <a:solidFill>
                  <a:srgbClr val="000000"/>
                </a:solidFill>
                <a:latin typeface="Canva Sans"/>
                <a:ea typeface="Canva Sans"/>
                <a:cs typeface="Canva Sans"/>
                <a:sym typeface="Canva Sans"/>
              </a:rPr>
              <a:t>Gage Creed Lamfers</a:t>
            </a:r>
          </a:p>
          <a:p>
            <a:pPr algn="ctr">
              <a:lnSpc>
                <a:spcPts val="2100"/>
              </a:lnSpc>
            </a:pPr>
            <a:r>
              <a:rPr lang="en-US" sz="1500">
                <a:solidFill>
                  <a:srgbClr val="000000"/>
                </a:solidFill>
                <a:latin typeface="Canva Sans"/>
                <a:ea typeface="Canva Sans"/>
                <a:cs typeface="Canva Sans"/>
                <a:sym typeface="Canva Sans"/>
              </a:rPr>
              <a:t>Gainful Consulting</a:t>
            </a:r>
          </a:p>
          <a:p>
            <a:pPr algn="ctr">
              <a:lnSpc>
                <a:spcPts val="2100"/>
              </a:lnSpc>
            </a:pPr>
            <a:r>
              <a:rPr lang="en-US" sz="1500">
                <a:solidFill>
                  <a:srgbClr val="000000"/>
                </a:solidFill>
                <a:latin typeface="Canva Sans"/>
                <a:ea typeface="Canva Sans"/>
                <a:cs typeface="Canva Sans"/>
                <a:sym typeface="Canva Sans"/>
              </a:rPr>
              <a:t>Geoffrey Matthews </a:t>
            </a:r>
          </a:p>
          <a:p>
            <a:pPr algn="ctr">
              <a:lnSpc>
                <a:spcPts val="2100"/>
              </a:lnSpc>
            </a:pPr>
            <a:r>
              <a:rPr lang="en-US" sz="1500">
                <a:solidFill>
                  <a:srgbClr val="000000"/>
                </a:solidFill>
                <a:latin typeface="Canva Sans"/>
                <a:ea typeface="Canva Sans"/>
                <a:cs typeface="Canva Sans"/>
                <a:sym typeface="Canva Sans"/>
              </a:rPr>
              <a:t>Gerald </a:t>
            </a:r>
          </a:p>
          <a:p>
            <a:pPr algn="ctr">
              <a:lnSpc>
                <a:spcPts val="2100"/>
              </a:lnSpc>
            </a:pPr>
            <a:r>
              <a:rPr lang="en-US" sz="1500">
                <a:solidFill>
                  <a:srgbClr val="000000"/>
                </a:solidFill>
                <a:latin typeface="Canva Sans"/>
                <a:ea typeface="Canva Sans"/>
                <a:cs typeface="Canva Sans"/>
                <a:sym typeface="Canva Sans"/>
              </a:rPr>
              <a:t>GESLA INSURANCE AGENCY, INC </a:t>
            </a:r>
          </a:p>
          <a:p>
            <a:pPr algn="ctr">
              <a:lnSpc>
                <a:spcPts val="2100"/>
              </a:lnSpc>
            </a:pPr>
            <a:r>
              <a:rPr lang="en-US" sz="1500">
                <a:solidFill>
                  <a:srgbClr val="000000"/>
                </a:solidFill>
                <a:latin typeface="Canva Sans"/>
                <a:ea typeface="Canva Sans"/>
                <a:cs typeface="Canva Sans"/>
                <a:sym typeface="Canva Sans"/>
              </a:rPr>
              <a:t>Gina Katz</a:t>
            </a:r>
          </a:p>
          <a:p>
            <a:pPr algn="ctr">
              <a:lnSpc>
                <a:spcPts val="2100"/>
              </a:lnSpc>
            </a:pPr>
            <a:r>
              <a:rPr lang="en-US" sz="1500">
                <a:solidFill>
                  <a:srgbClr val="000000"/>
                </a:solidFill>
                <a:latin typeface="Canva Sans"/>
                <a:ea typeface="Canva Sans"/>
                <a:cs typeface="Canva Sans"/>
                <a:sym typeface="Canva Sans"/>
              </a:rPr>
              <a:t>Global Benefits Partners</a:t>
            </a:r>
          </a:p>
          <a:p>
            <a:pPr algn="ctr">
              <a:lnSpc>
                <a:spcPts val="2100"/>
              </a:lnSpc>
            </a:pPr>
            <a:r>
              <a:rPr lang="en-US" sz="1500">
                <a:solidFill>
                  <a:srgbClr val="000000"/>
                </a:solidFill>
                <a:latin typeface="Canva Sans"/>
                <a:ea typeface="Canva Sans"/>
                <a:cs typeface="Canva Sans"/>
                <a:sym typeface="Canva Sans"/>
              </a:rPr>
              <a:t>Greg LeMay</a:t>
            </a:r>
          </a:p>
          <a:p>
            <a:pPr algn="ctr">
              <a:lnSpc>
                <a:spcPts val="2100"/>
              </a:lnSpc>
            </a:pPr>
            <a:r>
              <a:rPr lang="en-US" sz="1500">
                <a:solidFill>
                  <a:srgbClr val="000000"/>
                </a:solidFill>
                <a:latin typeface="Canva Sans"/>
                <a:ea typeface="Canva Sans"/>
                <a:cs typeface="Canva Sans"/>
                <a:sym typeface="Canva Sans"/>
              </a:rPr>
              <a:t>Gregory Barron </a:t>
            </a:r>
          </a:p>
          <a:p>
            <a:pPr algn="ctr">
              <a:lnSpc>
                <a:spcPts val="2100"/>
              </a:lnSpc>
            </a:pPr>
            <a:r>
              <a:rPr lang="en-US" sz="1500">
                <a:solidFill>
                  <a:srgbClr val="000000"/>
                </a:solidFill>
                <a:latin typeface="Canva Sans"/>
                <a:ea typeface="Canva Sans"/>
                <a:cs typeface="Canva Sans"/>
                <a:sym typeface="Canva Sans"/>
              </a:rPr>
              <a:t>Gregory Gross </a:t>
            </a:r>
          </a:p>
          <a:p>
            <a:pPr algn="ctr">
              <a:lnSpc>
                <a:spcPts val="2100"/>
              </a:lnSpc>
            </a:pPr>
            <a:r>
              <a:rPr lang="en-US" sz="1500">
                <a:solidFill>
                  <a:srgbClr val="000000"/>
                </a:solidFill>
                <a:latin typeface="Canva Sans"/>
                <a:ea typeface="Canva Sans"/>
                <a:cs typeface="Canva Sans"/>
                <a:sym typeface="Canva Sans"/>
              </a:rPr>
              <a:t>Gregory Mann </a:t>
            </a:r>
          </a:p>
          <a:p>
            <a:pPr algn="ctr">
              <a:lnSpc>
                <a:spcPts val="2100"/>
              </a:lnSpc>
            </a:pPr>
            <a:r>
              <a:rPr lang="en-US" sz="1500">
                <a:solidFill>
                  <a:srgbClr val="000000"/>
                </a:solidFill>
                <a:latin typeface="Canva Sans"/>
                <a:ea typeface="Canva Sans"/>
                <a:cs typeface="Canva Sans"/>
                <a:sym typeface="Canva Sans"/>
              </a:rPr>
              <a:t>Gregory W Hammons </a:t>
            </a:r>
          </a:p>
          <a:p>
            <a:pPr algn="ctr">
              <a:lnSpc>
                <a:spcPts val="2100"/>
              </a:lnSpc>
            </a:pPr>
            <a:r>
              <a:rPr lang="en-US" sz="1500">
                <a:solidFill>
                  <a:srgbClr val="000000"/>
                </a:solidFill>
                <a:latin typeface="Canva Sans"/>
                <a:ea typeface="Canva Sans"/>
                <a:cs typeface="Canva Sans"/>
                <a:sym typeface="Canva Sans"/>
              </a:rPr>
              <a:t>Health Insurance Solutions </a:t>
            </a:r>
          </a:p>
        </p:txBody>
      </p:sp>
      <p:sp>
        <p:nvSpPr>
          <p:cNvPr id="10" name="TextBox 10"/>
          <p:cNvSpPr txBox="1"/>
          <p:nvPr/>
        </p:nvSpPr>
        <p:spPr>
          <a:xfrm>
            <a:off x="4815679" y="1683153"/>
            <a:ext cx="2467434" cy="69865875"/>
          </a:xfrm>
          <a:prstGeom prst="rect">
            <a:avLst/>
          </a:prstGeom>
        </p:spPr>
        <p:txBody>
          <a:bodyPr lIns="0" tIns="0" rIns="0" bIns="0" rtlCol="0" anchor="t">
            <a:spAutoFit/>
          </a:bodyPr>
          <a:lstStyle/>
          <a:p>
            <a:pPr algn="ctr">
              <a:lnSpc>
                <a:spcPts val="2100"/>
              </a:lnSpc>
            </a:pPr>
            <a:r>
              <a:rPr lang="en-US" sz="1500">
                <a:solidFill>
                  <a:srgbClr val="000000"/>
                </a:solidFill>
                <a:latin typeface="Canva Sans"/>
                <a:ea typeface="Canva Sans"/>
                <a:cs typeface="Canva Sans"/>
                <a:sym typeface="Canva Sans"/>
              </a:rPr>
              <a:t>Health-Wise Partners </a:t>
            </a:r>
          </a:p>
          <a:p>
            <a:pPr algn="ctr">
              <a:lnSpc>
                <a:spcPts val="2100"/>
              </a:lnSpc>
            </a:pPr>
            <a:r>
              <a:rPr lang="en-US" sz="1500">
                <a:solidFill>
                  <a:srgbClr val="000000"/>
                </a:solidFill>
                <a:latin typeface="Canva Sans"/>
                <a:ea typeface="Canva Sans"/>
                <a:cs typeface="Canva Sans"/>
                <a:sym typeface="Canva Sans"/>
              </a:rPr>
              <a:t>Heather Bourgoin </a:t>
            </a:r>
          </a:p>
          <a:p>
            <a:pPr algn="ctr">
              <a:lnSpc>
                <a:spcPts val="2100"/>
              </a:lnSpc>
            </a:pPr>
            <a:r>
              <a:rPr lang="en-US" sz="1500">
                <a:solidFill>
                  <a:srgbClr val="000000"/>
                </a:solidFill>
                <a:latin typeface="Canva Sans"/>
                <a:ea typeface="Canva Sans"/>
                <a:cs typeface="Canva Sans"/>
                <a:sym typeface="Canva Sans"/>
              </a:rPr>
              <a:t>Holly Fraley </a:t>
            </a:r>
          </a:p>
          <a:p>
            <a:pPr algn="ctr">
              <a:lnSpc>
                <a:spcPts val="2100"/>
              </a:lnSpc>
            </a:pPr>
            <a:r>
              <a:rPr lang="en-US" sz="1500">
                <a:solidFill>
                  <a:srgbClr val="000000"/>
                </a:solidFill>
                <a:latin typeface="Canva Sans"/>
                <a:ea typeface="Canva Sans"/>
                <a:cs typeface="Canva Sans"/>
                <a:sym typeface="Canva Sans"/>
              </a:rPr>
              <a:t>Hunter Gutzeit </a:t>
            </a:r>
          </a:p>
          <a:p>
            <a:pPr algn="ctr">
              <a:lnSpc>
                <a:spcPts val="2100"/>
              </a:lnSpc>
            </a:pPr>
            <a:r>
              <a:rPr lang="en-US" sz="1500">
                <a:solidFill>
                  <a:srgbClr val="000000"/>
                </a:solidFill>
                <a:latin typeface="Canva Sans"/>
                <a:ea typeface="Canva Sans"/>
                <a:cs typeface="Canva Sans"/>
                <a:sym typeface="Canva Sans"/>
              </a:rPr>
              <a:t>Hunter Waddell </a:t>
            </a:r>
          </a:p>
          <a:p>
            <a:pPr algn="ctr">
              <a:lnSpc>
                <a:spcPts val="2100"/>
              </a:lnSpc>
            </a:pPr>
            <a:r>
              <a:rPr lang="en-US" sz="1500">
                <a:solidFill>
                  <a:srgbClr val="000000"/>
                </a:solidFill>
                <a:latin typeface="Canva Sans"/>
                <a:ea typeface="Canva Sans"/>
                <a:cs typeface="Canva Sans"/>
                <a:sym typeface="Canva Sans"/>
              </a:rPr>
              <a:t>Ignacio Giambastiani </a:t>
            </a:r>
          </a:p>
          <a:p>
            <a:pPr algn="ctr">
              <a:lnSpc>
                <a:spcPts val="2100"/>
              </a:lnSpc>
            </a:pPr>
            <a:r>
              <a:rPr lang="en-US" sz="1500">
                <a:solidFill>
                  <a:srgbClr val="000000"/>
                </a:solidFill>
                <a:latin typeface="Canva Sans"/>
                <a:ea typeface="Canva Sans"/>
                <a:cs typeface="Canva Sans"/>
                <a:sym typeface="Canva Sans"/>
              </a:rPr>
              <a:t>Interior Design Society </a:t>
            </a:r>
          </a:p>
          <a:p>
            <a:pPr algn="ctr">
              <a:lnSpc>
                <a:spcPts val="2100"/>
              </a:lnSpc>
            </a:pPr>
            <a:r>
              <a:rPr lang="en-US" sz="1500">
                <a:solidFill>
                  <a:srgbClr val="000000"/>
                </a:solidFill>
                <a:latin typeface="Canva Sans"/>
                <a:ea typeface="Canva Sans"/>
                <a:cs typeface="Canva Sans"/>
                <a:sym typeface="Canva Sans"/>
              </a:rPr>
              <a:t>IRINA BREGMAN </a:t>
            </a:r>
          </a:p>
          <a:p>
            <a:pPr algn="ctr">
              <a:lnSpc>
                <a:spcPts val="2100"/>
              </a:lnSpc>
            </a:pPr>
            <a:r>
              <a:rPr lang="en-US" sz="1500">
                <a:solidFill>
                  <a:srgbClr val="000000"/>
                </a:solidFill>
                <a:latin typeface="Canva Sans"/>
                <a:ea typeface="Canva Sans"/>
                <a:cs typeface="Canva Sans"/>
                <a:sym typeface="Canva Sans"/>
              </a:rPr>
              <a:t>Islander Insurance </a:t>
            </a:r>
          </a:p>
          <a:p>
            <a:pPr algn="ctr">
              <a:lnSpc>
                <a:spcPts val="2100"/>
              </a:lnSpc>
            </a:pPr>
            <a:r>
              <a:rPr lang="en-US" sz="1500">
                <a:solidFill>
                  <a:srgbClr val="000000"/>
                </a:solidFill>
                <a:latin typeface="Canva Sans"/>
                <a:ea typeface="Canva Sans"/>
                <a:cs typeface="Canva Sans"/>
                <a:sym typeface="Canva Sans"/>
              </a:rPr>
              <a:t>Jack Kane </a:t>
            </a:r>
          </a:p>
          <a:p>
            <a:pPr algn="ctr">
              <a:lnSpc>
                <a:spcPts val="2100"/>
              </a:lnSpc>
            </a:pPr>
            <a:r>
              <a:rPr lang="en-US" sz="1500">
                <a:solidFill>
                  <a:srgbClr val="000000"/>
                </a:solidFill>
                <a:latin typeface="Canva Sans"/>
                <a:ea typeface="Canva Sans"/>
                <a:cs typeface="Canva Sans"/>
                <a:sym typeface="Canva Sans"/>
              </a:rPr>
              <a:t>Jacob Driscoll </a:t>
            </a:r>
          </a:p>
          <a:p>
            <a:pPr algn="ctr">
              <a:lnSpc>
                <a:spcPts val="2100"/>
              </a:lnSpc>
            </a:pPr>
            <a:r>
              <a:rPr lang="en-US" sz="1500">
                <a:solidFill>
                  <a:srgbClr val="000000"/>
                </a:solidFill>
                <a:latin typeface="Canva Sans"/>
                <a:ea typeface="Canva Sans"/>
                <a:cs typeface="Canva Sans"/>
                <a:sym typeface="Canva Sans"/>
              </a:rPr>
              <a:t>Jacob Norwood </a:t>
            </a:r>
          </a:p>
          <a:p>
            <a:pPr algn="ctr">
              <a:lnSpc>
                <a:spcPts val="2100"/>
              </a:lnSpc>
            </a:pPr>
            <a:r>
              <a:rPr lang="en-US" sz="1500">
                <a:solidFill>
                  <a:srgbClr val="000000"/>
                </a:solidFill>
                <a:latin typeface="Canva Sans"/>
                <a:ea typeface="Canva Sans"/>
                <a:cs typeface="Canva Sans"/>
                <a:sym typeface="Canva Sans"/>
              </a:rPr>
              <a:t>Jacquelyn Levine </a:t>
            </a:r>
          </a:p>
          <a:p>
            <a:pPr algn="ctr">
              <a:lnSpc>
                <a:spcPts val="2100"/>
              </a:lnSpc>
            </a:pPr>
            <a:r>
              <a:rPr lang="en-US" sz="1500">
                <a:solidFill>
                  <a:srgbClr val="000000"/>
                </a:solidFill>
                <a:latin typeface="Canva Sans"/>
                <a:ea typeface="Canva Sans"/>
                <a:cs typeface="Canva Sans"/>
                <a:sym typeface="Canva Sans"/>
              </a:rPr>
              <a:t>Jade Pinson</a:t>
            </a:r>
          </a:p>
          <a:p>
            <a:pPr algn="ctr">
              <a:lnSpc>
                <a:spcPts val="2100"/>
              </a:lnSpc>
            </a:pPr>
            <a:r>
              <a:rPr lang="en-US" sz="1500">
                <a:solidFill>
                  <a:srgbClr val="000000"/>
                </a:solidFill>
                <a:latin typeface="Canva Sans"/>
                <a:ea typeface="Canva Sans"/>
                <a:cs typeface="Canva Sans"/>
                <a:sym typeface="Canva Sans"/>
              </a:rPr>
              <a:t>JAEHUN NA</a:t>
            </a:r>
          </a:p>
          <a:p>
            <a:pPr algn="ctr">
              <a:lnSpc>
                <a:spcPts val="2100"/>
              </a:lnSpc>
            </a:pPr>
            <a:r>
              <a:rPr lang="en-US" sz="1500">
                <a:solidFill>
                  <a:srgbClr val="000000"/>
                </a:solidFill>
                <a:latin typeface="Canva Sans"/>
                <a:ea typeface="Canva Sans"/>
                <a:cs typeface="Canva Sans"/>
                <a:sym typeface="Canva Sans"/>
              </a:rPr>
              <a:t>JAMES ADAMS </a:t>
            </a:r>
          </a:p>
          <a:p>
            <a:pPr algn="ctr">
              <a:lnSpc>
                <a:spcPts val="2100"/>
              </a:lnSpc>
            </a:pPr>
            <a:r>
              <a:rPr lang="en-US" sz="1500">
                <a:solidFill>
                  <a:srgbClr val="000000"/>
                </a:solidFill>
                <a:latin typeface="Canva Sans"/>
                <a:ea typeface="Canva Sans"/>
                <a:cs typeface="Canva Sans"/>
                <a:sym typeface="Canva Sans"/>
              </a:rPr>
              <a:t>James Flowers </a:t>
            </a:r>
          </a:p>
          <a:p>
            <a:pPr algn="ctr">
              <a:lnSpc>
                <a:spcPts val="2100"/>
              </a:lnSpc>
            </a:pPr>
            <a:r>
              <a:rPr lang="en-US" sz="1500">
                <a:solidFill>
                  <a:srgbClr val="000000"/>
                </a:solidFill>
                <a:latin typeface="Canva Sans"/>
                <a:ea typeface="Canva Sans"/>
                <a:cs typeface="Canva Sans"/>
                <a:sym typeface="Canva Sans"/>
              </a:rPr>
              <a:t>James Mitchell </a:t>
            </a:r>
          </a:p>
          <a:p>
            <a:pPr algn="ctr">
              <a:lnSpc>
                <a:spcPts val="2100"/>
              </a:lnSpc>
            </a:pPr>
            <a:r>
              <a:rPr lang="en-US" sz="1500">
                <a:solidFill>
                  <a:srgbClr val="000000"/>
                </a:solidFill>
                <a:latin typeface="Canva Sans"/>
                <a:ea typeface="Canva Sans"/>
                <a:cs typeface="Canva Sans"/>
                <a:sym typeface="Canva Sans"/>
              </a:rPr>
              <a:t>James Traub </a:t>
            </a:r>
          </a:p>
          <a:p>
            <a:pPr algn="ctr">
              <a:lnSpc>
                <a:spcPts val="2100"/>
              </a:lnSpc>
            </a:pPr>
            <a:r>
              <a:rPr lang="en-US" sz="1500">
                <a:solidFill>
                  <a:srgbClr val="000000"/>
                </a:solidFill>
                <a:latin typeface="Canva Sans"/>
                <a:ea typeface="Canva Sans"/>
                <a:cs typeface="Canva Sans"/>
                <a:sym typeface="Canva Sans"/>
              </a:rPr>
              <a:t>James Woodley </a:t>
            </a:r>
          </a:p>
          <a:p>
            <a:pPr algn="ctr">
              <a:lnSpc>
                <a:spcPts val="2100"/>
              </a:lnSpc>
            </a:pPr>
            <a:r>
              <a:rPr lang="en-US" sz="1500">
                <a:solidFill>
                  <a:srgbClr val="000000"/>
                </a:solidFill>
                <a:latin typeface="Canva Sans"/>
                <a:ea typeface="Canva Sans"/>
                <a:cs typeface="Canva Sans"/>
                <a:sym typeface="Canva Sans"/>
              </a:rPr>
              <a:t>Jane Kassel </a:t>
            </a:r>
          </a:p>
          <a:p>
            <a:pPr algn="ctr">
              <a:lnSpc>
                <a:spcPts val="2100"/>
              </a:lnSpc>
            </a:pPr>
            <a:r>
              <a:rPr lang="en-US" sz="1500">
                <a:solidFill>
                  <a:srgbClr val="000000"/>
                </a:solidFill>
                <a:latin typeface="Canva Sans"/>
                <a:ea typeface="Canva Sans"/>
                <a:cs typeface="Canva Sans"/>
                <a:sym typeface="Canva Sans"/>
              </a:rPr>
              <a:t>Jarrett Osborn </a:t>
            </a:r>
          </a:p>
          <a:p>
            <a:pPr algn="ctr">
              <a:lnSpc>
                <a:spcPts val="2100"/>
              </a:lnSpc>
            </a:pPr>
            <a:r>
              <a:rPr lang="en-US" sz="1500">
                <a:solidFill>
                  <a:srgbClr val="000000"/>
                </a:solidFill>
                <a:latin typeface="Canva Sans"/>
                <a:ea typeface="Canva Sans"/>
                <a:cs typeface="Canva Sans"/>
                <a:sym typeface="Canva Sans"/>
              </a:rPr>
              <a:t>Jeannie Demmer </a:t>
            </a:r>
          </a:p>
          <a:p>
            <a:pPr algn="ctr">
              <a:lnSpc>
                <a:spcPts val="2100"/>
              </a:lnSpc>
            </a:pPr>
            <a:r>
              <a:rPr lang="en-US" sz="1500">
                <a:solidFill>
                  <a:srgbClr val="000000"/>
                </a:solidFill>
                <a:latin typeface="Canva Sans"/>
                <a:ea typeface="Canva Sans"/>
                <a:cs typeface="Canva Sans"/>
                <a:sym typeface="Canva Sans"/>
              </a:rPr>
              <a:t>Jeff Crooks </a:t>
            </a:r>
          </a:p>
          <a:p>
            <a:pPr algn="ctr">
              <a:lnSpc>
                <a:spcPts val="2100"/>
              </a:lnSpc>
            </a:pPr>
            <a:r>
              <a:rPr lang="en-US" sz="1500">
                <a:solidFill>
                  <a:srgbClr val="000000"/>
                </a:solidFill>
                <a:latin typeface="Canva Sans"/>
                <a:ea typeface="Canva Sans"/>
                <a:cs typeface="Canva Sans"/>
                <a:sym typeface="Canva Sans"/>
              </a:rPr>
              <a:t>Jeffrey Gromack </a:t>
            </a:r>
          </a:p>
          <a:p>
            <a:pPr algn="ctr">
              <a:lnSpc>
                <a:spcPts val="2100"/>
              </a:lnSpc>
            </a:pPr>
            <a:r>
              <a:rPr lang="en-US" sz="1500">
                <a:solidFill>
                  <a:srgbClr val="000000"/>
                </a:solidFill>
                <a:latin typeface="Canva Sans"/>
                <a:ea typeface="Canva Sans"/>
                <a:cs typeface="Canva Sans"/>
                <a:sym typeface="Canva Sans"/>
              </a:rPr>
              <a:t>Jeffrey Snell</a:t>
            </a:r>
          </a:p>
          <a:p>
            <a:pPr algn="ctr">
              <a:lnSpc>
                <a:spcPts val="2100"/>
              </a:lnSpc>
            </a:pPr>
            <a:r>
              <a:rPr lang="en-US" sz="1500">
                <a:solidFill>
                  <a:srgbClr val="000000"/>
                </a:solidFill>
                <a:latin typeface="Canva Sans"/>
                <a:ea typeface="Canva Sans"/>
                <a:cs typeface="Canva Sans"/>
                <a:sym typeface="Canva Sans"/>
              </a:rPr>
              <a:t>Jeffrey Tabrizizadeh </a:t>
            </a:r>
          </a:p>
          <a:p>
            <a:pPr algn="ctr">
              <a:lnSpc>
                <a:spcPts val="2100"/>
              </a:lnSpc>
            </a:pPr>
            <a:r>
              <a:rPr lang="en-US" sz="1500">
                <a:solidFill>
                  <a:srgbClr val="000000"/>
                </a:solidFill>
                <a:latin typeface="Canva Sans"/>
                <a:ea typeface="Canva Sans"/>
                <a:cs typeface="Canva Sans"/>
                <a:sym typeface="Canva Sans"/>
              </a:rPr>
              <a:t>Jeffrey Wells </a:t>
            </a:r>
          </a:p>
          <a:p>
            <a:pPr algn="ctr">
              <a:lnSpc>
                <a:spcPts val="2100"/>
              </a:lnSpc>
            </a:pPr>
            <a:r>
              <a:rPr lang="en-US" sz="1500">
                <a:solidFill>
                  <a:srgbClr val="000000"/>
                </a:solidFill>
                <a:latin typeface="Canva Sans"/>
                <a:ea typeface="Canva Sans"/>
                <a:cs typeface="Canva Sans"/>
                <a:sym typeface="Canva Sans"/>
              </a:rPr>
              <a:t>Jennifer Earp </a:t>
            </a:r>
          </a:p>
          <a:p>
            <a:pPr algn="ctr">
              <a:lnSpc>
                <a:spcPts val="2100"/>
              </a:lnSpc>
            </a:pPr>
            <a:r>
              <a:rPr lang="en-US" sz="1500">
                <a:solidFill>
                  <a:srgbClr val="000000"/>
                </a:solidFill>
                <a:latin typeface="Canva Sans"/>
                <a:ea typeface="Canva Sans"/>
                <a:cs typeface="Canva Sans"/>
                <a:sym typeface="Canva Sans"/>
              </a:rPr>
              <a:t>Jennifer Schatte </a:t>
            </a:r>
          </a:p>
          <a:p>
            <a:pPr algn="ctr">
              <a:lnSpc>
                <a:spcPts val="2100"/>
              </a:lnSpc>
            </a:pPr>
            <a:r>
              <a:rPr lang="en-US" sz="1500">
                <a:solidFill>
                  <a:srgbClr val="000000"/>
                </a:solidFill>
                <a:latin typeface="Canva Sans"/>
                <a:ea typeface="Canva Sans"/>
                <a:cs typeface="Canva Sans"/>
                <a:sym typeface="Canva Sans"/>
              </a:rPr>
              <a:t>Jenny Rattray</a:t>
            </a:r>
          </a:p>
          <a:p>
            <a:pPr algn="ctr">
              <a:lnSpc>
                <a:spcPts val="2100"/>
              </a:lnSpc>
            </a:pPr>
            <a:r>
              <a:rPr lang="en-US" sz="1500">
                <a:solidFill>
                  <a:srgbClr val="000000"/>
                </a:solidFill>
                <a:latin typeface="Canva Sans"/>
                <a:ea typeface="Canva Sans"/>
                <a:cs typeface="Canva Sans"/>
                <a:sym typeface="Canva Sans"/>
              </a:rPr>
              <a:t>Jeremy Rettig</a:t>
            </a:r>
          </a:p>
          <a:p>
            <a:pPr algn="ctr">
              <a:lnSpc>
                <a:spcPts val="2100"/>
              </a:lnSpc>
            </a:pPr>
            <a:r>
              <a:rPr lang="en-US" sz="1500">
                <a:solidFill>
                  <a:srgbClr val="000000"/>
                </a:solidFill>
                <a:latin typeface="Canva Sans"/>
                <a:ea typeface="Canva Sans"/>
                <a:cs typeface="Canva Sans"/>
                <a:sym typeface="Canva Sans"/>
              </a:rPr>
              <a:t>Jerickson Fedrick</a:t>
            </a:r>
          </a:p>
          <a:p>
            <a:pPr algn="ctr">
              <a:lnSpc>
                <a:spcPts val="2100"/>
              </a:lnSpc>
            </a:pPr>
            <a:r>
              <a:rPr lang="en-US" sz="1500">
                <a:solidFill>
                  <a:srgbClr val="000000"/>
                </a:solidFill>
                <a:latin typeface="Canva Sans"/>
                <a:ea typeface="Canva Sans"/>
                <a:cs typeface="Canva Sans"/>
                <a:sym typeface="Canva Sans"/>
              </a:rPr>
              <a:t>Jessica Banville </a:t>
            </a:r>
          </a:p>
          <a:p>
            <a:pPr algn="ctr">
              <a:lnSpc>
                <a:spcPts val="2100"/>
              </a:lnSpc>
            </a:pPr>
            <a:r>
              <a:rPr lang="en-US" sz="1500">
                <a:solidFill>
                  <a:srgbClr val="000000"/>
                </a:solidFill>
                <a:latin typeface="Canva Sans"/>
                <a:ea typeface="Canva Sans"/>
                <a:cs typeface="Canva Sans"/>
                <a:sym typeface="Canva Sans"/>
              </a:rPr>
              <a:t>Jessica Willis </a:t>
            </a:r>
          </a:p>
          <a:p>
            <a:pPr algn="ctr">
              <a:lnSpc>
                <a:spcPts val="2100"/>
              </a:lnSpc>
            </a:pPr>
            <a:r>
              <a:rPr lang="en-US" sz="1500">
                <a:solidFill>
                  <a:srgbClr val="000000"/>
                </a:solidFill>
                <a:latin typeface="Canva Sans"/>
                <a:ea typeface="Canva Sans"/>
                <a:cs typeface="Canva Sans"/>
                <a:sym typeface="Canva Sans"/>
              </a:rPr>
              <a:t>John Guyer</a:t>
            </a:r>
          </a:p>
          <a:p>
            <a:pPr algn="ctr">
              <a:lnSpc>
                <a:spcPts val="2100"/>
              </a:lnSpc>
            </a:pPr>
            <a:r>
              <a:rPr lang="en-US" sz="1500">
                <a:solidFill>
                  <a:srgbClr val="000000"/>
                </a:solidFill>
                <a:latin typeface="Canva Sans"/>
                <a:ea typeface="Canva Sans"/>
                <a:cs typeface="Canva Sans"/>
                <a:sym typeface="Canva Sans"/>
              </a:rPr>
              <a:t>John Hughes</a:t>
            </a:r>
          </a:p>
          <a:p>
            <a:pPr algn="ctr">
              <a:lnSpc>
                <a:spcPts val="2100"/>
              </a:lnSpc>
            </a:pPr>
            <a:r>
              <a:rPr lang="en-US" sz="1500">
                <a:solidFill>
                  <a:srgbClr val="000000"/>
                </a:solidFill>
                <a:latin typeface="Canva Sans"/>
                <a:ea typeface="Canva Sans"/>
                <a:cs typeface="Canva Sans"/>
                <a:sym typeface="Canva Sans"/>
              </a:rPr>
              <a:t>John Osborn </a:t>
            </a:r>
          </a:p>
          <a:p>
            <a:pPr algn="ctr">
              <a:lnSpc>
                <a:spcPts val="2100"/>
              </a:lnSpc>
            </a:pPr>
            <a:r>
              <a:rPr lang="en-US" sz="1500">
                <a:solidFill>
                  <a:srgbClr val="000000"/>
                </a:solidFill>
                <a:latin typeface="Canva Sans"/>
                <a:ea typeface="Canva Sans"/>
                <a:cs typeface="Canva Sans"/>
                <a:sym typeface="Canva Sans"/>
              </a:rPr>
              <a:t>JOHN RAD THURSTON JR </a:t>
            </a:r>
          </a:p>
          <a:p>
            <a:pPr algn="ctr">
              <a:lnSpc>
                <a:spcPts val="2100"/>
              </a:lnSpc>
            </a:pPr>
            <a:r>
              <a:rPr lang="en-US" sz="1500">
                <a:solidFill>
                  <a:srgbClr val="000000"/>
                </a:solidFill>
                <a:latin typeface="Canva Sans"/>
                <a:ea typeface="Canva Sans"/>
                <a:cs typeface="Canva Sans"/>
                <a:sym typeface="Canva Sans"/>
              </a:rPr>
              <a:t>John Ruhlman </a:t>
            </a:r>
          </a:p>
          <a:p>
            <a:pPr algn="ctr">
              <a:lnSpc>
                <a:spcPts val="2100"/>
              </a:lnSpc>
            </a:pPr>
            <a:r>
              <a:rPr lang="en-US" sz="1500">
                <a:solidFill>
                  <a:srgbClr val="000000"/>
                </a:solidFill>
                <a:latin typeface="Canva Sans"/>
                <a:ea typeface="Canva Sans"/>
                <a:cs typeface="Canva Sans"/>
                <a:sym typeface="Canva Sans"/>
              </a:rPr>
              <a:t>John Tizedes </a:t>
            </a:r>
          </a:p>
          <a:p>
            <a:pPr algn="ctr">
              <a:lnSpc>
                <a:spcPts val="2100"/>
              </a:lnSpc>
            </a:pPr>
            <a:r>
              <a:rPr lang="en-US" sz="1500">
                <a:solidFill>
                  <a:srgbClr val="000000"/>
                </a:solidFill>
                <a:latin typeface="Canva Sans"/>
                <a:ea typeface="Canva Sans"/>
                <a:cs typeface="Canva Sans"/>
                <a:sym typeface="Canva Sans"/>
              </a:rPr>
              <a:t>Jon Scott Goodwin </a:t>
            </a:r>
          </a:p>
          <a:p>
            <a:pPr algn="ctr">
              <a:lnSpc>
                <a:spcPts val="2100"/>
              </a:lnSpc>
            </a:pPr>
            <a:r>
              <a:rPr lang="en-US" sz="1500">
                <a:solidFill>
                  <a:srgbClr val="000000"/>
                </a:solidFill>
                <a:latin typeface="Canva Sans"/>
                <a:ea typeface="Canva Sans"/>
                <a:cs typeface="Canva Sans"/>
                <a:sym typeface="Canva Sans"/>
              </a:rPr>
              <a:t>Jona Baldwin </a:t>
            </a:r>
          </a:p>
          <a:p>
            <a:pPr algn="ctr">
              <a:lnSpc>
                <a:spcPts val="2100"/>
              </a:lnSpc>
            </a:pPr>
            <a:r>
              <a:rPr lang="en-US" sz="1500">
                <a:solidFill>
                  <a:srgbClr val="000000"/>
                </a:solidFill>
                <a:latin typeface="Canva Sans"/>
                <a:ea typeface="Canva Sans"/>
                <a:cs typeface="Canva Sans"/>
                <a:sym typeface="Canva Sans"/>
              </a:rPr>
              <a:t>Jonathan Fink </a:t>
            </a:r>
          </a:p>
          <a:p>
            <a:pPr algn="ctr">
              <a:lnSpc>
                <a:spcPts val="2100"/>
              </a:lnSpc>
            </a:pPr>
            <a:r>
              <a:rPr lang="en-US" sz="1500">
                <a:solidFill>
                  <a:srgbClr val="000000"/>
                </a:solidFill>
                <a:latin typeface="Canva Sans"/>
                <a:ea typeface="Canva Sans"/>
                <a:cs typeface="Canva Sans"/>
                <a:sym typeface="Canva Sans"/>
              </a:rPr>
              <a:t>Jonathan Holder </a:t>
            </a:r>
          </a:p>
          <a:p>
            <a:pPr algn="ctr">
              <a:lnSpc>
                <a:spcPts val="2100"/>
              </a:lnSpc>
            </a:pPr>
            <a:r>
              <a:rPr lang="en-US" sz="1500">
                <a:solidFill>
                  <a:srgbClr val="000000"/>
                </a:solidFill>
                <a:latin typeface="Canva Sans"/>
                <a:ea typeface="Canva Sans"/>
                <a:cs typeface="Canva Sans"/>
                <a:sym typeface="Canva Sans"/>
              </a:rPr>
              <a:t>Jordan Bean </a:t>
            </a:r>
          </a:p>
          <a:p>
            <a:pPr algn="ctr">
              <a:lnSpc>
                <a:spcPts val="2100"/>
              </a:lnSpc>
            </a:pPr>
            <a:r>
              <a:rPr lang="en-US" sz="1500">
                <a:solidFill>
                  <a:srgbClr val="000000"/>
                </a:solidFill>
                <a:latin typeface="Canva Sans"/>
                <a:ea typeface="Canva Sans"/>
                <a:cs typeface="Canva Sans"/>
                <a:sym typeface="Canva Sans"/>
              </a:rPr>
              <a:t>Jordan Magher </a:t>
            </a:r>
          </a:p>
          <a:p>
            <a:pPr algn="ctr">
              <a:lnSpc>
                <a:spcPts val="2100"/>
              </a:lnSpc>
            </a:pPr>
            <a:r>
              <a:rPr lang="en-US" sz="1500">
                <a:solidFill>
                  <a:srgbClr val="000000"/>
                </a:solidFill>
                <a:latin typeface="Canva Sans"/>
                <a:ea typeface="Canva Sans"/>
                <a:cs typeface="Canva Sans"/>
                <a:sym typeface="Canva Sans"/>
              </a:rPr>
              <a:t>Jose Miguel Hurtado </a:t>
            </a:r>
          </a:p>
          <a:p>
            <a:pPr algn="ctr">
              <a:lnSpc>
                <a:spcPts val="2100"/>
              </a:lnSpc>
            </a:pPr>
            <a:r>
              <a:rPr lang="en-US" sz="1500">
                <a:solidFill>
                  <a:srgbClr val="000000"/>
                </a:solidFill>
                <a:latin typeface="Canva Sans"/>
                <a:ea typeface="Canva Sans"/>
                <a:cs typeface="Canva Sans"/>
                <a:sym typeface="Canva Sans"/>
              </a:rPr>
              <a:t>Joseph Howell </a:t>
            </a:r>
          </a:p>
          <a:p>
            <a:pPr algn="ctr">
              <a:lnSpc>
                <a:spcPts val="2100"/>
              </a:lnSpc>
            </a:pPr>
            <a:r>
              <a:rPr lang="en-US" sz="1500">
                <a:solidFill>
                  <a:srgbClr val="000000"/>
                </a:solidFill>
                <a:latin typeface="Canva Sans"/>
                <a:ea typeface="Canva Sans"/>
                <a:cs typeface="Canva Sans"/>
                <a:sym typeface="Canva Sans"/>
              </a:rPr>
              <a:t>Joseph Krivelow </a:t>
            </a:r>
          </a:p>
          <a:p>
            <a:pPr algn="ctr">
              <a:lnSpc>
                <a:spcPts val="2100"/>
              </a:lnSpc>
            </a:pPr>
            <a:r>
              <a:rPr lang="en-US" sz="1500">
                <a:solidFill>
                  <a:srgbClr val="000000"/>
                </a:solidFill>
                <a:latin typeface="Canva Sans"/>
                <a:ea typeface="Canva Sans"/>
                <a:cs typeface="Canva Sans"/>
                <a:sym typeface="Canva Sans"/>
              </a:rPr>
              <a:t>Joseph Radesi </a:t>
            </a:r>
          </a:p>
          <a:p>
            <a:pPr algn="ctr">
              <a:lnSpc>
                <a:spcPts val="2100"/>
              </a:lnSpc>
            </a:pPr>
            <a:r>
              <a:rPr lang="en-US" sz="1500">
                <a:solidFill>
                  <a:srgbClr val="000000"/>
                </a:solidFill>
                <a:latin typeface="Canva Sans"/>
                <a:ea typeface="Canva Sans"/>
                <a:cs typeface="Canva Sans"/>
                <a:sym typeface="Canva Sans"/>
              </a:rPr>
              <a:t>Joseph Valle (862469)</a:t>
            </a:r>
          </a:p>
          <a:p>
            <a:pPr algn="ctr">
              <a:lnSpc>
                <a:spcPts val="2100"/>
              </a:lnSpc>
            </a:pPr>
            <a:r>
              <a:rPr lang="en-US" sz="1500">
                <a:solidFill>
                  <a:srgbClr val="000000"/>
                </a:solidFill>
                <a:latin typeface="Canva Sans"/>
                <a:ea typeface="Canva Sans"/>
                <a:cs typeface="Canva Sans"/>
                <a:sym typeface="Canva Sans"/>
              </a:rPr>
              <a:t>Joshua Holm (841601)</a:t>
            </a:r>
          </a:p>
          <a:p>
            <a:pPr algn="ctr">
              <a:lnSpc>
                <a:spcPts val="2100"/>
              </a:lnSpc>
            </a:pPr>
            <a:r>
              <a:rPr lang="en-US" sz="1500">
                <a:solidFill>
                  <a:srgbClr val="000000"/>
                </a:solidFill>
                <a:latin typeface="Canva Sans"/>
                <a:ea typeface="Canva Sans"/>
                <a:cs typeface="Canva Sans"/>
                <a:sym typeface="Canva Sans"/>
              </a:rPr>
              <a:t>Joshua Kinser (847276)</a:t>
            </a:r>
          </a:p>
          <a:p>
            <a:pPr algn="ctr">
              <a:lnSpc>
                <a:spcPts val="2100"/>
              </a:lnSpc>
            </a:pPr>
            <a:r>
              <a:rPr lang="en-US" sz="1500">
                <a:solidFill>
                  <a:srgbClr val="000000"/>
                </a:solidFill>
                <a:latin typeface="Canva Sans"/>
                <a:ea typeface="Canva Sans"/>
                <a:cs typeface="Canva Sans"/>
                <a:sym typeface="Canva Sans"/>
              </a:rPr>
              <a:t>Joshua Michael Allen (846219)</a:t>
            </a:r>
          </a:p>
          <a:p>
            <a:pPr algn="ctr">
              <a:lnSpc>
                <a:spcPts val="2100"/>
              </a:lnSpc>
            </a:pPr>
            <a:r>
              <a:rPr lang="en-US" sz="1500">
                <a:solidFill>
                  <a:srgbClr val="000000"/>
                </a:solidFill>
                <a:latin typeface="Canva Sans"/>
                <a:ea typeface="Canva Sans"/>
                <a:cs typeface="Canva Sans"/>
                <a:sym typeface="Canva Sans"/>
              </a:rPr>
              <a:t>Joshua Ring (859293)</a:t>
            </a:r>
          </a:p>
          <a:p>
            <a:pPr algn="ctr">
              <a:lnSpc>
                <a:spcPts val="2100"/>
              </a:lnSpc>
            </a:pPr>
            <a:r>
              <a:rPr lang="en-US" sz="1500">
                <a:solidFill>
                  <a:srgbClr val="000000"/>
                </a:solidFill>
                <a:latin typeface="Canva Sans"/>
                <a:ea typeface="Canva Sans"/>
                <a:cs typeface="Canva Sans"/>
                <a:sym typeface="Canva Sans"/>
              </a:rPr>
              <a:t>Joshua Stein  (856309)</a:t>
            </a:r>
          </a:p>
          <a:p>
            <a:pPr algn="ctr">
              <a:lnSpc>
                <a:spcPts val="2100"/>
              </a:lnSpc>
            </a:pPr>
            <a:r>
              <a:rPr lang="en-US" sz="1500">
                <a:solidFill>
                  <a:srgbClr val="000000"/>
                </a:solidFill>
                <a:latin typeface="Canva Sans"/>
                <a:ea typeface="Canva Sans"/>
                <a:cs typeface="Canva Sans"/>
                <a:sym typeface="Canva Sans"/>
              </a:rPr>
              <a:t>Jovana Cadavid (861675)</a:t>
            </a:r>
          </a:p>
          <a:p>
            <a:pPr algn="ctr">
              <a:lnSpc>
                <a:spcPts val="2100"/>
              </a:lnSpc>
            </a:pPr>
            <a:r>
              <a:rPr lang="en-US" sz="1500">
                <a:solidFill>
                  <a:srgbClr val="000000"/>
                </a:solidFill>
                <a:latin typeface="Canva Sans"/>
                <a:ea typeface="Canva Sans"/>
                <a:cs typeface="Canva Sans"/>
                <a:sym typeface="Canva Sans"/>
              </a:rPr>
              <a:t>JOY KINCAID (855671)</a:t>
            </a:r>
          </a:p>
          <a:p>
            <a:pPr algn="ctr">
              <a:lnSpc>
                <a:spcPts val="2100"/>
              </a:lnSpc>
            </a:pPr>
            <a:r>
              <a:rPr lang="en-US" sz="1500">
                <a:solidFill>
                  <a:srgbClr val="000000"/>
                </a:solidFill>
                <a:latin typeface="Canva Sans"/>
                <a:ea typeface="Canva Sans"/>
                <a:cs typeface="Canva Sans"/>
                <a:sym typeface="Canva Sans"/>
              </a:rPr>
              <a:t>Justin Rubenstein (842600)</a:t>
            </a:r>
          </a:p>
          <a:p>
            <a:pPr algn="ctr">
              <a:lnSpc>
                <a:spcPts val="2100"/>
              </a:lnSpc>
            </a:pPr>
            <a:r>
              <a:rPr lang="en-US" sz="1500">
                <a:solidFill>
                  <a:srgbClr val="000000"/>
                </a:solidFill>
                <a:latin typeface="Canva Sans"/>
                <a:ea typeface="Canva Sans"/>
                <a:cs typeface="Canva Sans"/>
                <a:sym typeface="Canva Sans"/>
              </a:rPr>
              <a:t>Karrisa Martino (862349)</a:t>
            </a:r>
          </a:p>
          <a:p>
            <a:pPr algn="ctr">
              <a:lnSpc>
                <a:spcPts val="2100"/>
              </a:lnSpc>
            </a:pPr>
            <a:r>
              <a:rPr lang="en-US" sz="1500">
                <a:solidFill>
                  <a:srgbClr val="000000"/>
                </a:solidFill>
                <a:latin typeface="Canva Sans"/>
                <a:ea typeface="Canva Sans"/>
                <a:cs typeface="Canva Sans"/>
                <a:sym typeface="Canva Sans"/>
              </a:rPr>
              <a:t>Katherine Gilchrist (860825)</a:t>
            </a:r>
          </a:p>
          <a:p>
            <a:pPr algn="ctr">
              <a:lnSpc>
                <a:spcPts val="2100"/>
              </a:lnSpc>
            </a:pPr>
            <a:r>
              <a:rPr lang="en-US" sz="1500">
                <a:solidFill>
                  <a:srgbClr val="000000"/>
                </a:solidFill>
                <a:latin typeface="Canva Sans"/>
                <a:ea typeface="Canva Sans"/>
                <a:cs typeface="Canva Sans"/>
                <a:sym typeface="Canva Sans"/>
              </a:rPr>
              <a:t>Kathrine Whitaker (841620)</a:t>
            </a:r>
          </a:p>
          <a:p>
            <a:pPr algn="ctr">
              <a:lnSpc>
                <a:spcPts val="2100"/>
              </a:lnSpc>
            </a:pPr>
            <a:r>
              <a:rPr lang="en-US" sz="1500">
                <a:solidFill>
                  <a:srgbClr val="000000"/>
                </a:solidFill>
                <a:latin typeface="Canva Sans"/>
                <a:ea typeface="Canva Sans"/>
                <a:cs typeface="Canva Sans"/>
                <a:sym typeface="Canva Sans"/>
              </a:rPr>
              <a:t>Katrina Malia Price (844277)</a:t>
            </a:r>
          </a:p>
          <a:p>
            <a:pPr algn="ctr">
              <a:lnSpc>
                <a:spcPts val="2100"/>
              </a:lnSpc>
            </a:pPr>
            <a:r>
              <a:rPr lang="en-US" sz="1500">
                <a:solidFill>
                  <a:srgbClr val="000000"/>
                </a:solidFill>
                <a:latin typeface="Canva Sans"/>
                <a:ea typeface="Canva Sans"/>
                <a:cs typeface="Canva Sans"/>
                <a:sym typeface="Canva Sans"/>
              </a:rPr>
              <a:t>Kattia Santamaria (855683)</a:t>
            </a:r>
          </a:p>
          <a:p>
            <a:pPr algn="ctr">
              <a:lnSpc>
                <a:spcPts val="2100"/>
              </a:lnSpc>
            </a:pPr>
            <a:r>
              <a:rPr lang="en-US" sz="1500">
                <a:solidFill>
                  <a:srgbClr val="000000"/>
                </a:solidFill>
                <a:latin typeface="Canva Sans"/>
                <a:ea typeface="Canva Sans"/>
                <a:cs typeface="Canva Sans"/>
                <a:sym typeface="Canva Sans"/>
              </a:rPr>
              <a:t>Kavon Stevenson (841627)</a:t>
            </a:r>
          </a:p>
          <a:p>
            <a:pPr algn="ctr">
              <a:lnSpc>
                <a:spcPts val="2100"/>
              </a:lnSpc>
            </a:pPr>
            <a:r>
              <a:rPr lang="en-US" sz="1500">
                <a:solidFill>
                  <a:srgbClr val="000000"/>
                </a:solidFill>
                <a:latin typeface="Canva Sans"/>
                <a:ea typeface="Canva Sans"/>
                <a:cs typeface="Canva Sans"/>
                <a:sym typeface="Canva Sans"/>
              </a:rPr>
              <a:t>Ke'Shun Mulik Johnson (855660)</a:t>
            </a:r>
          </a:p>
          <a:p>
            <a:pPr algn="ctr">
              <a:lnSpc>
                <a:spcPts val="2100"/>
              </a:lnSpc>
            </a:pPr>
            <a:r>
              <a:rPr lang="en-US" sz="1500">
                <a:solidFill>
                  <a:srgbClr val="000000"/>
                </a:solidFill>
                <a:latin typeface="Canva Sans"/>
                <a:ea typeface="Canva Sans"/>
                <a:cs typeface="Canva Sans"/>
                <a:sym typeface="Canva Sans"/>
              </a:rPr>
              <a:t>Keith Patrick Worthing (870387)</a:t>
            </a:r>
          </a:p>
          <a:p>
            <a:pPr algn="ctr">
              <a:lnSpc>
                <a:spcPts val="2100"/>
              </a:lnSpc>
            </a:pPr>
            <a:r>
              <a:rPr lang="en-US" sz="1500">
                <a:solidFill>
                  <a:srgbClr val="000000"/>
                </a:solidFill>
                <a:latin typeface="Canva Sans"/>
                <a:ea typeface="Canva Sans"/>
                <a:cs typeface="Canva Sans"/>
                <a:sym typeface="Canva Sans"/>
              </a:rPr>
              <a:t>Kelly Mattice (872060)</a:t>
            </a:r>
          </a:p>
          <a:p>
            <a:pPr algn="ctr">
              <a:lnSpc>
                <a:spcPts val="2100"/>
              </a:lnSpc>
            </a:pPr>
            <a:r>
              <a:rPr lang="en-US" sz="1500">
                <a:solidFill>
                  <a:srgbClr val="000000"/>
                </a:solidFill>
                <a:latin typeface="Canva Sans"/>
                <a:ea typeface="Canva Sans"/>
                <a:cs typeface="Canva Sans"/>
                <a:sym typeface="Canva Sans"/>
              </a:rPr>
              <a:t>Ken LaFountain, LLC (855077)</a:t>
            </a:r>
          </a:p>
          <a:p>
            <a:pPr algn="ctr">
              <a:lnSpc>
                <a:spcPts val="2100"/>
              </a:lnSpc>
            </a:pPr>
            <a:r>
              <a:rPr lang="en-US" sz="1500">
                <a:solidFill>
                  <a:srgbClr val="000000"/>
                </a:solidFill>
                <a:latin typeface="Canva Sans"/>
                <a:ea typeface="Canva Sans"/>
                <a:cs typeface="Canva Sans"/>
                <a:sym typeface="Canva Sans"/>
              </a:rPr>
              <a:t>Kenneth Salyer (846526)</a:t>
            </a:r>
          </a:p>
          <a:p>
            <a:pPr algn="ctr">
              <a:lnSpc>
                <a:spcPts val="2100"/>
              </a:lnSpc>
            </a:pPr>
            <a:r>
              <a:rPr lang="en-US" sz="1500">
                <a:solidFill>
                  <a:srgbClr val="000000"/>
                </a:solidFill>
                <a:latin typeface="Canva Sans"/>
                <a:ea typeface="Canva Sans"/>
                <a:cs typeface="Canva Sans"/>
                <a:sym typeface="Canva Sans"/>
              </a:rPr>
              <a:t>KENNETH WRIGHT (842527)</a:t>
            </a:r>
          </a:p>
          <a:p>
            <a:pPr algn="ctr">
              <a:lnSpc>
                <a:spcPts val="2100"/>
              </a:lnSpc>
            </a:pPr>
            <a:r>
              <a:rPr lang="en-US" sz="1500">
                <a:solidFill>
                  <a:srgbClr val="000000"/>
                </a:solidFill>
                <a:latin typeface="Canva Sans"/>
                <a:ea typeface="Canva Sans"/>
                <a:cs typeface="Canva Sans"/>
                <a:sym typeface="Canva Sans"/>
              </a:rPr>
              <a:t>Kevin Kincaid (844296)</a:t>
            </a:r>
          </a:p>
          <a:p>
            <a:pPr algn="ctr">
              <a:lnSpc>
                <a:spcPts val="2100"/>
              </a:lnSpc>
            </a:pPr>
            <a:r>
              <a:rPr lang="en-US" sz="1500">
                <a:solidFill>
                  <a:srgbClr val="000000"/>
                </a:solidFill>
                <a:latin typeface="Canva Sans"/>
                <a:ea typeface="Canva Sans"/>
                <a:cs typeface="Canva Sans"/>
                <a:sym typeface="Canva Sans"/>
              </a:rPr>
              <a:t>Khuyen Katherine Nguyen (857747)</a:t>
            </a:r>
          </a:p>
          <a:p>
            <a:pPr algn="ctr">
              <a:lnSpc>
                <a:spcPts val="2100"/>
              </a:lnSpc>
            </a:pPr>
            <a:r>
              <a:rPr lang="en-US" sz="1500">
                <a:solidFill>
                  <a:srgbClr val="000000"/>
                </a:solidFill>
                <a:latin typeface="Canva Sans"/>
                <a:ea typeface="Canva Sans"/>
                <a:cs typeface="Canva Sans"/>
                <a:sym typeface="Canva Sans"/>
              </a:rPr>
              <a:t>Kimberly Taylor (845590)</a:t>
            </a:r>
          </a:p>
          <a:p>
            <a:pPr algn="ctr">
              <a:lnSpc>
                <a:spcPts val="2100"/>
              </a:lnSpc>
            </a:pPr>
            <a:r>
              <a:rPr lang="en-US" sz="1500">
                <a:solidFill>
                  <a:srgbClr val="000000"/>
                </a:solidFill>
                <a:latin typeface="Canva Sans"/>
                <a:ea typeface="Canva Sans"/>
                <a:cs typeface="Canva Sans"/>
                <a:sym typeface="Canva Sans"/>
              </a:rPr>
              <a:t>Kyle Constant (841622)</a:t>
            </a:r>
          </a:p>
          <a:p>
            <a:pPr algn="ctr">
              <a:lnSpc>
                <a:spcPts val="2100"/>
              </a:lnSpc>
            </a:pPr>
            <a:r>
              <a:rPr lang="en-US" sz="1500">
                <a:solidFill>
                  <a:srgbClr val="000000"/>
                </a:solidFill>
                <a:latin typeface="Canva Sans"/>
                <a:ea typeface="Canva Sans"/>
                <a:cs typeface="Canva Sans"/>
                <a:sym typeface="Canva Sans"/>
              </a:rPr>
              <a:t>Kyle Darrel Santos (862405)</a:t>
            </a:r>
          </a:p>
          <a:p>
            <a:pPr algn="ctr">
              <a:lnSpc>
                <a:spcPts val="2100"/>
              </a:lnSpc>
            </a:pPr>
            <a:r>
              <a:rPr lang="en-US" sz="1500">
                <a:solidFill>
                  <a:srgbClr val="000000"/>
                </a:solidFill>
                <a:latin typeface="Canva Sans"/>
                <a:ea typeface="Canva Sans"/>
                <a:cs typeface="Canva Sans"/>
                <a:sym typeface="Canva Sans"/>
              </a:rPr>
              <a:t>Lairah Vancil (842650)</a:t>
            </a:r>
          </a:p>
          <a:p>
            <a:pPr algn="ctr">
              <a:lnSpc>
                <a:spcPts val="2100"/>
              </a:lnSpc>
            </a:pPr>
            <a:r>
              <a:rPr lang="en-US" sz="1500">
                <a:solidFill>
                  <a:srgbClr val="000000"/>
                </a:solidFill>
                <a:latin typeface="Canva Sans"/>
                <a:ea typeface="Canva Sans"/>
                <a:cs typeface="Canva Sans"/>
                <a:sym typeface="Canva Sans"/>
              </a:rPr>
              <a:t>Laura Williams (860105)</a:t>
            </a:r>
          </a:p>
          <a:p>
            <a:pPr algn="ctr">
              <a:lnSpc>
                <a:spcPts val="2100"/>
              </a:lnSpc>
            </a:pPr>
            <a:r>
              <a:rPr lang="en-US" sz="1500">
                <a:solidFill>
                  <a:srgbClr val="000000"/>
                </a:solidFill>
                <a:latin typeface="Canva Sans"/>
                <a:ea typeface="Canva Sans"/>
                <a:cs typeface="Canva Sans"/>
                <a:sym typeface="Canva Sans"/>
              </a:rPr>
              <a:t>Lavera Williams (860591)</a:t>
            </a:r>
          </a:p>
          <a:p>
            <a:pPr algn="ctr">
              <a:lnSpc>
                <a:spcPts val="2100"/>
              </a:lnSpc>
            </a:pPr>
            <a:r>
              <a:rPr lang="en-US" sz="1500">
                <a:solidFill>
                  <a:srgbClr val="000000"/>
                </a:solidFill>
                <a:latin typeface="Canva Sans"/>
                <a:ea typeface="Canva Sans"/>
                <a:cs typeface="Canva Sans"/>
                <a:sym typeface="Canva Sans"/>
              </a:rPr>
              <a:t>LEROY WILKERSON (845597)</a:t>
            </a:r>
          </a:p>
          <a:p>
            <a:pPr algn="ctr">
              <a:lnSpc>
                <a:spcPts val="2100"/>
              </a:lnSpc>
            </a:pPr>
            <a:r>
              <a:rPr lang="en-US" sz="1500">
                <a:solidFill>
                  <a:srgbClr val="000000"/>
                </a:solidFill>
                <a:latin typeface="Canva Sans"/>
                <a:ea typeface="Canva Sans"/>
                <a:cs typeface="Canva Sans"/>
                <a:sym typeface="Canva Sans"/>
              </a:rPr>
              <a:t>Liam McLaughlin McLaughlin (855710)</a:t>
            </a:r>
          </a:p>
          <a:p>
            <a:pPr algn="ctr">
              <a:lnSpc>
                <a:spcPts val="2100"/>
              </a:lnSpc>
            </a:pPr>
            <a:r>
              <a:rPr lang="en-US" sz="1500">
                <a:solidFill>
                  <a:srgbClr val="000000"/>
                </a:solidFill>
                <a:latin typeface="Canva Sans"/>
                <a:ea typeface="Canva Sans"/>
                <a:cs typeface="Canva Sans"/>
                <a:sym typeface="Canva Sans"/>
              </a:rPr>
              <a:t>Linda Buchmann  (847283)</a:t>
            </a:r>
          </a:p>
          <a:p>
            <a:pPr algn="ctr">
              <a:lnSpc>
                <a:spcPts val="2100"/>
              </a:lnSpc>
            </a:pPr>
            <a:r>
              <a:rPr lang="en-US" sz="1500">
                <a:solidFill>
                  <a:srgbClr val="000000"/>
                </a:solidFill>
                <a:latin typeface="Canva Sans"/>
                <a:ea typeface="Canva Sans"/>
                <a:cs typeface="Canva Sans"/>
                <a:sym typeface="Canva Sans"/>
              </a:rPr>
              <a:t>Lindsey McCorkle (842621)</a:t>
            </a:r>
          </a:p>
          <a:p>
            <a:pPr algn="ctr">
              <a:lnSpc>
                <a:spcPts val="2100"/>
              </a:lnSpc>
            </a:pPr>
            <a:r>
              <a:rPr lang="en-US" sz="1500">
                <a:solidFill>
                  <a:srgbClr val="000000"/>
                </a:solidFill>
                <a:latin typeface="Canva Sans"/>
                <a:ea typeface="Canva Sans"/>
                <a:cs typeface="Canva Sans"/>
                <a:sym typeface="Canva Sans"/>
              </a:rPr>
              <a:t>Lonnie Embry (860288)</a:t>
            </a:r>
          </a:p>
          <a:p>
            <a:pPr algn="ctr">
              <a:lnSpc>
                <a:spcPts val="2100"/>
              </a:lnSpc>
            </a:pPr>
            <a:r>
              <a:rPr lang="en-US" sz="1500">
                <a:solidFill>
                  <a:srgbClr val="000000"/>
                </a:solidFill>
                <a:latin typeface="Canva Sans"/>
                <a:ea typeface="Canva Sans"/>
                <a:cs typeface="Canva Sans"/>
                <a:sym typeface="Canva Sans"/>
              </a:rPr>
              <a:t>Lora Snyder (858713)</a:t>
            </a:r>
          </a:p>
          <a:p>
            <a:pPr algn="ctr">
              <a:lnSpc>
                <a:spcPts val="2100"/>
              </a:lnSpc>
            </a:pPr>
            <a:r>
              <a:rPr lang="en-US" sz="1500">
                <a:solidFill>
                  <a:srgbClr val="000000"/>
                </a:solidFill>
                <a:latin typeface="Canva Sans"/>
                <a:ea typeface="Canva Sans"/>
                <a:cs typeface="Canva Sans"/>
                <a:sym typeface="Canva Sans"/>
              </a:rPr>
              <a:t>Lori Rizzo (841277)</a:t>
            </a:r>
          </a:p>
          <a:p>
            <a:pPr algn="ctr">
              <a:lnSpc>
                <a:spcPts val="2100"/>
              </a:lnSpc>
            </a:pPr>
            <a:r>
              <a:rPr lang="en-US" sz="1500">
                <a:solidFill>
                  <a:srgbClr val="000000"/>
                </a:solidFill>
                <a:latin typeface="Canva Sans"/>
                <a:ea typeface="Canva Sans"/>
                <a:cs typeface="Canva Sans"/>
                <a:sym typeface="Canva Sans"/>
              </a:rPr>
              <a:t>Loye Kimbro (841382)</a:t>
            </a:r>
          </a:p>
          <a:p>
            <a:pPr algn="ctr">
              <a:lnSpc>
                <a:spcPts val="2100"/>
              </a:lnSpc>
            </a:pPr>
            <a:r>
              <a:rPr lang="en-US" sz="1500">
                <a:solidFill>
                  <a:srgbClr val="000000"/>
                </a:solidFill>
                <a:latin typeface="Canva Sans"/>
                <a:ea typeface="Canva Sans"/>
                <a:cs typeface="Canva Sans"/>
                <a:sym typeface="Canva Sans"/>
              </a:rPr>
              <a:t>Luke Martinez (861034)</a:t>
            </a:r>
          </a:p>
          <a:p>
            <a:pPr algn="ctr">
              <a:lnSpc>
                <a:spcPts val="2100"/>
              </a:lnSpc>
            </a:pPr>
            <a:r>
              <a:rPr lang="en-US" sz="1500">
                <a:solidFill>
                  <a:srgbClr val="000000"/>
                </a:solidFill>
                <a:latin typeface="Canva Sans"/>
                <a:ea typeface="Canva Sans"/>
                <a:cs typeface="Canva Sans"/>
                <a:sym typeface="Canva Sans"/>
              </a:rPr>
              <a:t>Margaret Roeder (841592)</a:t>
            </a:r>
          </a:p>
          <a:p>
            <a:pPr algn="ctr">
              <a:lnSpc>
                <a:spcPts val="2100"/>
              </a:lnSpc>
            </a:pPr>
            <a:r>
              <a:rPr lang="en-US" sz="1500">
                <a:solidFill>
                  <a:srgbClr val="000000"/>
                </a:solidFill>
                <a:latin typeface="Canva Sans"/>
                <a:ea typeface="Canva Sans"/>
                <a:cs typeface="Canva Sans"/>
                <a:sym typeface="Canva Sans"/>
              </a:rPr>
              <a:t>Mark Dimalanta (842514)</a:t>
            </a:r>
          </a:p>
          <a:p>
            <a:pPr algn="ctr">
              <a:lnSpc>
                <a:spcPts val="2100"/>
              </a:lnSpc>
            </a:pPr>
            <a:r>
              <a:rPr lang="en-US" sz="1500">
                <a:solidFill>
                  <a:srgbClr val="000000"/>
                </a:solidFill>
                <a:latin typeface="Canva Sans"/>
                <a:ea typeface="Canva Sans"/>
                <a:cs typeface="Canva Sans"/>
                <a:sym typeface="Canva Sans"/>
              </a:rPr>
              <a:t>Mark Odabashian  (857723)</a:t>
            </a:r>
          </a:p>
          <a:p>
            <a:pPr algn="ctr">
              <a:lnSpc>
                <a:spcPts val="2100"/>
              </a:lnSpc>
            </a:pPr>
            <a:r>
              <a:rPr lang="en-US" sz="1500">
                <a:solidFill>
                  <a:srgbClr val="000000"/>
                </a:solidFill>
                <a:latin typeface="Canva Sans"/>
                <a:ea typeface="Canva Sans"/>
                <a:cs typeface="Canva Sans"/>
                <a:sym typeface="Canva Sans"/>
              </a:rPr>
              <a:t>Martin Mankowski (842499)</a:t>
            </a:r>
          </a:p>
          <a:p>
            <a:pPr algn="ctr">
              <a:lnSpc>
                <a:spcPts val="2100"/>
              </a:lnSpc>
            </a:pPr>
            <a:r>
              <a:rPr lang="en-US" sz="1500">
                <a:solidFill>
                  <a:srgbClr val="000000"/>
                </a:solidFill>
                <a:latin typeface="Canva Sans"/>
                <a:ea typeface="Canva Sans"/>
                <a:cs typeface="Canva Sans"/>
                <a:sym typeface="Canva Sans"/>
              </a:rPr>
              <a:t>Mary Ann Biro (858662)</a:t>
            </a:r>
          </a:p>
          <a:p>
            <a:pPr algn="ctr">
              <a:lnSpc>
                <a:spcPts val="2100"/>
              </a:lnSpc>
            </a:pPr>
            <a:r>
              <a:rPr lang="en-US" sz="1500">
                <a:solidFill>
                  <a:srgbClr val="000000"/>
                </a:solidFill>
                <a:latin typeface="Canva Sans"/>
                <a:ea typeface="Canva Sans"/>
                <a:cs typeface="Canva Sans"/>
                <a:sym typeface="Canva Sans"/>
              </a:rPr>
              <a:t>Marybeth Biffl (842478)</a:t>
            </a:r>
          </a:p>
          <a:p>
            <a:pPr algn="ctr">
              <a:lnSpc>
                <a:spcPts val="2100"/>
              </a:lnSpc>
            </a:pPr>
            <a:r>
              <a:rPr lang="en-US" sz="1500">
                <a:solidFill>
                  <a:srgbClr val="000000"/>
                </a:solidFill>
                <a:latin typeface="Canva Sans"/>
                <a:ea typeface="Canva Sans"/>
                <a:cs typeface="Canva Sans"/>
                <a:sym typeface="Canva Sans"/>
              </a:rPr>
              <a:t>Matthew Chapman (841310)</a:t>
            </a:r>
          </a:p>
          <a:p>
            <a:pPr algn="ctr">
              <a:lnSpc>
                <a:spcPts val="2100"/>
              </a:lnSpc>
            </a:pPr>
            <a:r>
              <a:rPr lang="en-US" sz="1500">
                <a:solidFill>
                  <a:srgbClr val="000000"/>
                </a:solidFill>
                <a:latin typeface="Canva Sans"/>
                <a:ea typeface="Canva Sans"/>
                <a:cs typeface="Canva Sans"/>
                <a:sym typeface="Canva Sans"/>
              </a:rPr>
              <a:t>Matthew Platnico (857618)</a:t>
            </a:r>
          </a:p>
          <a:p>
            <a:pPr algn="ctr">
              <a:lnSpc>
                <a:spcPts val="2100"/>
              </a:lnSpc>
            </a:pPr>
            <a:r>
              <a:rPr lang="en-US" sz="1500">
                <a:solidFill>
                  <a:srgbClr val="000000"/>
                </a:solidFill>
                <a:latin typeface="Canva Sans"/>
                <a:ea typeface="Canva Sans"/>
                <a:cs typeface="Canva Sans"/>
                <a:sym typeface="Canva Sans"/>
              </a:rPr>
              <a:t>MB Insurance LLC (855817)</a:t>
            </a:r>
          </a:p>
          <a:p>
            <a:pPr algn="ctr">
              <a:lnSpc>
                <a:spcPts val="2100"/>
              </a:lnSpc>
            </a:pPr>
            <a:r>
              <a:rPr lang="en-US" sz="1500">
                <a:solidFill>
                  <a:srgbClr val="000000"/>
                </a:solidFill>
                <a:latin typeface="Canva Sans"/>
                <a:ea typeface="Canva Sans"/>
                <a:cs typeface="Canva Sans"/>
                <a:sym typeface="Canva Sans"/>
              </a:rPr>
              <a:t>Megan Dunn (847285)</a:t>
            </a:r>
          </a:p>
          <a:p>
            <a:pPr algn="ctr">
              <a:lnSpc>
                <a:spcPts val="2100"/>
              </a:lnSpc>
            </a:pPr>
            <a:r>
              <a:rPr lang="en-US" sz="1500">
                <a:solidFill>
                  <a:srgbClr val="000000"/>
                </a:solidFill>
                <a:latin typeface="Canva Sans"/>
                <a:ea typeface="Canva Sans"/>
                <a:cs typeface="Canva Sans"/>
                <a:sym typeface="Canva Sans"/>
              </a:rPr>
              <a:t>Melissa Bailey (855799)</a:t>
            </a:r>
          </a:p>
          <a:p>
            <a:pPr algn="ctr">
              <a:lnSpc>
                <a:spcPts val="2100"/>
              </a:lnSpc>
            </a:pPr>
            <a:r>
              <a:rPr lang="en-US" sz="1500">
                <a:solidFill>
                  <a:srgbClr val="000000"/>
                </a:solidFill>
                <a:latin typeface="Canva Sans"/>
                <a:ea typeface="Canva Sans"/>
                <a:cs typeface="Canva Sans"/>
                <a:sym typeface="Canva Sans"/>
              </a:rPr>
              <a:t>Micaela Heuglin (862942)</a:t>
            </a:r>
          </a:p>
          <a:p>
            <a:pPr algn="ctr">
              <a:lnSpc>
                <a:spcPts val="2100"/>
              </a:lnSpc>
            </a:pPr>
            <a:r>
              <a:rPr lang="en-US" sz="1500">
                <a:solidFill>
                  <a:srgbClr val="000000"/>
                </a:solidFill>
                <a:latin typeface="Canva Sans"/>
                <a:ea typeface="Canva Sans"/>
                <a:cs typeface="Canva Sans"/>
                <a:sym typeface="Canva Sans"/>
              </a:rPr>
              <a:t>Michael Caussin (842639)</a:t>
            </a:r>
          </a:p>
          <a:p>
            <a:pPr algn="ctr">
              <a:lnSpc>
                <a:spcPts val="2100"/>
              </a:lnSpc>
            </a:pPr>
            <a:r>
              <a:rPr lang="en-US" sz="1500">
                <a:solidFill>
                  <a:srgbClr val="000000"/>
                </a:solidFill>
                <a:latin typeface="Canva Sans"/>
                <a:ea typeface="Canva Sans"/>
                <a:cs typeface="Canva Sans"/>
                <a:sym typeface="Canva Sans"/>
              </a:rPr>
              <a:t>Michael Curry (859197)</a:t>
            </a:r>
          </a:p>
          <a:p>
            <a:pPr algn="ctr">
              <a:lnSpc>
                <a:spcPts val="2100"/>
              </a:lnSpc>
            </a:pPr>
            <a:r>
              <a:rPr lang="en-US" sz="1500">
                <a:solidFill>
                  <a:srgbClr val="000000"/>
                </a:solidFill>
                <a:latin typeface="Canva Sans"/>
                <a:ea typeface="Canva Sans"/>
                <a:cs typeface="Canva Sans"/>
                <a:sym typeface="Canva Sans"/>
              </a:rPr>
              <a:t>Michael Hippler (856489)</a:t>
            </a:r>
          </a:p>
          <a:p>
            <a:pPr algn="ctr">
              <a:lnSpc>
                <a:spcPts val="2100"/>
              </a:lnSpc>
            </a:pPr>
            <a:r>
              <a:rPr lang="en-US" sz="1500">
                <a:solidFill>
                  <a:srgbClr val="000000"/>
                </a:solidFill>
                <a:latin typeface="Canva Sans"/>
                <a:ea typeface="Canva Sans"/>
                <a:cs typeface="Canva Sans"/>
                <a:sym typeface="Canva Sans"/>
              </a:rPr>
              <a:t>Michael Kopek (841406)</a:t>
            </a:r>
          </a:p>
          <a:p>
            <a:pPr algn="ctr">
              <a:lnSpc>
                <a:spcPts val="2100"/>
              </a:lnSpc>
            </a:pPr>
            <a:r>
              <a:rPr lang="en-US" sz="1500">
                <a:solidFill>
                  <a:srgbClr val="000000"/>
                </a:solidFill>
                <a:latin typeface="Canva Sans"/>
                <a:ea typeface="Canva Sans"/>
                <a:cs typeface="Canva Sans"/>
                <a:sym typeface="Canva Sans"/>
              </a:rPr>
              <a:t>Michael Macdonald (855823)</a:t>
            </a:r>
          </a:p>
          <a:p>
            <a:pPr algn="ctr">
              <a:lnSpc>
                <a:spcPts val="2100"/>
              </a:lnSpc>
            </a:pPr>
            <a:r>
              <a:rPr lang="en-US" sz="1500">
                <a:solidFill>
                  <a:srgbClr val="000000"/>
                </a:solidFill>
                <a:latin typeface="Canva Sans"/>
                <a:ea typeface="Canva Sans"/>
                <a:cs typeface="Canva Sans"/>
                <a:sym typeface="Canva Sans"/>
              </a:rPr>
              <a:t>Michael McDonough (860569)</a:t>
            </a:r>
          </a:p>
          <a:p>
            <a:pPr algn="ctr">
              <a:lnSpc>
                <a:spcPts val="2100"/>
              </a:lnSpc>
            </a:pPr>
            <a:r>
              <a:rPr lang="en-US" sz="1500">
                <a:solidFill>
                  <a:srgbClr val="000000"/>
                </a:solidFill>
                <a:latin typeface="Canva Sans"/>
                <a:ea typeface="Canva Sans"/>
                <a:cs typeface="Canva Sans"/>
                <a:sym typeface="Canva Sans"/>
              </a:rPr>
              <a:t>Michele Burkett (856662)</a:t>
            </a:r>
          </a:p>
          <a:p>
            <a:pPr algn="ctr">
              <a:lnSpc>
                <a:spcPts val="2100"/>
              </a:lnSpc>
            </a:pPr>
            <a:r>
              <a:rPr lang="en-US" sz="1500">
                <a:solidFill>
                  <a:srgbClr val="000000"/>
                </a:solidFill>
                <a:latin typeface="Canva Sans"/>
                <a:ea typeface="Canva Sans"/>
                <a:cs typeface="Canva Sans"/>
                <a:sym typeface="Canva Sans"/>
              </a:rPr>
              <a:t>Michele Wilkinson (858315)</a:t>
            </a:r>
          </a:p>
          <a:p>
            <a:pPr algn="ctr">
              <a:lnSpc>
                <a:spcPts val="2100"/>
              </a:lnSpc>
            </a:pPr>
            <a:r>
              <a:rPr lang="en-US" sz="1500">
                <a:solidFill>
                  <a:srgbClr val="000000"/>
                </a:solidFill>
                <a:latin typeface="Canva Sans"/>
                <a:ea typeface="Canva Sans"/>
                <a:cs typeface="Canva Sans"/>
                <a:sym typeface="Canva Sans"/>
              </a:rPr>
              <a:t>Michelle Blinco (842563)</a:t>
            </a:r>
          </a:p>
          <a:p>
            <a:pPr algn="ctr">
              <a:lnSpc>
                <a:spcPts val="2100"/>
              </a:lnSpc>
            </a:pPr>
            <a:r>
              <a:rPr lang="en-US" sz="1500">
                <a:solidFill>
                  <a:srgbClr val="000000"/>
                </a:solidFill>
                <a:latin typeface="Canva Sans"/>
                <a:ea typeface="Canva Sans"/>
                <a:cs typeface="Canva Sans"/>
                <a:sym typeface="Canva Sans"/>
              </a:rPr>
              <a:t>Misti Isle Sutherland (862920)</a:t>
            </a:r>
          </a:p>
          <a:p>
            <a:pPr algn="ctr">
              <a:lnSpc>
                <a:spcPts val="2100"/>
              </a:lnSpc>
            </a:pPr>
            <a:r>
              <a:rPr lang="en-US" sz="1500">
                <a:solidFill>
                  <a:srgbClr val="000000"/>
                </a:solidFill>
                <a:latin typeface="Canva Sans"/>
                <a:ea typeface="Canva Sans"/>
                <a:cs typeface="Canva Sans"/>
                <a:sym typeface="Canva Sans"/>
              </a:rPr>
              <a:t>Molly Garrison (844279)</a:t>
            </a:r>
          </a:p>
          <a:p>
            <a:pPr algn="ctr">
              <a:lnSpc>
                <a:spcPts val="2100"/>
              </a:lnSpc>
            </a:pPr>
            <a:r>
              <a:rPr lang="en-US" sz="1500">
                <a:solidFill>
                  <a:srgbClr val="000000"/>
                </a:solidFill>
                <a:latin typeface="Canva Sans"/>
                <a:ea typeface="Canva Sans"/>
                <a:cs typeface="Canva Sans"/>
                <a:sym typeface="Canva Sans"/>
              </a:rPr>
              <a:t>Momin Insurance Group (856993)</a:t>
            </a:r>
          </a:p>
          <a:p>
            <a:pPr algn="ctr">
              <a:lnSpc>
                <a:spcPts val="2100"/>
              </a:lnSpc>
            </a:pPr>
            <a:r>
              <a:rPr lang="en-US" sz="1500">
                <a:solidFill>
                  <a:srgbClr val="000000"/>
                </a:solidFill>
                <a:latin typeface="Canva Sans"/>
                <a:ea typeface="Canva Sans"/>
                <a:cs typeface="Canva Sans"/>
                <a:sym typeface="Canva Sans"/>
              </a:rPr>
              <a:t>NADIEZDA TITOVA (842590)</a:t>
            </a:r>
          </a:p>
          <a:p>
            <a:pPr algn="ctr">
              <a:lnSpc>
                <a:spcPts val="2100"/>
              </a:lnSpc>
            </a:pPr>
            <a:r>
              <a:rPr lang="en-US" sz="1500">
                <a:solidFill>
                  <a:srgbClr val="000000"/>
                </a:solidFill>
                <a:latin typeface="Canva Sans"/>
                <a:ea typeface="Canva Sans"/>
                <a:cs typeface="Canva Sans"/>
                <a:sym typeface="Canva Sans"/>
              </a:rPr>
              <a:t>Nathan Kamo (859155)</a:t>
            </a:r>
          </a:p>
          <a:p>
            <a:pPr algn="ctr">
              <a:lnSpc>
                <a:spcPts val="2100"/>
              </a:lnSpc>
            </a:pPr>
            <a:r>
              <a:rPr lang="en-US" sz="1500">
                <a:solidFill>
                  <a:srgbClr val="000000"/>
                </a:solidFill>
                <a:latin typeface="Canva Sans"/>
                <a:ea typeface="Canva Sans"/>
                <a:cs typeface="Canva Sans"/>
                <a:sym typeface="Canva Sans"/>
              </a:rPr>
              <a:t>Nathan Straessle (858689)</a:t>
            </a:r>
          </a:p>
          <a:p>
            <a:pPr algn="ctr">
              <a:lnSpc>
                <a:spcPts val="2100"/>
              </a:lnSpc>
            </a:pPr>
            <a:r>
              <a:rPr lang="en-US" sz="1500">
                <a:solidFill>
                  <a:srgbClr val="000000"/>
                </a:solidFill>
                <a:latin typeface="Canva Sans"/>
                <a:ea typeface="Canva Sans"/>
                <a:cs typeface="Canva Sans"/>
                <a:sym typeface="Canva Sans"/>
              </a:rPr>
              <a:t>Neal Sereboff (857625)</a:t>
            </a:r>
          </a:p>
          <a:p>
            <a:pPr algn="ctr">
              <a:lnSpc>
                <a:spcPts val="2100"/>
              </a:lnSpc>
            </a:pPr>
            <a:r>
              <a:rPr lang="en-US" sz="1500">
                <a:solidFill>
                  <a:srgbClr val="000000"/>
                </a:solidFill>
                <a:latin typeface="Canva Sans"/>
                <a:ea typeface="Canva Sans"/>
                <a:cs typeface="Canva Sans"/>
                <a:sym typeface="Canva Sans"/>
              </a:rPr>
              <a:t>Nicholas Stegmeyer (844295)</a:t>
            </a:r>
          </a:p>
          <a:p>
            <a:pPr algn="ctr">
              <a:lnSpc>
                <a:spcPts val="2100"/>
              </a:lnSpc>
            </a:pPr>
            <a:r>
              <a:rPr lang="en-US" sz="1500">
                <a:solidFill>
                  <a:srgbClr val="000000"/>
                </a:solidFill>
                <a:latin typeface="Canva Sans"/>
                <a:ea typeface="Canva Sans"/>
                <a:cs typeface="Canva Sans"/>
                <a:sym typeface="Canva Sans"/>
              </a:rPr>
              <a:t>Nicole Zito (859991)</a:t>
            </a:r>
          </a:p>
          <a:p>
            <a:pPr algn="ctr">
              <a:lnSpc>
                <a:spcPts val="2100"/>
              </a:lnSpc>
            </a:pPr>
            <a:r>
              <a:rPr lang="en-US" sz="1500">
                <a:solidFill>
                  <a:srgbClr val="000000"/>
                </a:solidFill>
                <a:latin typeface="Canva Sans"/>
                <a:ea typeface="Canva Sans"/>
                <a:cs typeface="Canva Sans"/>
                <a:sym typeface="Canva Sans"/>
              </a:rPr>
              <a:t>Oscar A Rocha Ortiz (858318)</a:t>
            </a:r>
          </a:p>
          <a:p>
            <a:pPr algn="ctr">
              <a:lnSpc>
                <a:spcPts val="2100"/>
              </a:lnSpc>
            </a:pPr>
            <a:r>
              <a:rPr lang="en-US" sz="1500">
                <a:solidFill>
                  <a:srgbClr val="000000"/>
                </a:solidFill>
                <a:latin typeface="Canva Sans"/>
                <a:ea typeface="Canva Sans"/>
                <a:cs typeface="Canva Sans"/>
                <a:sym typeface="Canva Sans"/>
              </a:rPr>
              <a:t>Paola Rodriguez (858675)</a:t>
            </a:r>
          </a:p>
          <a:p>
            <a:pPr algn="ctr">
              <a:lnSpc>
                <a:spcPts val="2100"/>
              </a:lnSpc>
            </a:pPr>
            <a:r>
              <a:rPr lang="en-US" sz="1500">
                <a:solidFill>
                  <a:srgbClr val="000000"/>
                </a:solidFill>
                <a:latin typeface="Canva Sans"/>
                <a:ea typeface="Canva Sans"/>
                <a:cs typeface="Canva Sans"/>
                <a:sym typeface="Canva Sans"/>
              </a:rPr>
              <a:t>Patrick Mauti (845619)</a:t>
            </a:r>
          </a:p>
          <a:p>
            <a:pPr algn="ctr">
              <a:lnSpc>
                <a:spcPts val="2100"/>
              </a:lnSpc>
            </a:pPr>
            <a:r>
              <a:rPr lang="en-US" sz="1500">
                <a:solidFill>
                  <a:srgbClr val="000000"/>
                </a:solidFill>
                <a:latin typeface="Canva Sans"/>
                <a:ea typeface="Canva Sans"/>
                <a:cs typeface="Canva Sans"/>
                <a:sym typeface="Canva Sans"/>
              </a:rPr>
              <a:t>Paul Gonzalez (842562)</a:t>
            </a:r>
          </a:p>
          <a:p>
            <a:pPr algn="ctr">
              <a:lnSpc>
                <a:spcPts val="2100"/>
              </a:lnSpc>
            </a:pPr>
            <a:r>
              <a:rPr lang="en-US" sz="1500">
                <a:solidFill>
                  <a:srgbClr val="000000"/>
                </a:solidFill>
                <a:latin typeface="Canva Sans"/>
                <a:ea typeface="Canva Sans"/>
                <a:cs typeface="Canva Sans"/>
                <a:sym typeface="Canva Sans"/>
              </a:rPr>
              <a:t>Paul Minichino (844318)</a:t>
            </a:r>
          </a:p>
          <a:p>
            <a:pPr algn="ctr">
              <a:lnSpc>
                <a:spcPts val="2100"/>
              </a:lnSpc>
            </a:pPr>
            <a:r>
              <a:rPr lang="en-US" sz="1500">
                <a:solidFill>
                  <a:srgbClr val="000000"/>
                </a:solidFill>
                <a:latin typeface="Canva Sans"/>
                <a:ea typeface="Canva Sans"/>
                <a:cs typeface="Canva Sans"/>
                <a:sym typeface="Canva Sans"/>
              </a:rPr>
              <a:t>Paul Russo  (860139)</a:t>
            </a:r>
          </a:p>
          <a:p>
            <a:pPr algn="ctr">
              <a:lnSpc>
                <a:spcPts val="2100"/>
              </a:lnSpc>
            </a:pPr>
            <a:r>
              <a:rPr lang="en-US" sz="1500">
                <a:solidFill>
                  <a:srgbClr val="000000"/>
                </a:solidFill>
                <a:latin typeface="Canva Sans"/>
                <a:ea typeface="Canva Sans"/>
                <a:cs typeface="Canva Sans"/>
                <a:sym typeface="Canva Sans"/>
              </a:rPr>
              <a:t>Paul Terrell (863090)</a:t>
            </a:r>
          </a:p>
          <a:p>
            <a:pPr algn="ctr">
              <a:lnSpc>
                <a:spcPts val="2100"/>
              </a:lnSpc>
            </a:pPr>
            <a:r>
              <a:rPr lang="en-US" sz="1500">
                <a:solidFill>
                  <a:srgbClr val="000000"/>
                </a:solidFill>
                <a:latin typeface="Canva Sans"/>
                <a:ea typeface="Canva Sans"/>
                <a:cs typeface="Canva Sans"/>
                <a:sym typeface="Canva Sans"/>
              </a:rPr>
              <a:t>Peter Douglas (863265)</a:t>
            </a:r>
          </a:p>
          <a:p>
            <a:pPr algn="ctr">
              <a:lnSpc>
                <a:spcPts val="2100"/>
              </a:lnSpc>
            </a:pPr>
            <a:r>
              <a:rPr lang="en-US" sz="1500">
                <a:solidFill>
                  <a:srgbClr val="000000"/>
                </a:solidFill>
                <a:latin typeface="Canva Sans"/>
                <a:ea typeface="Canva Sans"/>
                <a:cs typeface="Canva Sans"/>
                <a:sym typeface="Canva Sans"/>
              </a:rPr>
              <a:t>Peter Gelabert (842598)</a:t>
            </a:r>
          </a:p>
          <a:p>
            <a:pPr algn="ctr">
              <a:lnSpc>
                <a:spcPts val="2100"/>
              </a:lnSpc>
            </a:pPr>
            <a:r>
              <a:rPr lang="en-US" sz="1500">
                <a:solidFill>
                  <a:srgbClr val="000000"/>
                </a:solidFill>
                <a:latin typeface="Canva Sans"/>
                <a:ea typeface="Canva Sans"/>
                <a:cs typeface="Canva Sans"/>
                <a:sym typeface="Canva Sans"/>
              </a:rPr>
              <a:t>Phillip Glidewell (842599)</a:t>
            </a:r>
          </a:p>
          <a:p>
            <a:pPr algn="ctr">
              <a:lnSpc>
                <a:spcPts val="2100"/>
              </a:lnSpc>
            </a:pPr>
            <a:r>
              <a:rPr lang="en-US" sz="1500">
                <a:solidFill>
                  <a:srgbClr val="000000"/>
                </a:solidFill>
                <a:latin typeface="Canva Sans"/>
                <a:ea typeface="Canva Sans"/>
                <a:cs typeface="Canva Sans"/>
                <a:sym typeface="Canva Sans"/>
              </a:rPr>
              <a:t>Poindexterhealth (858482)</a:t>
            </a:r>
          </a:p>
          <a:p>
            <a:pPr algn="ctr">
              <a:lnSpc>
                <a:spcPts val="2100"/>
              </a:lnSpc>
            </a:pPr>
            <a:r>
              <a:rPr lang="en-US" sz="1500">
                <a:solidFill>
                  <a:srgbClr val="000000"/>
                </a:solidFill>
                <a:latin typeface="Canva Sans"/>
                <a:ea typeface="Canva Sans"/>
                <a:cs typeface="Canva Sans"/>
                <a:sym typeface="Canva Sans"/>
              </a:rPr>
              <a:t>Quincy Daniels (863555)</a:t>
            </a:r>
          </a:p>
          <a:p>
            <a:pPr algn="ctr">
              <a:lnSpc>
                <a:spcPts val="2100"/>
              </a:lnSpc>
            </a:pPr>
            <a:r>
              <a:rPr lang="en-US" sz="1500">
                <a:solidFill>
                  <a:srgbClr val="000000"/>
                </a:solidFill>
                <a:latin typeface="Canva Sans"/>
                <a:ea typeface="Canva Sans"/>
                <a:cs typeface="Canva Sans"/>
                <a:sym typeface="Canva Sans"/>
              </a:rPr>
              <a:t>Rachel Elsberry (841408)</a:t>
            </a:r>
          </a:p>
          <a:p>
            <a:pPr algn="ctr">
              <a:lnSpc>
                <a:spcPts val="2100"/>
              </a:lnSpc>
            </a:pPr>
            <a:r>
              <a:rPr lang="en-US" sz="1500">
                <a:solidFill>
                  <a:srgbClr val="000000"/>
                </a:solidFill>
                <a:latin typeface="Canva Sans"/>
                <a:ea typeface="Canva Sans"/>
                <a:cs typeface="Canva Sans"/>
                <a:sym typeface="Canva Sans"/>
              </a:rPr>
              <a:t>Rebekah Farrington (844258)</a:t>
            </a:r>
          </a:p>
          <a:p>
            <a:pPr algn="ctr">
              <a:lnSpc>
                <a:spcPts val="2100"/>
              </a:lnSpc>
            </a:pPr>
            <a:r>
              <a:rPr lang="en-US" sz="1500">
                <a:solidFill>
                  <a:srgbClr val="000000"/>
                </a:solidFill>
                <a:latin typeface="Canva Sans"/>
                <a:ea typeface="Canva Sans"/>
                <a:cs typeface="Canva Sans"/>
                <a:sym typeface="Canva Sans"/>
              </a:rPr>
              <a:t>Reynaldo Hamilton (856380)</a:t>
            </a:r>
          </a:p>
          <a:p>
            <a:pPr algn="ctr">
              <a:lnSpc>
                <a:spcPts val="2100"/>
              </a:lnSpc>
            </a:pPr>
            <a:r>
              <a:rPr lang="en-US" sz="1500">
                <a:solidFill>
                  <a:srgbClr val="000000"/>
                </a:solidFill>
                <a:latin typeface="Canva Sans"/>
                <a:ea typeface="Canva Sans"/>
                <a:cs typeface="Canva Sans"/>
                <a:sym typeface="Canva Sans"/>
              </a:rPr>
              <a:t>Richard Myerscough (863760)</a:t>
            </a:r>
          </a:p>
          <a:p>
            <a:pPr algn="ctr">
              <a:lnSpc>
                <a:spcPts val="2100"/>
              </a:lnSpc>
            </a:pPr>
            <a:r>
              <a:rPr lang="en-US" sz="1500">
                <a:solidFill>
                  <a:srgbClr val="000000"/>
                </a:solidFill>
                <a:latin typeface="Canva Sans"/>
                <a:ea typeface="Canva Sans"/>
                <a:cs typeface="Canva Sans"/>
                <a:sym typeface="Canva Sans"/>
              </a:rPr>
              <a:t>Rick Rickert (841299)</a:t>
            </a:r>
          </a:p>
          <a:p>
            <a:pPr algn="ctr">
              <a:lnSpc>
                <a:spcPts val="2100"/>
              </a:lnSpc>
            </a:pPr>
            <a:r>
              <a:rPr lang="en-US" sz="1500">
                <a:solidFill>
                  <a:srgbClr val="000000"/>
                </a:solidFill>
                <a:latin typeface="Canva Sans"/>
                <a:ea typeface="Canva Sans"/>
                <a:cs typeface="Canva Sans"/>
                <a:sym typeface="Canva Sans"/>
              </a:rPr>
              <a:t>ROBERT OMID (859462)</a:t>
            </a:r>
          </a:p>
          <a:p>
            <a:pPr algn="ctr">
              <a:lnSpc>
                <a:spcPts val="2100"/>
              </a:lnSpc>
            </a:pPr>
            <a:r>
              <a:rPr lang="en-US" sz="1500">
                <a:solidFill>
                  <a:srgbClr val="000000"/>
                </a:solidFill>
                <a:latin typeface="Canva Sans"/>
                <a:ea typeface="Canva Sans"/>
                <a:cs typeface="Canva Sans"/>
                <a:sym typeface="Canva Sans"/>
              </a:rPr>
              <a:t>Robert Pierce (861198)</a:t>
            </a:r>
          </a:p>
          <a:p>
            <a:pPr algn="ctr">
              <a:lnSpc>
                <a:spcPts val="2100"/>
              </a:lnSpc>
            </a:pPr>
            <a:r>
              <a:rPr lang="en-US" sz="1500">
                <a:solidFill>
                  <a:srgbClr val="000000"/>
                </a:solidFill>
                <a:latin typeface="Canva Sans"/>
                <a:ea typeface="Canva Sans"/>
                <a:cs typeface="Canva Sans"/>
                <a:sym typeface="Canva Sans"/>
              </a:rPr>
              <a:t>Robert V. Kvietkus (866844)</a:t>
            </a:r>
          </a:p>
          <a:p>
            <a:pPr algn="ctr">
              <a:lnSpc>
                <a:spcPts val="2100"/>
              </a:lnSpc>
            </a:pPr>
            <a:r>
              <a:rPr lang="en-US" sz="1500">
                <a:solidFill>
                  <a:srgbClr val="000000"/>
                </a:solidFill>
                <a:latin typeface="Canva Sans"/>
                <a:ea typeface="Canva Sans"/>
                <a:cs typeface="Canva Sans"/>
                <a:sym typeface="Canva Sans"/>
              </a:rPr>
              <a:t>Roman Stolcis (841380)</a:t>
            </a:r>
          </a:p>
          <a:p>
            <a:pPr algn="ctr">
              <a:lnSpc>
                <a:spcPts val="2100"/>
              </a:lnSpc>
            </a:pPr>
            <a:r>
              <a:rPr lang="en-US" sz="1500">
                <a:solidFill>
                  <a:srgbClr val="000000"/>
                </a:solidFill>
                <a:latin typeface="Canva Sans"/>
                <a:ea typeface="Canva Sans"/>
                <a:cs typeface="Canva Sans"/>
                <a:sym typeface="Canva Sans"/>
              </a:rPr>
              <a:t>Ronald Francis (841359)</a:t>
            </a:r>
          </a:p>
          <a:p>
            <a:pPr algn="ctr">
              <a:lnSpc>
                <a:spcPts val="2100"/>
              </a:lnSpc>
            </a:pPr>
            <a:r>
              <a:rPr lang="en-US" sz="1500">
                <a:solidFill>
                  <a:srgbClr val="000000"/>
                </a:solidFill>
                <a:latin typeface="Canva Sans"/>
                <a:ea typeface="Canva Sans"/>
                <a:cs typeface="Canva Sans"/>
                <a:sym typeface="Canva Sans"/>
              </a:rPr>
              <a:t>Russell Maddox (844303)</a:t>
            </a:r>
          </a:p>
          <a:p>
            <a:pPr algn="ctr">
              <a:lnSpc>
                <a:spcPts val="2100"/>
              </a:lnSpc>
            </a:pPr>
            <a:r>
              <a:rPr lang="en-US" sz="1500">
                <a:solidFill>
                  <a:srgbClr val="000000"/>
                </a:solidFill>
                <a:latin typeface="Canva Sans"/>
                <a:ea typeface="Canva Sans"/>
                <a:cs typeface="Canva Sans"/>
                <a:sym typeface="Canva Sans"/>
              </a:rPr>
              <a:t>Ruth Neuenschwander (841377)</a:t>
            </a:r>
          </a:p>
          <a:p>
            <a:pPr algn="ctr">
              <a:lnSpc>
                <a:spcPts val="2100"/>
              </a:lnSpc>
            </a:pPr>
            <a:r>
              <a:rPr lang="en-US" sz="1500">
                <a:solidFill>
                  <a:srgbClr val="000000"/>
                </a:solidFill>
                <a:latin typeface="Canva Sans"/>
                <a:ea typeface="Canva Sans"/>
                <a:cs typeface="Canva Sans"/>
                <a:sym typeface="Canva Sans"/>
              </a:rPr>
              <a:t>Sabrina Turner (858312)</a:t>
            </a:r>
          </a:p>
          <a:p>
            <a:pPr algn="ctr">
              <a:lnSpc>
                <a:spcPts val="2100"/>
              </a:lnSpc>
            </a:pPr>
            <a:r>
              <a:rPr lang="en-US" sz="1500">
                <a:solidFill>
                  <a:srgbClr val="000000"/>
                </a:solidFill>
                <a:latin typeface="Canva Sans"/>
                <a:ea typeface="Canva Sans"/>
                <a:cs typeface="Canva Sans"/>
                <a:sym typeface="Canva Sans"/>
              </a:rPr>
              <a:t>Safe Haven Insurance Agency (865051)</a:t>
            </a:r>
          </a:p>
          <a:p>
            <a:pPr algn="ctr">
              <a:lnSpc>
                <a:spcPts val="2100"/>
              </a:lnSpc>
            </a:pPr>
            <a:r>
              <a:rPr lang="en-US" sz="1500">
                <a:solidFill>
                  <a:srgbClr val="000000"/>
                </a:solidFill>
                <a:latin typeface="Canva Sans"/>
                <a:ea typeface="Canva Sans"/>
                <a:cs typeface="Canva Sans"/>
                <a:sym typeface="Canva Sans"/>
              </a:rPr>
              <a:t>Samantha Weigand (863077)</a:t>
            </a:r>
          </a:p>
          <a:p>
            <a:pPr algn="ctr">
              <a:lnSpc>
                <a:spcPts val="2100"/>
              </a:lnSpc>
            </a:pPr>
            <a:r>
              <a:rPr lang="en-US" sz="1500">
                <a:solidFill>
                  <a:srgbClr val="000000"/>
                </a:solidFill>
                <a:latin typeface="Canva Sans"/>
                <a:ea typeface="Canva Sans"/>
                <a:cs typeface="Canva Sans"/>
                <a:sym typeface="Canva Sans"/>
              </a:rPr>
              <a:t>Samuel Crain (855121)</a:t>
            </a:r>
          </a:p>
          <a:p>
            <a:pPr algn="ctr">
              <a:lnSpc>
                <a:spcPts val="2100"/>
              </a:lnSpc>
            </a:pPr>
            <a:r>
              <a:rPr lang="en-US" sz="1500">
                <a:solidFill>
                  <a:srgbClr val="000000"/>
                </a:solidFill>
                <a:latin typeface="Canva Sans"/>
                <a:ea typeface="Canva Sans"/>
                <a:cs typeface="Canva Sans"/>
                <a:sym typeface="Canva Sans"/>
              </a:rPr>
              <a:t>Sara Picard (866991)</a:t>
            </a:r>
          </a:p>
          <a:p>
            <a:pPr algn="ctr">
              <a:lnSpc>
                <a:spcPts val="2100"/>
              </a:lnSpc>
            </a:pPr>
            <a:r>
              <a:rPr lang="en-US" sz="1500">
                <a:solidFill>
                  <a:srgbClr val="000000"/>
                </a:solidFill>
                <a:latin typeface="Canva Sans"/>
                <a:ea typeface="Canva Sans"/>
                <a:cs typeface="Canva Sans"/>
                <a:sym typeface="Canva Sans"/>
              </a:rPr>
              <a:t>Savannah Clark (862377)</a:t>
            </a:r>
          </a:p>
          <a:p>
            <a:pPr algn="ctr">
              <a:lnSpc>
                <a:spcPts val="2100"/>
              </a:lnSpc>
            </a:pPr>
            <a:r>
              <a:rPr lang="en-US" sz="1500">
                <a:solidFill>
                  <a:srgbClr val="000000"/>
                </a:solidFill>
                <a:latin typeface="Canva Sans"/>
                <a:ea typeface="Canva Sans"/>
                <a:cs typeface="Canva Sans"/>
                <a:sym typeface="Canva Sans"/>
              </a:rPr>
              <a:t>Scott Brown (844322)</a:t>
            </a:r>
          </a:p>
          <a:p>
            <a:pPr algn="ctr">
              <a:lnSpc>
                <a:spcPts val="2100"/>
              </a:lnSpc>
            </a:pPr>
            <a:r>
              <a:rPr lang="en-US" sz="1500">
                <a:solidFill>
                  <a:srgbClr val="000000"/>
                </a:solidFill>
                <a:latin typeface="Canva Sans"/>
                <a:ea typeface="Canva Sans"/>
                <a:cs typeface="Canva Sans"/>
                <a:sym typeface="Canva Sans"/>
              </a:rPr>
              <a:t>Scott May (859951)</a:t>
            </a:r>
          </a:p>
          <a:p>
            <a:pPr algn="ctr">
              <a:lnSpc>
                <a:spcPts val="2100"/>
              </a:lnSpc>
            </a:pPr>
            <a:r>
              <a:rPr lang="en-US" sz="1500">
                <a:solidFill>
                  <a:srgbClr val="000000"/>
                </a:solidFill>
                <a:latin typeface="Canva Sans"/>
                <a:ea typeface="Canva Sans"/>
                <a:cs typeface="Canva Sans"/>
                <a:sym typeface="Canva Sans"/>
              </a:rPr>
              <a:t>Sean Mazzola (861303)</a:t>
            </a:r>
          </a:p>
          <a:p>
            <a:pPr algn="ctr">
              <a:lnSpc>
                <a:spcPts val="2100"/>
              </a:lnSpc>
            </a:pPr>
            <a:r>
              <a:rPr lang="en-US" sz="1500">
                <a:solidFill>
                  <a:srgbClr val="000000"/>
                </a:solidFill>
                <a:latin typeface="Canva Sans"/>
                <a:ea typeface="Canva Sans"/>
                <a:cs typeface="Canva Sans"/>
                <a:sym typeface="Canva Sans"/>
              </a:rPr>
              <a:t>Sean Mills (857216)</a:t>
            </a:r>
          </a:p>
          <a:p>
            <a:pPr algn="ctr">
              <a:lnSpc>
                <a:spcPts val="2100"/>
              </a:lnSpc>
            </a:pPr>
            <a:r>
              <a:rPr lang="en-US" sz="1500">
                <a:solidFill>
                  <a:srgbClr val="000000"/>
                </a:solidFill>
                <a:latin typeface="Canva Sans"/>
                <a:ea typeface="Canva Sans"/>
                <a:cs typeface="Canva Sans"/>
                <a:sym typeface="Canva Sans"/>
              </a:rPr>
              <a:t>Sebastian Diaz (858690)</a:t>
            </a:r>
          </a:p>
          <a:p>
            <a:pPr algn="ctr">
              <a:lnSpc>
                <a:spcPts val="2100"/>
              </a:lnSpc>
            </a:pPr>
            <a:r>
              <a:rPr lang="en-US" sz="1500">
                <a:solidFill>
                  <a:srgbClr val="000000"/>
                </a:solidFill>
                <a:latin typeface="Canva Sans"/>
                <a:ea typeface="Canva Sans"/>
                <a:cs typeface="Canva Sans"/>
                <a:sym typeface="Canva Sans"/>
              </a:rPr>
              <a:t>Sebastian Esquivel (858299)</a:t>
            </a:r>
          </a:p>
          <a:p>
            <a:pPr algn="ctr">
              <a:lnSpc>
                <a:spcPts val="2100"/>
              </a:lnSpc>
            </a:pPr>
            <a:r>
              <a:rPr lang="en-US" sz="1500">
                <a:solidFill>
                  <a:srgbClr val="000000"/>
                </a:solidFill>
                <a:latin typeface="Canva Sans"/>
                <a:ea typeface="Canva Sans"/>
                <a:cs typeface="Canva Sans"/>
                <a:sym typeface="Canva Sans"/>
              </a:rPr>
              <a:t>Senior Benefits Plus LLC (856568)</a:t>
            </a:r>
          </a:p>
          <a:p>
            <a:pPr algn="ctr">
              <a:lnSpc>
                <a:spcPts val="2100"/>
              </a:lnSpc>
            </a:pPr>
            <a:r>
              <a:rPr lang="en-US" sz="1500">
                <a:solidFill>
                  <a:srgbClr val="000000"/>
                </a:solidFill>
                <a:latin typeface="Canva Sans"/>
                <a:ea typeface="Canva Sans"/>
                <a:cs typeface="Canva Sans"/>
                <a:sym typeface="Canva Sans"/>
              </a:rPr>
              <a:t>Shannon McElhaney (841403)</a:t>
            </a:r>
          </a:p>
          <a:p>
            <a:pPr algn="ctr">
              <a:lnSpc>
                <a:spcPts val="2100"/>
              </a:lnSpc>
            </a:pPr>
            <a:r>
              <a:rPr lang="en-US" sz="1500">
                <a:solidFill>
                  <a:srgbClr val="000000"/>
                </a:solidFill>
                <a:latin typeface="Canva Sans"/>
                <a:ea typeface="Canva Sans"/>
                <a:cs typeface="Canva Sans"/>
                <a:sym typeface="Canva Sans"/>
              </a:rPr>
              <a:t>Shauna Brown (845250)</a:t>
            </a:r>
          </a:p>
          <a:p>
            <a:pPr algn="ctr">
              <a:lnSpc>
                <a:spcPts val="2100"/>
              </a:lnSpc>
            </a:pPr>
            <a:r>
              <a:rPr lang="en-US" sz="1500">
                <a:solidFill>
                  <a:srgbClr val="000000"/>
                </a:solidFill>
                <a:latin typeface="Canva Sans"/>
                <a:ea typeface="Canva Sans"/>
                <a:cs typeface="Canva Sans"/>
                <a:sym typeface="Canva Sans"/>
              </a:rPr>
              <a:t>Shawn Gilmore (857180)</a:t>
            </a:r>
          </a:p>
          <a:p>
            <a:pPr algn="ctr">
              <a:lnSpc>
                <a:spcPts val="2100"/>
              </a:lnSpc>
            </a:pPr>
            <a:r>
              <a:rPr lang="en-US" sz="1500">
                <a:solidFill>
                  <a:srgbClr val="000000"/>
                </a:solidFill>
                <a:latin typeface="Canva Sans"/>
                <a:ea typeface="Canva Sans"/>
                <a:cs typeface="Canva Sans"/>
                <a:sym typeface="Canva Sans"/>
              </a:rPr>
              <a:t>Shelley Grandidge (855667)</a:t>
            </a:r>
          </a:p>
          <a:p>
            <a:pPr algn="ctr">
              <a:lnSpc>
                <a:spcPts val="2100"/>
              </a:lnSpc>
            </a:pPr>
            <a:r>
              <a:rPr lang="en-US" sz="1500">
                <a:solidFill>
                  <a:srgbClr val="000000"/>
                </a:solidFill>
                <a:latin typeface="Canva Sans"/>
                <a:ea typeface="Canva Sans"/>
                <a:cs typeface="Canva Sans"/>
                <a:sym typeface="Canva Sans"/>
              </a:rPr>
              <a:t>Shelley Phillips  (860356)</a:t>
            </a:r>
          </a:p>
          <a:p>
            <a:pPr algn="ctr">
              <a:lnSpc>
                <a:spcPts val="2100"/>
              </a:lnSpc>
            </a:pPr>
            <a:r>
              <a:rPr lang="en-US" sz="1500">
                <a:solidFill>
                  <a:srgbClr val="000000"/>
                </a:solidFill>
                <a:latin typeface="Canva Sans"/>
                <a:ea typeface="Canva Sans"/>
                <a:cs typeface="Canva Sans"/>
                <a:sym typeface="Canva Sans"/>
              </a:rPr>
              <a:t>Sir McMillen (856208)</a:t>
            </a:r>
          </a:p>
          <a:p>
            <a:pPr algn="ctr">
              <a:lnSpc>
                <a:spcPts val="2100"/>
              </a:lnSpc>
            </a:pPr>
            <a:r>
              <a:rPr lang="en-US" sz="1500">
                <a:solidFill>
                  <a:srgbClr val="000000"/>
                </a:solidFill>
                <a:latin typeface="Canva Sans"/>
                <a:ea typeface="Canva Sans"/>
                <a:cs typeface="Canva Sans"/>
                <a:sym typeface="Canva Sans"/>
              </a:rPr>
              <a:t>Southeast Insurance and Financial Group Inc (846511)</a:t>
            </a:r>
          </a:p>
          <a:p>
            <a:pPr algn="ctr">
              <a:lnSpc>
                <a:spcPts val="2100"/>
              </a:lnSpc>
            </a:pPr>
            <a:r>
              <a:rPr lang="en-US" sz="1500">
                <a:solidFill>
                  <a:srgbClr val="000000"/>
                </a:solidFill>
                <a:latin typeface="Canva Sans"/>
                <a:ea typeface="Canva Sans"/>
                <a:cs typeface="Canva Sans"/>
                <a:sym typeface="Canva Sans"/>
              </a:rPr>
              <a:t>Stacie Howard (844311)</a:t>
            </a:r>
          </a:p>
          <a:p>
            <a:pPr algn="ctr">
              <a:lnSpc>
                <a:spcPts val="2100"/>
              </a:lnSpc>
            </a:pPr>
            <a:r>
              <a:rPr lang="en-US" sz="1500">
                <a:solidFill>
                  <a:srgbClr val="000000"/>
                </a:solidFill>
                <a:latin typeface="Canva Sans"/>
                <a:ea typeface="Canva Sans"/>
                <a:cs typeface="Canva Sans"/>
                <a:sym typeface="Canva Sans"/>
              </a:rPr>
              <a:t>Stefan Savolle (847290)</a:t>
            </a:r>
          </a:p>
          <a:p>
            <a:pPr algn="ctr">
              <a:lnSpc>
                <a:spcPts val="2100"/>
              </a:lnSpc>
            </a:pPr>
            <a:r>
              <a:rPr lang="en-US" sz="1500">
                <a:solidFill>
                  <a:srgbClr val="000000"/>
                </a:solidFill>
                <a:latin typeface="Canva Sans"/>
                <a:ea typeface="Canva Sans"/>
                <a:cs typeface="Canva Sans"/>
                <a:sym typeface="Canva Sans"/>
              </a:rPr>
              <a:t>Stefanie Fishman (841635)</a:t>
            </a:r>
          </a:p>
          <a:p>
            <a:pPr algn="ctr">
              <a:lnSpc>
                <a:spcPts val="2100"/>
              </a:lnSpc>
            </a:pPr>
            <a:r>
              <a:rPr lang="en-US" sz="1500">
                <a:solidFill>
                  <a:srgbClr val="000000"/>
                </a:solidFill>
                <a:latin typeface="Canva Sans"/>
                <a:ea typeface="Canva Sans"/>
                <a:cs typeface="Canva Sans"/>
                <a:sym typeface="Canva Sans"/>
              </a:rPr>
              <a:t>Stephen Kushner (860349)</a:t>
            </a:r>
          </a:p>
          <a:p>
            <a:pPr algn="ctr">
              <a:lnSpc>
                <a:spcPts val="2100"/>
              </a:lnSpc>
            </a:pPr>
            <a:r>
              <a:rPr lang="en-US" sz="1500">
                <a:solidFill>
                  <a:srgbClr val="000000"/>
                </a:solidFill>
                <a:latin typeface="Canva Sans"/>
                <a:ea typeface="Canva Sans"/>
                <a:cs typeface="Canva Sans"/>
                <a:sym typeface="Canva Sans"/>
              </a:rPr>
              <a:t>Sterrett Financial Group (845996)</a:t>
            </a:r>
          </a:p>
          <a:p>
            <a:pPr algn="ctr">
              <a:lnSpc>
                <a:spcPts val="2100"/>
              </a:lnSpc>
            </a:pPr>
            <a:r>
              <a:rPr lang="en-US" sz="1500">
                <a:solidFill>
                  <a:srgbClr val="000000"/>
                </a:solidFill>
                <a:latin typeface="Canva Sans"/>
                <a:ea typeface="Canva Sans"/>
                <a:cs typeface="Canva Sans"/>
                <a:sym typeface="Canva Sans"/>
              </a:rPr>
              <a:t>Steven Angel (841640)</a:t>
            </a:r>
          </a:p>
          <a:p>
            <a:pPr algn="ctr">
              <a:lnSpc>
                <a:spcPts val="2100"/>
              </a:lnSpc>
            </a:pPr>
            <a:r>
              <a:rPr lang="en-US" sz="1500">
                <a:solidFill>
                  <a:srgbClr val="000000"/>
                </a:solidFill>
                <a:latin typeface="Canva Sans"/>
                <a:ea typeface="Canva Sans"/>
                <a:cs typeface="Canva Sans"/>
                <a:sym typeface="Canva Sans"/>
              </a:rPr>
              <a:t>Steven Guilfoile (857602)</a:t>
            </a:r>
          </a:p>
          <a:p>
            <a:pPr algn="ctr">
              <a:lnSpc>
                <a:spcPts val="2100"/>
              </a:lnSpc>
            </a:pPr>
            <a:r>
              <a:rPr lang="en-US" sz="1500">
                <a:solidFill>
                  <a:srgbClr val="000000"/>
                </a:solidFill>
                <a:latin typeface="Canva Sans"/>
                <a:ea typeface="Canva Sans"/>
                <a:cs typeface="Canva Sans"/>
                <a:sym typeface="Canva Sans"/>
              </a:rPr>
              <a:t>Steven Wilner (845273)</a:t>
            </a:r>
          </a:p>
          <a:p>
            <a:pPr algn="ctr">
              <a:lnSpc>
                <a:spcPts val="2100"/>
              </a:lnSpc>
            </a:pPr>
            <a:r>
              <a:rPr lang="en-US" sz="1500">
                <a:solidFill>
                  <a:srgbClr val="000000"/>
                </a:solidFill>
                <a:latin typeface="Canva Sans"/>
                <a:ea typeface="Canva Sans"/>
                <a:cs typeface="Canva Sans"/>
                <a:sym typeface="Canva Sans"/>
              </a:rPr>
              <a:t>Susan Isenhour (858685)</a:t>
            </a:r>
          </a:p>
          <a:p>
            <a:pPr algn="ctr">
              <a:lnSpc>
                <a:spcPts val="2100"/>
              </a:lnSpc>
            </a:pPr>
            <a:r>
              <a:rPr lang="en-US" sz="1500">
                <a:solidFill>
                  <a:srgbClr val="000000"/>
                </a:solidFill>
                <a:latin typeface="Canva Sans"/>
                <a:ea typeface="Canva Sans"/>
                <a:cs typeface="Canva Sans"/>
                <a:sym typeface="Canva Sans"/>
              </a:rPr>
              <a:t>Suzanne OConnor (841342)</a:t>
            </a:r>
          </a:p>
          <a:p>
            <a:pPr algn="ctr">
              <a:lnSpc>
                <a:spcPts val="2100"/>
              </a:lnSpc>
            </a:pPr>
            <a:r>
              <a:rPr lang="en-US" sz="1500">
                <a:solidFill>
                  <a:srgbClr val="000000"/>
                </a:solidFill>
                <a:latin typeface="Canva Sans"/>
                <a:ea typeface="Canva Sans"/>
                <a:cs typeface="Canva Sans"/>
                <a:sym typeface="Canva Sans"/>
              </a:rPr>
              <a:t>Swan Insurance LLC (857213)</a:t>
            </a:r>
          </a:p>
          <a:p>
            <a:pPr algn="ctr">
              <a:lnSpc>
                <a:spcPts val="2100"/>
              </a:lnSpc>
            </a:pPr>
            <a:r>
              <a:rPr lang="en-US" sz="1500">
                <a:solidFill>
                  <a:srgbClr val="000000"/>
                </a:solidFill>
                <a:latin typeface="Canva Sans"/>
                <a:ea typeface="Canva Sans"/>
                <a:cs typeface="Canva Sans"/>
                <a:sym typeface="Canva Sans"/>
              </a:rPr>
              <a:t>Tanya Boyd (859977)</a:t>
            </a:r>
          </a:p>
          <a:p>
            <a:pPr algn="ctr">
              <a:lnSpc>
                <a:spcPts val="2100"/>
              </a:lnSpc>
            </a:pPr>
            <a:r>
              <a:rPr lang="en-US" sz="1500">
                <a:solidFill>
                  <a:srgbClr val="000000"/>
                </a:solidFill>
                <a:latin typeface="Canva Sans"/>
                <a:ea typeface="Canva Sans"/>
                <a:cs typeface="Canva Sans"/>
                <a:sym typeface="Canva Sans"/>
              </a:rPr>
              <a:t>Tayler Lea Busack (856310)</a:t>
            </a:r>
          </a:p>
          <a:p>
            <a:pPr algn="ctr">
              <a:lnSpc>
                <a:spcPts val="2100"/>
              </a:lnSpc>
            </a:pPr>
            <a:r>
              <a:rPr lang="en-US" sz="1500">
                <a:solidFill>
                  <a:srgbClr val="000000"/>
                </a:solidFill>
                <a:latin typeface="Canva Sans"/>
                <a:ea typeface="Canva Sans"/>
                <a:cs typeface="Canva Sans"/>
                <a:sym typeface="Canva Sans"/>
              </a:rPr>
              <a:t>Teresa Scammell (844320)</a:t>
            </a:r>
          </a:p>
          <a:p>
            <a:pPr algn="ctr">
              <a:lnSpc>
                <a:spcPts val="2100"/>
              </a:lnSpc>
            </a:pPr>
            <a:r>
              <a:rPr lang="en-US" sz="1500">
                <a:solidFill>
                  <a:srgbClr val="000000"/>
                </a:solidFill>
                <a:latin typeface="Canva Sans"/>
                <a:ea typeface="Canva Sans"/>
                <a:cs typeface="Canva Sans"/>
                <a:sym typeface="Canva Sans"/>
              </a:rPr>
              <a:t>The Health Agents (856162)</a:t>
            </a:r>
          </a:p>
          <a:p>
            <a:pPr algn="ctr">
              <a:lnSpc>
                <a:spcPts val="2100"/>
              </a:lnSpc>
            </a:pPr>
            <a:r>
              <a:rPr lang="en-US" sz="1500">
                <a:solidFill>
                  <a:srgbClr val="000000"/>
                </a:solidFill>
                <a:latin typeface="Canva Sans"/>
                <a:ea typeface="Canva Sans"/>
                <a:cs typeface="Canva Sans"/>
                <a:sym typeface="Canva Sans"/>
              </a:rPr>
              <a:t>Thomas Buettner (847257)</a:t>
            </a:r>
          </a:p>
          <a:p>
            <a:pPr algn="ctr">
              <a:lnSpc>
                <a:spcPts val="2100"/>
              </a:lnSpc>
            </a:pPr>
            <a:r>
              <a:rPr lang="en-US" sz="1500">
                <a:solidFill>
                  <a:srgbClr val="000000"/>
                </a:solidFill>
                <a:latin typeface="Canva Sans"/>
                <a:ea typeface="Canva Sans"/>
                <a:cs typeface="Canva Sans"/>
                <a:sym typeface="Canva Sans"/>
              </a:rPr>
              <a:t>Thomas Cardenas (842469)</a:t>
            </a:r>
          </a:p>
          <a:p>
            <a:pPr algn="ctr">
              <a:lnSpc>
                <a:spcPts val="2100"/>
              </a:lnSpc>
            </a:pPr>
            <a:r>
              <a:rPr lang="en-US" sz="1500">
                <a:solidFill>
                  <a:srgbClr val="000000"/>
                </a:solidFill>
                <a:latin typeface="Canva Sans"/>
                <a:ea typeface="Canva Sans"/>
                <a:cs typeface="Canva Sans"/>
                <a:sym typeface="Canva Sans"/>
              </a:rPr>
              <a:t>Thomas Ferguson (845291)</a:t>
            </a:r>
          </a:p>
          <a:p>
            <a:pPr algn="ctr">
              <a:lnSpc>
                <a:spcPts val="2100"/>
              </a:lnSpc>
            </a:pPr>
            <a:r>
              <a:rPr lang="en-US" sz="1500">
                <a:solidFill>
                  <a:srgbClr val="000000"/>
                </a:solidFill>
                <a:latin typeface="Canva Sans"/>
                <a:ea typeface="Canva Sans"/>
                <a:cs typeface="Canva Sans"/>
                <a:sym typeface="Canva Sans"/>
              </a:rPr>
              <a:t>Thomas Ryan (861249)</a:t>
            </a:r>
          </a:p>
          <a:p>
            <a:pPr algn="ctr">
              <a:lnSpc>
                <a:spcPts val="2100"/>
              </a:lnSpc>
            </a:pPr>
            <a:r>
              <a:rPr lang="en-US" sz="1500">
                <a:solidFill>
                  <a:srgbClr val="000000"/>
                </a:solidFill>
                <a:latin typeface="Canva Sans"/>
                <a:ea typeface="Canva Sans"/>
                <a:cs typeface="Canva Sans"/>
                <a:sym typeface="Canva Sans"/>
              </a:rPr>
              <a:t>Tim Cleveland (861487)</a:t>
            </a:r>
          </a:p>
          <a:p>
            <a:pPr algn="ctr">
              <a:lnSpc>
                <a:spcPts val="2100"/>
              </a:lnSpc>
            </a:pPr>
            <a:r>
              <a:rPr lang="en-US" sz="1500">
                <a:solidFill>
                  <a:srgbClr val="000000"/>
                </a:solidFill>
                <a:latin typeface="Canva Sans"/>
                <a:ea typeface="Canva Sans"/>
                <a:cs typeface="Canva Sans"/>
                <a:sym typeface="Canva Sans"/>
              </a:rPr>
              <a:t>Tim Cocchiola (841372)</a:t>
            </a:r>
          </a:p>
          <a:p>
            <a:pPr algn="ctr">
              <a:lnSpc>
                <a:spcPts val="2100"/>
              </a:lnSpc>
            </a:pPr>
            <a:r>
              <a:rPr lang="en-US" sz="1500">
                <a:solidFill>
                  <a:srgbClr val="000000"/>
                </a:solidFill>
                <a:latin typeface="Canva Sans"/>
                <a:ea typeface="Canva Sans"/>
                <a:cs typeface="Canva Sans"/>
                <a:sym typeface="Canva Sans"/>
              </a:rPr>
              <a:t>Tim L Williams (858252)</a:t>
            </a:r>
          </a:p>
          <a:p>
            <a:pPr algn="ctr">
              <a:lnSpc>
                <a:spcPts val="2100"/>
              </a:lnSpc>
            </a:pPr>
            <a:r>
              <a:rPr lang="en-US" sz="1500">
                <a:solidFill>
                  <a:srgbClr val="000000"/>
                </a:solidFill>
                <a:latin typeface="Canva Sans"/>
                <a:ea typeface="Canva Sans"/>
                <a:cs typeface="Canva Sans"/>
                <a:sym typeface="Canva Sans"/>
              </a:rPr>
              <a:t>Tim McCormick (841332)</a:t>
            </a:r>
          </a:p>
          <a:p>
            <a:pPr algn="ctr">
              <a:lnSpc>
                <a:spcPts val="2100"/>
              </a:lnSpc>
            </a:pPr>
            <a:r>
              <a:rPr lang="en-US" sz="1500">
                <a:solidFill>
                  <a:srgbClr val="000000"/>
                </a:solidFill>
                <a:latin typeface="Canva Sans"/>
                <a:ea typeface="Canva Sans"/>
                <a:cs typeface="Canva Sans"/>
                <a:sym typeface="Canva Sans"/>
              </a:rPr>
              <a:t>Timothy Michael Ray (842491)</a:t>
            </a:r>
          </a:p>
          <a:p>
            <a:pPr algn="ctr">
              <a:lnSpc>
                <a:spcPts val="2100"/>
              </a:lnSpc>
            </a:pPr>
            <a:r>
              <a:rPr lang="en-US" sz="1500">
                <a:solidFill>
                  <a:srgbClr val="000000"/>
                </a:solidFill>
                <a:latin typeface="Canva Sans"/>
                <a:ea typeface="Canva Sans"/>
                <a:cs typeface="Canva Sans"/>
                <a:sym typeface="Canva Sans"/>
              </a:rPr>
              <a:t>TODD OVALL (860737)</a:t>
            </a:r>
          </a:p>
          <a:p>
            <a:pPr algn="ctr">
              <a:lnSpc>
                <a:spcPts val="2100"/>
              </a:lnSpc>
            </a:pPr>
            <a:r>
              <a:rPr lang="en-US" sz="1500">
                <a:solidFill>
                  <a:srgbClr val="000000"/>
                </a:solidFill>
                <a:latin typeface="Canva Sans"/>
                <a:ea typeface="Canva Sans"/>
                <a:cs typeface="Canva Sans"/>
                <a:sym typeface="Canva Sans"/>
              </a:rPr>
              <a:t>Top Tier Financial (845413)</a:t>
            </a:r>
          </a:p>
          <a:p>
            <a:pPr algn="ctr">
              <a:lnSpc>
                <a:spcPts val="2100"/>
              </a:lnSpc>
            </a:pPr>
            <a:r>
              <a:rPr lang="en-US" sz="1500">
                <a:solidFill>
                  <a:srgbClr val="000000"/>
                </a:solidFill>
                <a:latin typeface="Canva Sans"/>
                <a:ea typeface="Canva Sans"/>
                <a:cs typeface="Canva Sans"/>
                <a:sym typeface="Canva Sans"/>
              </a:rPr>
              <a:t>Travis Walker (844273)</a:t>
            </a:r>
          </a:p>
          <a:p>
            <a:pPr algn="ctr">
              <a:lnSpc>
                <a:spcPts val="2100"/>
              </a:lnSpc>
            </a:pPr>
            <a:r>
              <a:rPr lang="en-US" sz="1500">
                <a:solidFill>
                  <a:srgbClr val="000000"/>
                </a:solidFill>
                <a:latin typeface="Canva Sans"/>
                <a:ea typeface="Canva Sans"/>
                <a:cs typeface="Canva Sans"/>
                <a:sym typeface="Canva Sans"/>
              </a:rPr>
              <a:t>Trevor Sands (847277)</a:t>
            </a:r>
          </a:p>
          <a:p>
            <a:pPr algn="ctr">
              <a:lnSpc>
                <a:spcPts val="2100"/>
              </a:lnSpc>
            </a:pPr>
            <a:r>
              <a:rPr lang="en-US" sz="1500">
                <a:solidFill>
                  <a:srgbClr val="000000"/>
                </a:solidFill>
                <a:latin typeface="Canva Sans"/>
                <a:ea typeface="Canva Sans"/>
                <a:cs typeface="Canva Sans"/>
                <a:sym typeface="Canva Sans"/>
              </a:rPr>
              <a:t>Trey Sayles (841388)</a:t>
            </a:r>
          </a:p>
          <a:p>
            <a:pPr algn="ctr">
              <a:lnSpc>
                <a:spcPts val="2100"/>
              </a:lnSpc>
            </a:pPr>
            <a:r>
              <a:rPr lang="en-US" sz="1500">
                <a:solidFill>
                  <a:srgbClr val="000000"/>
                </a:solidFill>
                <a:latin typeface="Canva Sans"/>
                <a:ea typeface="Canva Sans"/>
                <a:cs typeface="Canva Sans"/>
                <a:sym typeface="Canva Sans"/>
              </a:rPr>
              <a:t>Trey Wilson (845257)</a:t>
            </a:r>
          </a:p>
          <a:p>
            <a:pPr algn="ctr">
              <a:lnSpc>
                <a:spcPts val="2100"/>
              </a:lnSpc>
            </a:pPr>
            <a:r>
              <a:rPr lang="en-US" sz="1500">
                <a:solidFill>
                  <a:srgbClr val="000000"/>
                </a:solidFill>
                <a:latin typeface="Canva Sans"/>
                <a:ea typeface="Canva Sans"/>
                <a:cs typeface="Canva Sans"/>
                <a:sym typeface="Canva Sans"/>
              </a:rPr>
              <a:t>Trisha Macrum (855699)</a:t>
            </a:r>
          </a:p>
          <a:p>
            <a:pPr algn="ctr">
              <a:lnSpc>
                <a:spcPts val="2100"/>
              </a:lnSpc>
            </a:pPr>
            <a:r>
              <a:rPr lang="en-US" sz="1500">
                <a:solidFill>
                  <a:srgbClr val="000000"/>
                </a:solidFill>
                <a:latin typeface="Canva Sans"/>
                <a:ea typeface="Canva Sans"/>
                <a:cs typeface="Canva Sans"/>
                <a:sym typeface="Canva Sans"/>
              </a:rPr>
              <a:t>Tryten Williams (857045)</a:t>
            </a:r>
          </a:p>
          <a:p>
            <a:pPr algn="ctr">
              <a:lnSpc>
                <a:spcPts val="2100"/>
              </a:lnSpc>
            </a:pPr>
            <a:r>
              <a:rPr lang="en-US" sz="1500">
                <a:solidFill>
                  <a:srgbClr val="000000"/>
                </a:solidFill>
                <a:latin typeface="Canva Sans"/>
                <a:ea typeface="Canva Sans"/>
                <a:cs typeface="Canva Sans"/>
                <a:sym typeface="Canva Sans"/>
              </a:rPr>
              <a:t>Tucker Vincent (847037)</a:t>
            </a:r>
          </a:p>
          <a:p>
            <a:pPr algn="ctr">
              <a:lnSpc>
                <a:spcPts val="2100"/>
              </a:lnSpc>
            </a:pPr>
            <a:r>
              <a:rPr lang="en-US" sz="1500">
                <a:solidFill>
                  <a:srgbClr val="000000"/>
                </a:solidFill>
                <a:latin typeface="Canva Sans"/>
                <a:ea typeface="Canva Sans"/>
                <a:cs typeface="Canva Sans"/>
                <a:sym typeface="Canva Sans"/>
              </a:rPr>
              <a:t>TYLER JACKSON (842577)</a:t>
            </a:r>
          </a:p>
          <a:p>
            <a:pPr algn="ctr">
              <a:lnSpc>
                <a:spcPts val="2100"/>
              </a:lnSpc>
            </a:pPr>
            <a:r>
              <a:rPr lang="en-US" sz="1500">
                <a:solidFill>
                  <a:srgbClr val="000000"/>
                </a:solidFill>
                <a:latin typeface="Canva Sans"/>
                <a:ea typeface="Canva Sans"/>
                <a:cs typeface="Canva Sans"/>
                <a:sym typeface="Canva Sans"/>
              </a:rPr>
              <a:t>US Protector Group LLC (859598)</a:t>
            </a:r>
          </a:p>
          <a:p>
            <a:pPr algn="ctr">
              <a:lnSpc>
                <a:spcPts val="2100"/>
              </a:lnSpc>
            </a:pPr>
            <a:r>
              <a:rPr lang="en-US" sz="1500">
                <a:solidFill>
                  <a:srgbClr val="000000"/>
                </a:solidFill>
                <a:latin typeface="Canva Sans"/>
                <a:ea typeface="Canva Sans"/>
                <a:cs typeface="Canva Sans"/>
                <a:sym typeface="Canva Sans"/>
              </a:rPr>
              <a:t>USA Benefits Group (869674)</a:t>
            </a:r>
          </a:p>
          <a:p>
            <a:pPr algn="ctr">
              <a:lnSpc>
                <a:spcPts val="2100"/>
              </a:lnSpc>
            </a:pPr>
            <a:r>
              <a:rPr lang="en-US" sz="1500">
                <a:solidFill>
                  <a:srgbClr val="000000"/>
                </a:solidFill>
                <a:latin typeface="Canva Sans"/>
                <a:ea typeface="Canva Sans"/>
                <a:cs typeface="Canva Sans"/>
                <a:sym typeface="Canva Sans"/>
              </a:rPr>
              <a:t>Valarie Stevens (845294)</a:t>
            </a:r>
          </a:p>
          <a:p>
            <a:pPr algn="ctr">
              <a:lnSpc>
                <a:spcPts val="2100"/>
              </a:lnSpc>
            </a:pPr>
            <a:r>
              <a:rPr lang="en-US" sz="1500">
                <a:solidFill>
                  <a:srgbClr val="000000"/>
                </a:solidFill>
                <a:latin typeface="Canva Sans"/>
                <a:ea typeface="Canva Sans"/>
                <a:cs typeface="Canva Sans"/>
                <a:sym typeface="Canva Sans"/>
              </a:rPr>
              <a:t>Vanessa Kay Newman (858931)</a:t>
            </a:r>
          </a:p>
          <a:p>
            <a:pPr algn="ctr">
              <a:lnSpc>
                <a:spcPts val="2100"/>
              </a:lnSpc>
            </a:pPr>
            <a:r>
              <a:rPr lang="en-US" sz="1500">
                <a:solidFill>
                  <a:srgbClr val="000000"/>
                </a:solidFill>
                <a:latin typeface="Canva Sans"/>
                <a:ea typeface="Canva Sans"/>
                <a:cs typeface="Canva Sans"/>
                <a:sym typeface="Canva Sans"/>
              </a:rPr>
              <a:t>Wesley Barker (841595)</a:t>
            </a:r>
          </a:p>
          <a:p>
            <a:pPr algn="ctr">
              <a:lnSpc>
                <a:spcPts val="2100"/>
              </a:lnSpc>
            </a:pPr>
            <a:r>
              <a:rPr lang="en-US" sz="1500">
                <a:solidFill>
                  <a:srgbClr val="000000"/>
                </a:solidFill>
                <a:latin typeface="Canva Sans"/>
                <a:ea typeface="Canva Sans"/>
                <a:cs typeface="Canva Sans"/>
                <a:sym typeface="Canva Sans"/>
              </a:rPr>
              <a:t>William Patterson  (861860)</a:t>
            </a:r>
          </a:p>
          <a:p>
            <a:pPr algn="ctr">
              <a:lnSpc>
                <a:spcPts val="2100"/>
              </a:lnSpc>
            </a:pPr>
            <a:r>
              <a:rPr lang="en-US" sz="1500">
                <a:solidFill>
                  <a:srgbClr val="000000"/>
                </a:solidFill>
                <a:latin typeface="Canva Sans"/>
                <a:ea typeface="Canva Sans"/>
                <a:cs typeface="Canva Sans"/>
                <a:sym typeface="Canva Sans"/>
              </a:rPr>
              <a:t>William Pauley (841325)</a:t>
            </a:r>
          </a:p>
          <a:p>
            <a:pPr algn="ctr">
              <a:lnSpc>
                <a:spcPts val="2100"/>
              </a:lnSpc>
            </a:pPr>
            <a:r>
              <a:rPr lang="en-US" sz="1500">
                <a:solidFill>
                  <a:srgbClr val="000000"/>
                </a:solidFill>
                <a:latin typeface="Canva Sans"/>
                <a:ea typeface="Canva Sans"/>
                <a:cs typeface="Canva Sans"/>
                <a:sym typeface="Canva Sans"/>
              </a:rPr>
              <a:t>William Robert O'Brien (861315)</a:t>
            </a:r>
          </a:p>
          <a:p>
            <a:pPr algn="ctr">
              <a:lnSpc>
                <a:spcPts val="2100"/>
              </a:lnSpc>
            </a:pPr>
            <a:r>
              <a:rPr lang="en-US" sz="1500">
                <a:solidFill>
                  <a:srgbClr val="000000"/>
                </a:solidFill>
                <a:latin typeface="Canva Sans"/>
                <a:ea typeface="Canva Sans"/>
                <a:cs typeface="Canva Sans"/>
                <a:sym typeface="Canva Sans"/>
              </a:rPr>
              <a:t>william scott stevenson (867446)</a:t>
            </a:r>
          </a:p>
          <a:p>
            <a:pPr algn="ctr">
              <a:lnSpc>
                <a:spcPts val="2100"/>
              </a:lnSpc>
            </a:pPr>
            <a:r>
              <a:rPr lang="en-US" sz="1500">
                <a:solidFill>
                  <a:srgbClr val="000000"/>
                </a:solidFill>
                <a:latin typeface="Canva Sans"/>
                <a:ea typeface="Canva Sans"/>
                <a:cs typeface="Canva Sans"/>
                <a:sym typeface="Canva Sans"/>
              </a:rPr>
              <a:t>Wolfpack Financial Inc. (858983)</a:t>
            </a:r>
          </a:p>
          <a:p>
            <a:pPr algn="ctr">
              <a:lnSpc>
                <a:spcPts val="2100"/>
              </a:lnSpc>
            </a:pPr>
            <a:r>
              <a:rPr lang="en-US" sz="1500">
                <a:solidFill>
                  <a:srgbClr val="000000"/>
                </a:solidFill>
                <a:latin typeface="Canva Sans"/>
                <a:ea typeface="Canva Sans"/>
                <a:cs typeface="Canva Sans"/>
                <a:sym typeface="Canva Sans"/>
              </a:rPr>
              <a:t>Zachary Dollhausen (845617)</a:t>
            </a:r>
          </a:p>
          <a:p>
            <a:pPr algn="ctr">
              <a:lnSpc>
                <a:spcPts val="2100"/>
              </a:lnSpc>
            </a:pPr>
            <a:r>
              <a:rPr lang="en-US" sz="1500">
                <a:solidFill>
                  <a:srgbClr val="000000"/>
                </a:solidFill>
                <a:latin typeface="Canva Sans"/>
                <a:ea typeface="Canva Sans"/>
                <a:cs typeface="Canva Sans"/>
                <a:sym typeface="Canva Sans"/>
              </a:rPr>
              <a:t>Zachary Michael Jervis (863031)</a:t>
            </a:r>
          </a:p>
        </p:txBody>
      </p:sp>
      <p:sp>
        <p:nvSpPr>
          <p:cNvPr id="11" name="TextBox 11"/>
          <p:cNvSpPr txBox="1"/>
          <p:nvPr/>
        </p:nvSpPr>
        <p:spPr>
          <a:xfrm>
            <a:off x="7286166" y="1683153"/>
            <a:ext cx="2467434" cy="64265175"/>
          </a:xfrm>
          <a:prstGeom prst="rect">
            <a:avLst/>
          </a:prstGeom>
        </p:spPr>
        <p:txBody>
          <a:bodyPr lIns="0" tIns="0" rIns="0" bIns="0" rtlCol="0" anchor="t">
            <a:spAutoFit/>
          </a:bodyPr>
          <a:lstStyle/>
          <a:p>
            <a:pPr algn="ctr">
              <a:lnSpc>
                <a:spcPts val="2100"/>
              </a:lnSpc>
            </a:pPr>
            <a:r>
              <a:rPr lang="en-US" sz="1500">
                <a:solidFill>
                  <a:srgbClr val="000000"/>
                </a:solidFill>
                <a:latin typeface="Canva Sans"/>
                <a:ea typeface="Canva Sans"/>
                <a:cs typeface="Canva Sans"/>
                <a:sym typeface="Canva Sans"/>
              </a:rPr>
              <a:t>Jarrett Osborn </a:t>
            </a:r>
          </a:p>
          <a:p>
            <a:pPr algn="ctr">
              <a:lnSpc>
                <a:spcPts val="2100"/>
              </a:lnSpc>
            </a:pPr>
            <a:r>
              <a:rPr lang="en-US" sz="1500">
                <a:solidFill>
                  <a:srgbClr val="000000"/>
                </a:solidFill>
                <a:latin typeface="Canva Sans"/>
                <a:ea typeface="Canva Sans"/>
                <a:cs typeface="Canva Sans"/>
                <a:sym typeface="Canva Sans"/>
              </a:rPr>
              <a:t>Jeannie Demmer </a:t>
            </a:r>
          </a:p>
          <a:p>
            <a:pPr algn="ctr">
              <a:lnSpc>
                <a:spcPts val="2100"/>
              </a:lnSpc>
            </a:pPr>
            <a:r>
              <a:rPr lang="en-US" sz="1500">
                <a:solidFill>
                  <a:srgbClr val="000000"/>
                </a:solidFill>
                <a:latin typeface="Canva Sans"/>
                <a:ea typeface="Canva Sans"/>
                <a:cs typeface="Canva Sans"/>
                <a:sym typeface="Canva Sans"/>
              </a:rPr>
              <a:t>Jeff Crooks </a:t>
            </a:r>
          </a:p>
          <a:p>
            <a:pPr algn="ctr">
              <a:lnSpc>
                <a:spcPts val="2100"/>
              </a:lnSpc>
            </a:pPr>
            <a:r>
              <a:rPr lang="en-US" sz="1500">
                <a:solidFill>
                  <a:srgbClr val="000000"/>
                </a:solidFill>
                <a:latin typeface="Canva Sans"/>
                <a:ea typeface="Canva Sans"/>
                <a:cs typeface="Canva Sans"/>
                <a:sym typeface="Canva Sans"/>
              </a:rPr>
              <a:t>Jeffrey Gromack </a:t>
            </a:r>
          </a:p>
          <a:p>
            <a:pPr algn="ctr">
              <a:lnSpc>
                <a:spcPts val="2100"/>
              </a:lnSpc>
            </a:pPr>
            <a:r>
              <a:rPr lang="en-US" sz="1500">
                <a:solidFill>
                  <a:srgbClr val="000000"/>
                </a:solidFill>
                <a:latin typeface="Canva Sans"/>
                <a:ea typeface="Canva Sans"/>
                <a:cs typeface="Canva Sans"/>
                <a:sym typeface="Canva Sans"/>
              </a:rPr>
              <a:t>Jeffrey Snell</a:t>
            </a:r>
          </a:p>
          <a:p>
            <a:pPr algn="ctr">
              <a:lnSpc>
                <a:spcPts val="2100"/>
              </a:lnSpc>
            </a:pPr>
            <a:r>
              <a:rPr lang="en-US" sz="1500">
                <a:solidFill>
                  <a:srgbClr val="000000"/>
                </a:solidFill>
                <a:latin typeface="Canva Sans"/>
                <a:ea typeface="Canva Sans"/>
                <a:cs typeface="Canva Sans"/>
                <a:sym typeface="Canva Sans"/>
              </a:rPr>
              <a:t>Jeffrey Tabrizizadeh </a:t>
            </a:r>
          </a:p>
          <a:p>
            <a:pPr algn="ctr">
              <a:lnSpc>
                <a:spcPts val="2100"/>
              </a:lnSpc>
            </a:pPr>
            <a:r>
              <a:rPr lang="en-US" sz="1500">
                <a:solidFill>
                  <a:srgbClr val="000000"/>
                </a:solidFill>
                <a:latin typeface="Canva Sans"/>
                <a:ea typeface="Canva Sans"/>
                <a:cs typeface="Canva Sans"/>
                <a:sym typeface="Canva Sans"/>
              </a:rPr>
              <a:t>Jeffrey Wells </a:t>
            </a:r>
          </a:p>
          <a:p>
            <a:pPr algn="ctr">
              <a:lnSpc>
                <a:spcPts val="2100"/>
              </a:lnSpc>
            </a:pPr>
            <a:r>
              <a:rPr lang="en-US" sz="1500">
                <a:solidFill>
                  <a:srgbClr val="000000"/>
                </a:solidFill>
                <a:latin typeface="Canva Sans"/>
                <a:ea typeface="Canva Sans"/>
                <a:cs typeface="Canva Sans"/>
                <a:sym typeface="Canva Sans"/>
              </a:rPr>
              <a:t>Jennifer Earp </a:t>
            </a:r>
          </a:p>
          <a:p>
            <a:pPr algn="ctr">
              <a:lnSpc>
                <a:spcPts val="2100"/>
              </a:lnSpc>
            </a:pPr>
            <a:r>
              <a:rPr lang="en-US" sz="1500">
                <a:solidFill>
                  <a:srgbClr val="000000"/>
                </a:solidFill>
                <a:latin typeface="Canva Sans"/>
                <a:ea typeface="Canva Sans"/>
                <a:cs typeface="Canva Sans"/>
                <a:sym typeface="Canva Sans"/>
              </a:rPr>
              <a:t>Jennifer Schatte </a:t>
            </a:r>
          </a:p>
          <a:p>
            <a:pPr algn="ctr">
              <a:lnSpc>
                <a:spcPts val="2100"/>
              </a:lnSpc>
            </a:pPr>
            <a:r>
              <a:rPr lang="en-US" sz="1500">
                <a:solidFill>
                  <a:srgbClr val="000000"/>
                </a:solidFill>
                <a:latin typeface="Canva Sans"/>
                <a:ea typeface="Canva Sans"/>
                <a:cs typeface="Canva Sans"/>
                <a:sym typeface="Canva Sans"/>
              </a:rPr>
              <a:t>Jenny Rattray</a:t>
            </a:r>
          </a:p>
          <a:p>
            <a:pPr algn="ctr">
              <a:lnSpc>
                <a:spcPts val="2100"/>
              </a:lnSpc>
            </a:pPr>
            <a:r>
              <a:rPr lang="en-US" sz="1500">
                <a:solidFill>
                  <a:srgbClr val="000000"/>
                </a:solidFill>
                <a:latin typeface="Canva Sans"/>
                <a:ea typeface="Canva Sans"/>
                <a:cs typeface="Canva Sans"/>
                <a:sym typeface="Canva Sans"/>
              </a:rPr>
              <a:t>Jeremy Rettig</a:t>
            </a:r>
          </a:p>
          <a:p>
            <a:pPr algn="ctr">
              <a:lnSpc>
                <a:spcPts val="2100"/>
              </a:lnSpc>
            </a:pPr>
            <a:r>
              <a:rPr lang="en-US" sz="1500">
                <a:solidFill>
                  <a:srgbClr val="000000"/>
                </a:solidFill>
                <a:latin typeface="Canva Sans"/>
                <a:ea typeface="Canva Sans"/>
                <a:cs typeface="Canva Sans"/>
                <a:sym typeface="Canva Sans"/>
              </a:rPr>
              <a:t>Jerickson Fedrick</a:t>
            </a:r>
          </a:p>
          <a:p>
            <a:pPr algn="ctr">
              <a:lnSpc>
                <a:spcPts val="2100"/>
              </a:lnSpc>
            </a:pPr>
            <a:r>
              <a:rPr lang="en-US" sz="1500">
                <a:solidFill>
                  <a:srgbClr val="000000"/>
                </a:solidFill>
                <a:latin typeface="Canva Sans"/>
                <a:ea typeface="Canva Sans"/>
                <a:cs typeface="Canva Sans"/>
                <a:sym typeface="Canva Sans"/>
              </a:rPr>
              <a:t>Jessica Banville </a:t>
            </a:r>
          </a:p>
          <a:p>
            <a:pPr algn="ctr">
              <a:lnSpc>
                <a:spcPts val="2100"/>
              </a:lnSpc>
            </a:pPr>
            <a:r>
              <a:rPr lang="en-US" sz="1500">
                <a:solidFill>
                  <a:srgbClr val="000000"/>
                </a:solidFill>
                <a:latin typeface="Canva Sans"/>
                <a:ea typeface="Canva Sans"/>
                <a:cs typeface="Canva Sans"/>
                <a:sym typeface="Canva Sans"/>
              </a:rPr>
              <a:t>Jessica Willis </a:t>
            </a:r>
          </a:p>
          <a:p>
            <a:pPr algn="ctr">
              <a:lnSpc>
                <a:spcPts val="2100"/>
              </a:lnSpc>
            </a:pPr>
            <a:r>
              <a:rPr lang="en-US" sz="1500">
                <a:solidFill>
                  <a:srgbClr val="000000"/>
                </a:solidFill>
                <a:latin typeface="Canva Sans"/>
                <a:ea typeface="Canva Sans"/>
                <a:cs typeface="Canva Sans"/>
                <a:sym typeface="Canva Sans"/>
              </a:rPr>
              <a:t>John Guyer</a:t>
            </a:r>
          </a:p>
          <a:p>
            <a:pPr algn="ctr">
              <a:lnSpc>
                <a:spcPts val="2100"/>
              </a:lnSpc>
            </a:pPr>
            <a:r>
              <a:rPr lang="en-US" sz="1500">
                <a:solidFill>
                  <a:srgbClr val="000000"/>
                </a:solidFill>
                <a:latin typeface="Canva Sans"/>
                <a:ea typeface="Canva Sans"/>
                <a:cs typeface="Canva Sans"/>
                <a:sym typeface="Canva Sans"/>
              </a:rPr>
              <a:t>John Hughes</a:t>
            </a:r>
          </a:p>
          <a:p>
            <a:pPr algn="ctr">
              <a:lnSpc>
                <a:spcPts val="2100"/>
              </a:lnSpc>
            </a:pPr>
            <a:r>
              <a:rPr lang="en-US" sz="1500">
                <a:solidFill>
                  <a:srgbClr val="000000"/>
                </a:solidFill>
                <a:latin typeface="Canva Sans"/>
                <a:ea typeface="Canva Sans"/>
                <a:cs typeface="Canva Sans"/>
                <a:sym typeface="Canva Sans"/>
              </a:rPr>
              <a:t>John Osborn </a:t>
            </a:r>
          </a:p>
          <a:p>
            <a:pPr algn="ctr">
              <a:lnSpc>
                <a:spcPts val="2100"/>
              </a:lnSpc>
            </a:pPr>
            <a:r>
              <a:rPr lang="en-US" sz="1500">
                <a:solidFill>
                  <a:srgbClr val="000000"/>
                </a:solidFill>
                <a:latin typeface="Canva Sans"/>
                <a:ea typeface="Canva Sans"/>
                <a:cs typeface="Canva Sans"/>
                <a:sym typeface="Canva Sans"/>
              </a:rPr>
              <a:t>JOHN RAD THURSTON JR </a:t>
            </a:r>
          </a:p>
          <a:p>
            <a:pPr algn="ctr">
              <a:lnSpc>
                <a:spcPts val="2100"/>
              </a:lnSpc>
            </a:pPr>
            <a:r>
              <a:rPr lang="en-US" sz="1500">
                <a:solidFill>
                  <a:srgbClr val="000000"/>
                </a:solidFill>
                <a:latin typeface="Canva Sans"/>
                <a:ea typeface="Canva Sans"/>
                <a:cs typeface="Canva Sans"/>
                <a:sym typeface="Canva Sans"/>
              </a:rPr>
              <a:t>John Ruhlman </a:t>
            </a:r>
          </a:p>
          <a:p>
            <a:pPr algn="ctr">
              <a:lnSpc>
                <a:spcPts val="2100"/>
              </a:lnSpc>
            </a:pPr>
            <a:r>
              <a:rPr lang="en-US" sz="1500">
                <a:solidFill>
                  <a:srgbClr val="000000"/>
                </a:solidFill>
                <a:latin typeface="Canva Sans"/>
                <a:ea typeface="Canva Sans"/>
                <a:cs typeface="Canva Sans"/>
                <a:sym typeface="Canva Sans"/>
              </a:rPr>
              <a:t>John Tizedes </a:t>
            </a:r>
          </a:p>
          <a:p>
            <a:pPr algn="ctr">
              <a:lnSpc>
                <a:spcPts val="2100"/>
              </a:lnSpc>
            </a:pPr>
            <a:r>
              <a:rPr lang="en-US" sz="1500">
                <a:solidFill>
                  <a:srgbClr val="000000"/>
                </a:solidFill>
                <a:latin typeface="Canva Sans"/>
                <a:ea typeface="Canva Sans"/>
                <a:cs typeface="Canva Sans"/>
                <a:sym typeface="Canva Sans"/>
              </a:rPr>
              <a:t>Jon Scott Goodwin </a:t>
            </a:r>
          </a:p>
          <a:p>
            <a:pPr algn="ctr">
              <a:lnSpc>
                <a:spcPts val="2100"/>
              </a:lnSpc>
            </a:pPr>
            <a:r>
              <a:rPr lang="en-US" sz="1500">
                <a:solidFill>
                  <a:srgbClr val="000000"/>
                </a:solidFill>
                <a:latin typeface="Canva Sans"/>
                <a:ea typeface="Canva Sans"/>
                <a:cs typeface="Canva Sans"/>
                <a:sym typeface="Canva Sans"/>
              </a:rPr>
              <a:t>Jona Baldwin </a:t>
            </a:r>
          </a:p>
          <a:p>
            <a:pPr algn="ctr">
              <a:lnSpc>
                <a:spcPts val="2100"/>
              </a:lnSpc>
            </a:pPr>
            <a:r>
              <a:rPr lang="en-US" sz="1500">
                <a:solidFill>
                  <a:srgbClr val="000000"/>
                </a:solidFill>
                <a:latin typeface="Canva Sans"/>
                <a:ea typeface="Canva Sans"/>
                <a:cs typeface="Canva Sans"/>
                <a:sym typeface="Canva Sans"/>
              </a:rPr>
              <a:t>Jonathan Fink </a:t>
            </a:r>
          </a:p>
          <a:p>
            <a:pPr algn="ctr">
              <a:lnSpc>
                <a:spcPts val="2100"/>
              </a:lnSpc>
            </a:pPr>
            <a:r>
              <a:rPr lang="en-US" sz="1500">
                <a:solidFill>
                  <a:srgbClr val="000000"/>
                </a:solidFill>
                <a:latin typeface="Canva Sans"/>
                <a:ea typeface="Canva Sans"/>
                <a:cs typeface="Canva Sans"/>
                <a:sym typeface="Canva Sans"/>
              </a:rPr>
              <a:t>Jonathan Holder </a:t>
            </a:r>
          </a:p>
          <a:p>
            <a:pPr algn="ctr">
              <a:lnSpc>
                <a:spcPts val="2100"/>
              </a:lnSpc>
            </a:pPr>
            <a:r>
              <a:rPr lang="en-US" sz="1500">
                <a:solidFill>
                  <a:srgbClr val="000000"/>
                </a:solidFill>
                <a:latin typeface="Canva Sans"/>
                <a:ea typeface="Canva Sans"/>
                <a:cs typeface="Canva Sans"/>
                <a:sym typeface="Canva Sans"/>
              </a:rPr>
              <a:t>Jordan Bean </a:t>
            </a:r>
          </a:p>
          <a:p>
            <a:pPr algn="ctr">
              <a:lnSpc>
                <a:spcPts val="2100"/>
              </a:lnSpc>
            </a:pPr>
            <a:r>
              <a:rPr lang="en-US" sz="1500">
                <a:solidFill>
                  <a:srgbClr val="000000"/>
                </a:solidFill>
                <a:latin typeface="Canva Sans"/>
                <a:ea typeface="Canva Sans"/>
                <a:cs typeface="Canva Sans"/>
                <a:sym typeface="Canva Sans"/>
              </a:rPr>
              <a:t>Jordan Magher </a:t>
            </a:r>
          </a:p>
          <a:p>
            <a:pPr algn="ctr">
              <a:lnSpc>
                <a:spcPts val="2100"/>
              </a:lnSpc>
            </a:pPr>
            <a:r>
              <a:rPr lang="en-US" sz="1500">
                <a:solidFill>
                  <a:srgbClr val="000000"/>
                </a:solidFill>
                <a:latin typeface="Canva Sans"/>
                <a:ea typeface="Canva Sans"/>
                <a:cs typeface="Canva Sans"/>
                <a:sym typeface="Canva Sans"/>
              </a:rPr>
              <a:t>Jose Miguel Hurtado </a:t>
            </a:r>
          </a:p>
          <a:p>
            <a:pPr algn="ctr">
              <a:lnSpc>
                <a:spcPts val="2100"/>
              </a:lnSpc>
            </a:pPr>
            <a:r>
              <a:rPr lang="en-US" sz="1500">
                <a:solidFill>
                  <a:srgbClr val="000000"/>
                </a:solidFill>
                <a:latin typeface="Canva Sans"/>
                <a:ea typeface="Canva Sans"/>
                <a:cs typeface="Canva Sans"/>
                <a:sym typeface="Canva Sans"/>
              </a:rPr>
              <a:t>Joseph Howell </a:t>
            </a:r>
          </a:p>
          <a:p>
            <a:pPr algn="ctr">
              <a:lnSpc>
                <a:spcPts val="2100"/>
              </a:lnSpc>
            </a:pPr>
            <a:r>
              <a:rPr lang="en-US" sz="1500">
                <a:solidFill>
                  <a:srgbClr val="000000"/>
                </a:solidFill>
                <a:latin typeface="Canva Sans"/>
                <a:ea typeface="Canva Sans"/>
                <a:cs typeface="Canva Sans"/>
                <a:sym typeface="Canva Sans"/>
              </a:rPr>
              <a:t>Joseph Krivelow </a:t>
            </a:r>
          </a:p>
          <a:p>
            <a:pPr algn="ctr">
              <a:lnSpc>
                <a:spcPts val="2100"/>
              </a:lnSpc>
            </a:pPr>
            <a:r>
              <a:rPr lang="en-US" sz="1500">
                <a:solidFill>
                  <a:srgbClr val="000000"/>
                </a:solidFill>
                <a:latin typeface="Canva Sans"/>
                <a:ea typeface="Canva Sans"/>
                <a:cs typeface="Canva Sans"/>
                <a:sym typeface="Canva Sans"/>
              </a:rPr>
              <a:t>Joseph Radesi </a:t>
            </a:r>
          </a:p>
          <a:p>
            <a:pPr algn="ctr">
              <a:lnSpc>
                <a:spcPts val="2100"/>
              </a:lnSpc>
            </a:pPr>
            <a:r>
              <a:rPr lang="en-US" sz="1500">
                <a:solidFill>
                  <a:srgbClr val="000000"/>
                </a:solidFill>
                <a:latin typeface="Canva Sans"/>
                <a:ea typeface="Canva Sans"/>
                <a:cs typeface="Canva Sans"/>
                <a:sym typeface="Canva Sans"/>
              </a:rPr>
              <a:t>Joseph Valle (862469)</a:t>
            </a:r>
          </a:p>
          <a:p>
            <a:pPr algn="ctr">
              <a:lnSpc>
                <a:spcPts val="2100"/>
              </a:lnSpc>
            </a:pPr>
            <a:r>
              <a:rPr lang="en-US" sz="1500">
                <a:solidFill>
                  <a:srgbClr val="000000"/>
                </a:solidFill>
                <a:latin typeface="Canva Sans"/>
                <a:ea typeface="Canva Sans"/>
                <a:cs typeface="Canva Sans"/>
                <a:sym typeface="Canva Sans"/>
              </a:rPr>
              <a:t>Joshua Holm (841601)</a:t>
            </a:r>
          </a:p>
          <a:p>
            <a:pPr algn="ctr">
              <a:lnSpc>
                <a:spcPts val="2100"/>
              </a:lnSpc>
            </a:pPr>
            <a:r>
              <a:rPr lang="en-US" sz="1500">
                <a:solidFill>
                  <a:srgbClr val="000000"/>
                </a:solidFill>
                <a:latin typeface="Canva Sans"/>
                <a:ea typeface="Canva Sans"/>
                <a:cs typeface="Canva Sans"/>
                <a:sym typeface="Canva Sans"/>
              </a:rPr>
              <a:t>Joshua Kinser (847276)</a:t>
            </a:r>
          </a:p>
          <a:p>
            <a:pPr algn="ctr">
              <a:lnSpc>
                <a:spcPts val="2100"/>
              </a:lnSpc>
            </a:pPr>
            <a:r>
              <a:rPr lang="en-US" sz="1500">
                <a:solidFill>
                  <a:srgbClr val="000000"/>
                </a:solidFill>
                <a:latin typeface="Canva Sans"/>
                <a:ea typeface="Canva Sans"/>
                <a:cs typeface="Canva Sans"/>
                <a:sym typeface="Canva Sans"/>
              </a:rPr>
              <a:t>Joshua Michael Allen (846219)</a:t>
            </a:r>
          </a:p>
          <a:p>
            <a:pPr algn="ctr">
              <a:lnSpc>
                <a:spcPts val="2100"/>
              </a:lnSpc>
            </a:pPr>
            <a:r>
              <a:rPr lang="en-US" sz="1500">
                <a:solidFill>
                  <a:srgbClr val="000000"/>
                </a:solidFill>
                <a:latin typeface="Canva Sans"/>
                <a:ea typeface="Canva Sans"/>
                <a:cs typeface="Canva Sans"/>
                <a:sym typeface="Canva Sans"/>
              </a:rPr>
              <a:t>Joshua Ring (859293)</a:t>
            </a:r>
          </a:p>
          <a:p>
            <a:pPr algn="ctr">
              <a:lnSpc>
                <a:spcPts val="2100"/>
              </a:lnSpc>
            </a:pPr>
            <a:r>
              <a:rPr lang="en-US" sz="1500">
                <a:solidFill>
                  <a:srgbClr val="000000"/>
                </a:solidFill>
                <a:latin typeface="Canva Sans"/>
                <a:ea typeface="Canva Sans"/>
                <a:cs typeface="Canva Sans"/>
                <a:sym typeface="Canva Sans"/>
              </a:rPr>
              <a:t>Joshua Stein  (856309)</a:t>
            </a:r>
          </a:p>
          <a:p>
            <a:pPr algn="ctr">
              <a:lnSpc>
                <a:spcPts val="2100"/>
              </a:lnSpc>
            </a:pPr>
            <a:r>
              <a:rPr lang="en-US" sz="1500">
                <a:solidFill>
                  <a:srgbClr val="000000"/>
                </a:solidFill>
                <a:latin typeface="Canva Sans"/>
                <a:ea typeface="Canva Sans"/>
                <a:cs typeface="Canva Sans"/>
                <a:sym typeface="Canva Sans"/>
              </a:rPr>
              <a:t>Jovana Cadavid (861675)</a:t>
            </a:r>
          </a:p>
          <a:p>
            <a:pPr algn="ctr">
              <a:lnSpc>
                <a:spcPts val="2100"/>
              </a:lnSpc>
            </a:pPr>
            <a:r>
              <a:rPr lang="en-US" sz="1500">
                <a:solidFill>
                  <a:srgbClr val="000000"/>
                </a:solidFill>
                <a:latin typeface="Canva Sans"/>
                <a:ea typeface="Canva Sans"/>
                <a:cs typeface="Canva Sans"/>
                <a:sym typeface="Canva Sans"/>
              </a:rPr>
              <a:t>JOY KINCAID (855671)</a:t>
            </a:r>
          </a:p>
          <a:p>
            <a:pPr algn="ctr">
              <a:lnSpc>
                <a:spcPts val="2100"/>
              </a:lnSpc>
            </a:pPr>
            <a:r>
              <a:rPr lang="en-US" sz="1500">
                <a:solidFill>
                  <a:srgbClr val="000000"/>
                </a:solidFill>
                <a:latin typeface="Canva Sans"/>
                <a:ea typeface="Canva Sans"/>
                <a:cs typeface="Canva Sans"/>
                <a:sym typeface="Canva Sans"/>
              </a:rPr>
              <a:t>Justin Rubenstein (842600)</a:t>
            </a:r>
          </a:p>
          <a:p>
            <a:pPr algn="ctr">
              <a:lnSpc>
                <a:spcPts val="2100"/>
              </a:lnSpc>
            </a:pPr>
            <a:r>
              <a:rPr lang="en-US" sz="1500">
                <a:solidFill>
                  <a:srgbClr val="000000"/>
                </a:solidFill>
                <a:latin typeface="Canva Sans"/>
                <a:ea typeface="Canva Sans"/>
                <a:cs typeface="Canva Sans"/>
                <a:sym typeface="Canva Sans"/>
              </a:rPr>
              <a:t>Karrisa Martino (862349)</a:t>
            </a:r>
          </a:p>
          <a:p>
            <a:pPr algn="ctr">
              <a:lnSpc>
                <a:spcPts val="2100"/>
              </a:lnSpc>
            </a:pPr>
            <a:r>
              <a:rPr lang="en-US" sz="1500">
                <a:solidFill>
                  <a:srgbClr val="000000"/>
                </a:solidFill>
                <a:latin typeface="Canva Sans"/>
                <a:ea typeface="Canva Sans"/>
                <a:cs typeface="Canva Sans"/>
                <a:sym typeface="Canva Sans"/>
              </a:rPr>
              <a:t>Katherine Gilchrist (860825)</a:t>
            </a:r>
          </a:p>
          <a:p>
            <a:pPr algn="ctr">
              <a:lnSpc>
                <a:spcPts val="2100"/>
              </a:lnSpc>
            </a:pPr>
            <a:r>
              <a:rPr lang="en-US" sz="1500">
                <a:solidFill>
                  <a:srgbClr val="000000"/>
                </a:solidFill>
                <a:latin typeface="Canva Sans"/>
                <a:ea typeface="Canva Sans"/>
                <a:cs typeface="Canva Sans"/>
                <a:sym typeface="Canva Sans"/>
              </a:rPr>
              <a:t>Kathrine Whitaker (841620)</a:t>
            </a:r>
          </a:p>
          <a:p>
            <a:pPr algn="ctr">
              <a:lnSpc>
                <a:spcPts val="2100"/>
              </a:lnSpc>
            </a:pPr>
            <a:r>
              <a:rPr lang="en-US" sz="1500">
                <a:solidFill>
                  <a:srgbClr val="000000"/>
                </a:solidFill>
                <a:latin typeface="Canva Sans"/>
                <a:ea typeface="Canva Sans"/>
                <a:cs typeface="Canva Sans"/>
                <a:sym typeface="Canva Sans"/>
              </a:rPr>
              <a:t>Katrina Malia Price (844277)</a:t>
            </a:r>
          </a:p>
          <a:p>
            <a:pPr algn="ctr">
              <a:lnSpc>
                <a:spcPts val="2100"/>
              </a:lnSpc>
            </a:pPr>
            <a:r>
              <a:rPr lang="en-US" sz="1500">
                <a:solidFill>
                  <a:srgbClr val="000000"/>
                </a:solidFill>
                <a:latin typeface="Canva Sans"/>
                <a:ea typeface="Canva Sans"/>
                <a:cs typeface="Canva Sans"/>
                <a:sym typeface="Canva Sans"/>
              </a:rPr>
              <a:t>Kattia Santamaria (855683)</a:t>
            </a:r>
          </a:p>
          <a:p>
            <a:pPr algn="ctr">
              <a:lnSpc>
                <a:spcPts val="2100"/>
              </a:lnSpc>
            </a:pPr>
            <a:r>
              <a:rPr lang="en-US" sz="1500">
                <a:solidFill>
                  <a:srgbClr val="000000"/>
                </a:solidFill>
                <a:latin typeface="Canva Sans"/>
                <a:ea typeface="Canva Sans"/>
                <a:cs typeface="Canva Sans"/>
                <a:sym typeface="Canva Sans"/>
              </a:rPr>
              <a:t>Kavon Stevenson (841627)</a:t>
            </a:r>
          </a:p>
          <a:p>
            <a:pPr algn="ctr">
              <a:lnSpc>
                <a:spcPts val="2100"/>
              </a:lnSpc>
            </a:pPr>
            <a:r>
              <a:rPr lang="en-US" sz="1500">
                <a:solidFill>
                  <a:srgbClr val="000000"/>
                </a:solidFill>
                <a:latin typeface="Canva Sans"/>
                <a:ea typeface="Canva Sans"/>
                <a:cs typeface="Canva Sans"/>
                <a:sym typeface="Canva Sans"/>
              </a:rPr>
              <a:t>Ke'Shun Mulik Johnson (855660)</a:t>
            </a:r>
          </a:p>
          <a:p>
            <a:pPr algn="ctr">
              <a:lnSpc>
                <a:spcPts val="2100"/>
              </a:lnSpc>
            </a:pPr>
            <a:r>
              <a:rPr lang="en-US" sz="1500">
                <a:solidFill>
                  <a:srgbClr val="000000"/>
                </a:solidFill>
                <a:latin typeface="Canva Sans"/>
                <a:ea typeface="Canva Sans"/>
                <a:cs typeface="Canva Sans"/>
                <a:sym typeface="Canva Sans"/>
              </a:rPr>
              <a:t>Keith Patrick Worthing (870387)</a:t>
            </a:r>
          </a:p>
          <a:p>
            <a:pPr algn="ctr">
              <a:lnSpc>
                <a:spcPts val="2100"/>
              </a:lnSpc>
            </a:pPr>
            <a:r>
              <a:rPr lang="en-US" sz="1500">
                <a:solidFill>
                  <a:srgbClr val="000000"/>
                </a:solidFill>
                <a:latin typeface="Canva Sans"/>
                <a:ea typeface="Canva Sans"/>
                <a:cs typeface="Canva Sans"/>
                <a:sym typeface="Canva Sans"/>
              </a:rPr>
              <a:t>Kelly Mattice (872060)</a:t>
            </a:r>
          </a:p>
          <a:p>
            <a:pPr algn="ctr">
              <a:lnSpc>
                <a:spcPts val="2100"/>
              </a:lnSpc>
            </a:pPr>
            <a:r>
              <a:rPr lang="en-US" sz="1500">
                <a:solidFill>
                  <a:srgbClr val="000000"/>
                </a:solidFill>
                <a:latin typeface="Canva Sans"/>
                <a:ea typeface="Canva Sans"/>
                <a:cs typeface="Canva Sans"/>
                <a:sym typeface="Canva Sans"/>
              </a:rPr>
              <a:t>Ken LaFountain, LLC (855077)</a:t>
            </a:r>
          </a:p>
          <a:p>
            <a:pPr algn="ctr">
              <a:lnSpc>
                <a:spcPts val="2100"/>
              </a:lnSpc>
            </a:pPr>
            <a:r>
              <a:rPr lang="en-US" sz="1500">
                <a:solidFill>
                  <a:srgbClr val="000000"/>
                </a:solidFill>
                <a:latin typeface="Canva Sans"/>
                <a:ea typeface="Canva Sans"/>
                <a:cs typeface="Canva Sans"/>
                <a:sym typeface="Canva Sans"/>
              </a:rPr>
              <a:t>Kenneth Salyer (846526)</a:t>
            </a:r>
          </a:p>
          <a:p>
            <a:pPr algn="ctr">
              <a:lnSpc>
                <a:spcPts val="2100"/>
              </a:lnSpc>
            </a:pPr>
            <a:r>
              <a:rPr lang="en-US" sz="1500">
                <a:solidFill>
                  <a:srgbClr val="000000"/>
                </a:solidFill>
                <a:latin typeface="Canva Sans"/>
                <a:ea typeface="Canva Sans"/>
                <a:cs typeface="Canva Sans"/>
                <a:sym typeface="Canva Sans"/>
              </a:rPr>
              <a:t>KENNETH WRIGHT (842527)</a:t>
            </a:r>
          </a:p>
          <a:p>
            <a:pPr algn="ctr">
              <a:lnSpc>
                <a:spcPts val="2100"/>
              </a:lnSpc>
            </a:pPr>
            <a:r>
              <a:rPr lang="en-US" sz="1500">
                <a:solidFill>
                  <a:srgbClr val="000000"/>
                </a:solidFill>
                <a:latin typeface="Canva Sans"/>
                <a:ea typeface="Canva Sans"/>
                <a:cs typeface="Canva Sans"/>
                <a:sym typeface="Canva Sans"/>
              </a:rPr>
              <a:t>Kevin Kincaid (844296)</a:t>
            </a:r>
          </a:p>
          <a:p>
            <a:pPr algn="ctr">
              <a:lnSpc>
                <a:spcPts val="2100"/>
              </a:lnSpc>
            </a:pPr>
            <a:r>
              <a:rPr lang="en-US" sz="1500">
                <a:solidFill>
                  <a:srgbClr val="000000"/>
                </a:solidFill>
                <a:latin typeface="Canva Sans"/>
                <a:ea typeface="Canva Sans"/>
                <a:cs typeface="Canva Sans"/>
                <a:sym typeface="Canva Sans"/>
              </a:rPr>
              <a:t>Khuyen Katherine Nguyen (857747)</a:t>
            </a:r>
          </a:p>
          <a:p>
            <a:pPr algn="ctr">
              <a:lnSpc>
                <a:spcPts val="2100"/>
              </a:lnSpc>
            </a:pPr>
            <a:r>
              <a:rPr lang="en-US" sz="1500">
                <a:solidFill>
                  <a:srgbClr val="000000"/>
                </a:solidFill>
                <a:latin typeface="Canva Sans"/>
                <a:ea typeface="Canva Sans"/>
                <a:cs typeface="Canva Sans"/>
                <a:sym typeface="Canva Sans"/>
              </a:rPr>
              <a:t>Kimberly Taylor (845590)</a:t>
            </a:r>
          </a:p>
          <a:p>
            <a:pPr algn="ctr">
              <a:lnSpc>
                <a:spcPts val="2100"/>
              </a:lnSpc>
            </a:pPr>
            <a:r>
              <a:rPr lang="en-US" sz="1500">
                <a:solidFill>
                  <a:srgbClr val="000000"/>
                </a:solidFill>
                <a:latin typeface="Canva Sans"/>
                <a:ea typeface="Canva Sans"/>
                <a:cs typeface="Canva Sans"/>
                <a:sym typeface="Canva Sans"/>
              </a:rPr>
              <a:t>Kyle Constant (841622)</a:t>
            </a:r>
          </a:p>
          <a:p>
            <a:pPr algn="ctr">
              <a:lnSpc>
                <a:spcPts val="2100"/>
              </a:lnSpc>
            </a:pPr>
            <a:r>
              <a:rPr lang="en-US" sz="1500">
                <a:solidFill>
                  <a:srgbClr val="000000"/>
                </a:solidFill>
                <a:latin typeface="Canva Sans"/>
                <a:ea typeface="Canva Sans"/>
                <a:cs typeface="Canva Sans"/>
                <a:sym typeface="Canva Sans"/>
              </a:rPr>
              <a:t>Kyle Darrel Santos (862405)</a:t>
            </a:r>
          </a:p>
          <a:p>
            <a:pPr algn="ctr">
              <a:lnSpc>
                <a:spcPts val="2100"/>
              </a:lnSpc>
            </a:pPr>
            <a:r>
              <a:rPr lang="en-US" sz="1500">
                <a:solidFill>
                  <a:srgbClr val="000000"/>
                </a:solidFill>
                <a:latin typeface="Canva Sans"/>
                <a:ea typeface="Canva Sans"/>
                <a:cs typeface="Canva Sans"/>
                <a:sym typeface="Canva Sans"/>
              </a:rPr>
              <a:t>Lairah Vancil (842650)</a:t>
            </a:r>
          </a:p>
          <a:p>
            <a:pPr algn="ctr">
              <a:lnSpc>
                <a:spcPts val="2100"/>
              </a:lnSpc>
            </a:pPr>
            <a:r>
              <a:rPr lang="en-US" sz="1500">
                <a:solidFill>
                  <a:srgbClr val="000000"/>
                </a:solidFill>
                <a:latin typeface="Canva Sans"/>
                <a:ea typeface="Canva Sans"/>
                <a:cs typeface="Canva Sans"/>
                <a:sym typeface="Canva Sans"/>
              </a:rPr>
              <a:t>Laura Williams (860105)</a:t>
            </a:r>
          </a:p>
          <a:p>
            <a:pPr algn="ctr">
              <a:lnSpc>
                <a:spcPts val="2100"/>
              </a:lnSpc>
            </a:pPr>
            <a:r>
              <a:rPr lang="en-US" sz="1500">
                <a:solidFill>
                  <a:srgbClr val="000000"/>
                </a:solidFill>
                <a:latin typeface="Canva Sans"/>
                <a:ea typeface="Canva Sans"/>
                <a:cs typeface="Canva Sans"/>
                <a:sym typeface="Canva Sans"/>
              </a:rPr>
              <a:t>Lavera Williams (860591)</a:t>
            </a:r>
          </a:p>
          <a:p>
            <a:pPr algn="ctr">
              <a:lnSpc>
                <a:spcPts val="2100"/>
              </a:lnSpc>
            </a:pPr>
            <a:r>
              <a:rPr lang="en-US" sz="1500">
                <a:solidFill>
                  <a:srgbClr val="000000"/>
                </a:solidFill>
                <a:latin typeface="Canva Sans"/>
                <a:ea typeface="Canva Sans"/>
                <a:cs typeface="Canva Sans"/>
                <a:sym typeface="Canva Sans"/>
              </a:rPr>
              <a:t>LEROY WILKERSON (845597)</a:t>
            </a:r>
          </a:p>
          <a:p>
            <a:pPr algn="ctr">
              <a:lnSpc>
                <a:spcPts val="2100"/>
              </a:lnSpc>
            </a:pPr>
            <a:r>
              <a:rPr lang="en-US" sz="1500">
                <a:solidFill>
                  <a:srgbClr val="000000"/>
                </a:solidFill>
                <a:latin typeface="Canva Sans"/>
                <a:ea typeface="Canva Sans"/>
                <a:cs typeface="Canva Sans"/>
                <a:sym typeface="Canva Sans"/>
              </a:rPr>
              <a:t>Liam McLaughlin McLaughlin (855710)</a:t>
            </a:r>
          </a:p>
          <a:p>
            <a:pPr algn="ctr">
              <a:lnSpc>
                <a:spcPts val="2100"/>
              </a:lnSpc>
            </a:pPr>
            <a:r>
              <a:rPr lang="en-US" sz="1500">
                <a:solidFill>
                  <a:srgbClr val="000000"/>
                </a:solidFill>
                <a:latin typeface="Canva Sans"/>
                <a:ea typeface="Canva Sans"/>
                <a:cs typeface="Canva Sans"/>
                <a:sym typeface="Canva Sans"/>
              </a:rPr>
              <a:t>Linda Buchmann  (847283)</a:t>
            </a:r>
          </a:p>
          <a:p>
            <a:pPr algn="ctr">
              <a:lnSpc>
                <a:spcPts val="2100"/>
              </a:lnSpc>
            </a:pPr>
            <a:r>
              <a:rPr lang="en-US" sz="1500">
                <a:solidFill>
                  <a:srgbClr val="000000"/>
                </a:solidFill>
                <a:latin typeface="Canva Sans"/>
                <a:ea typeface="Canva Sans"/>
                <a:cs typeface="Canva Sans"/>
                <a:sym typeface="Canva Sans"/>
              </a:rPr>
              <a:t>Lindsey McCorkle (842621)</a:t>
            </a:r>
          </a:p>
          <a:p>
            <a:pPr algn="ctr">
              <a:lnSpc>
                <a:spcPts val="2100"/>
              </a:lnSpc>
            </a:pPr>
            <a:r>
              <a:rPr lang="en-US" sz="1500">
                <a:solidFill>
                  <a:srgbClr val="000000"/>
                </a:solidFill>
                <a:latin typeface="Canva Sans"/>
                <a:ea typeface="Canva Sans"/>
                <a:cs typeface="Canva Sans"/>
                <a:sym typeface="Canva Sans"/>
              </a:rPr>
              <a:t>Lonnie Embry (860288)</a:t>
            </a:r>
          </a:p>
          <a:p>
            <a:pPr algn="ctr">
              <a:lnSpc>
                <a:spcPts val="2100"/>
              </a:lnSpc>
            </a:pPr>
            <a:r>
              <a:rPr lang="en-US" sz="1500">
                <a:solidFill>
                  <a:srgbClr val="000000"/>
                </a:solidFill>
                <a:latin typeface="Canva Sans"/>
                <a:ea typeface="Canva Sans"/>
                <a:cs typeface="Canva Sans"/>
                <a:sym typeface="Canva Sans"/>
              </a:rPr>
              <a:t>Lora Snyder (858713)</a:t>
            </a:r>
          </a:p>
          <a:p>
            <a:pPr algn="ctr">
              <a:lnSpc>
                <a:spcPts val="2100"/>
              </a:lnSpc>
            </a:pPr>
            <a:r>
              <a:rPr lang="en-US" sz="1500">
                <a:solidFill>
                  <a:srgbClr val="000000"/>
                </a:solidFill>
                <a:latin typeface="Canva Sans"/>
                <a:ea typeface="Canva Sans"/>
                <a:cs typeface="Canva Sans"/>
                <a:sym typeface="Canva Sans"/>
              </a:rPr>
              <a:t>Lori Rizzo (841277)</a:t>
            </a:r>
          </a:p>
          <a:p>
            <a:pPr algn="ctr">
              <a:lnSpc>
                <a:spcPts val="2100"/>
              </a:lnSpc>
            </a:pPr>
            <a:r>
              <a:rPr lang="en-US" sz="1500">
                <a:solidFill>
                  <a:srgbClr val="000000"/>
                </a:solidFill>
                <a:latin typeface="Canva Sans"/>
                <a:ea typeface="Canva Sans"/>
                <a:cs typeface="Canva Sans"/>
                <a:sym typeface="Canva Sans"/>
              </a:rPr>
              <a:t>Loye Kimbro (841382)</a:t>
            </a:r>
          </a:p>
          <a:p>
            <a:pPr algn="ctr">
              <a:lnSpc>
                <a:spcPts val="2100"/>
              </a:lnSpc>
            </a:pPr>
            <a:r>
              <a:rPr lang="en-US" sz="1500">
                <a:solidFill>
                  <a:srgbClr val="000000"/>
                </a:solidFill>
                <a:latin typeface="Canva Sans"/>
                <a:ea typeface="Canva Sans"/>
                <a:cs typeface="Canva Sans"/>
                <a:sym typeface="Canva Sans"/>
              </a:rPr>
              <a:t>Luke Martinez (861034)</a:t>
            </a:r>
          </a:p>
          <a:p>
            <a:pPr algn="ctr">
              <a:lnSpc>
                <a:spcPts val="2100"/>
              </a:lnSpc>
            </a:pPr>
            <a:r>
              <a:rPr lang="en-US" sz="1500">
                <a:solidFill>
                  <a:srgbClr val="000000"/>
                </a:solidFill>
                <a:latin typeface="Canva Sans"/>
                <a:ea typeface="Canva Sans"/>
                <a:cs typeface="Canva Sans"/>
                <a:sym typeface="Canva Sans"/>
              </a:rPr>
              <a:t>Margaret Roeder (841592)</a:t>
            </a:r>
          </a:p>
          <a:p>
            <a:pPr algn="ctr">
              <a:lnSpc>
                <a:spcPts val="2100"/>
              </a:lnSpc>
            </a:pPr>
            <a:r>
              <a:rPr lang="en-US" sz="1500">
                <a:solidFill>
                  <a:srgbClr val="000000"/>
                </a:solidFill>
                <a:latin typeface="Canva Sans"/>
                <a:ea typeface="Canva Sans"/>
                <a:cs typeface="Canva Sans"/>
                <a:sym typeface="Canva Sans"/>
              </a:rPr>
              <a:t>Mark Dimalanta (842514)</a:t>
            </a:r>
          </a:p>
          <a:p>
            <a:pPr algn="ctr">
              <a:lnSpc>
                <a:spcPts val="2100"/>
              </a:lnSpc>
            </a:pPr>
            <a:r>
              <a:rPr lang="en-US" sz="1500">
                <a:solidFill>
                  <a:srgbClr val="000000"/>
                </a:solidFill>
                <a:latin typeface="Canva Sans"/>
                <a:ea typeface="Canva Sans"/>
                <a:cs typeface="Canva Sans"/>
                <a:sym typeface="Canva Sans"/>
              </a:rPr>
              <a:t>Mark Odabashian  (857723)</a:t>
            </a:r>
          </a:p>
          <a:p>
            <a:pPr algn="ctr">
              <a:lnSpc>
                <a:spcPts val="2100"/>
              </a:lnSpc>
            </a:pPr>
            <a:r>
              <a:rPr lang="en-US" sz="1500">
                <a:solidFill>
                  <a:srgbClr val="000000"/>
                </a:solidFill>
                <a:latin typeface="Canva Sans"/>
                <a:ea typeface="Canva Sans"/>
                <a:cs typeface="Canva Sans"/>
                <a:sym typeface="Canva Sans"/>
              </a:rPr>
              <a:t>Martin Mankowski (842499)</a:t>
            </a:r>
          </a:p>
          <a:p>
            <a:pPr algn="ctr">
              <a:lnSpc>
                <a:spcPts val="2100"/>
              </a:lnSpc>
            </a:pPr>
            <a:r>
              <a:rPr lang="en-US" sz="1500">
                <a:solidFill>
                  <a:srgbClr val="000000"/>
                </a:solidFill>
                <a:latin typeface="Canva Sans"/>
                <a:ea typeface="Canva Sans"/>
                <a:cs typeface="Canva Sans"/>
                <a:sym typeface="Canva Sans"/>
              </a:rPr>
              <a:t>Mary Ann Biro (858662)</a:t>
            </a:r>
          </a:p>
          <a:p>
            <a:pPr algn="ctr">
              <a:lnSpc>
                <a:spcPts val="2100"/>
              </a:lnSpc>
            </a:pPr>
            <a:r>
              <a:rPr lang="en-US" sz="1500">
                <a:solidFill>
                  <a:srgbClr val="000000"/>
                </a:solidFill>
                <a:latin typeface="Canva Sans"/>
                <a:ea typeface="Canva Sans"/>
                <a:cs typeface="Canva Sans"/>
                <a:sym typeface="Canva Sans"/>
              </a:rPr>
              <a:t>Marybeth Biffl (842478)</a:t>
            </a:r>
          </a:p>
          <a:p>
            <a:pPr algn="ctr">
              <a:lnSpc>
                <a:spcPts val="2100"/>
              </a:lnSpc>
            </a:pPr>
            <a:r>
              <a:rPr lang="en-US" sz="1500">
                <a:solidFill>
                  <a:srgbClr val="000000"/>
                </a:solidFill>
                <a:latin typeface="Canva Sans"/>
                <a:ea typeface="Canva Sans"/>
                <a:cs typeface="Canva Sans"/>
                <a:sym typeface="Canva Sans"/>
              </a:rPr>
              <a:t>Matthew Chapman (841310)</a:t>
            </a:r>
          </a:p>
          <a:p>
            <a:pPr algn="ctr">
              <a:lnSpc>
                <a:spcPts val="2100"/>
              </a:lnSpc>
            </a:pPr>
            <a:r>
              <a:rPr lang="en-US" sz="1500">
                <a:solidFill>
                  <a:srgbClr val="000000"/>
                </a:solidFill>
                <a:latin typeface="Canva Sans"/>
                <a:ea typeface="Canva Sans"/>
                <a:cs typeface="Canva Sans"/>
                <a:sym typeface="Canva Sans"/>
              </a:rPr>
              <a:t>Matthew Platnico (857618)</a:t>
            </a:r>
          </a:p>
          <a:p>
            <a:pPr algn="ctr">
              <a:lnSpc>
                <a:spcPts val="2100"/>
              </a:lnSpc>
            </a:pPr>
            <a:r>
              <a:rPr lang="en-US" sz="1500">
                <a:solidFill>
                  <a:srgbClr val="000000"/>
                </a:solidFill>
                <a:latin typeface="Canva Sans"/>
                <a:ea typeface="Canva Sans"/>
                <a:cs typeface="Canva Sans"/>
                <a:sym typeface="Canva Sans"/>
              </a:rPr>
              <a:t>MB Insurance LLC (855817)</a:t>
            </a:r>
          </a:p>
          <a:p>
            <a:pPr algn="ctr">
              <a:lnSpc>
                <a:spcPts val="2100"/>
              </a:lnSpc>
            </a:pPr>
            <a:r>
              <a:rPr lang="en-US" sz="1500">
                <a:solidFill>
                  <a:srgbClr val="000000"/>
                </a:solidFill>
                <a:latin typeface="Canva Sans"/>
                <a:ea typeface="Canva Sans"/>
                <a:cs typeface="Canva Sans"/>
                <a:sym typeface="Canva Sans"/>
              </a:rPr>
              <a:t>Megan Dunn (847285)</a:t>
            </a:r>
          </a:p>
          <a:p>
            <a:pPr algn="ctr">
              <a:lnSpc>
                <a:spcPts val="2100"/>
              </a:lnSpc>
            </a:pPr>
            <a:r>
              <a:rPr lang="en-US" sz="1500">
                <a:solidFill>
                  <a:srgbClr val="000000"/>
                </a:solidFill>
                <a:latin typeface="Canva Sans"/>
                <a:ea typeface="Canva Sans"/>
                <a:cs typeface="Canva Sans"/>
                <a:sym typeface="Canva Sans"/>
              </a:rPr>
              <a:t>Melissa Bailey (855799)</a:t>
            </a:r>
          </a:p>
          <a:p>
            <a:pPr algn="ctr">
              <a:lnSpc>
                <a:spcPts val="2100"/>
              </a:lnSpc>
            </a:pPr>
            <a:r>
              <a:rPr lang="en-US" sz="1500">
                <a:solidFill>
                  <a:srgbClr val="000000"/>
                </a:solidFill>
                <a:latin typeface="Canva Sans"/>
                <a:ea typeface="Canva Sans"/>
                <a:cs typeface="Canva Sans"/>
                <a:sym typeface="Canva Sans"/>
              </a:rPr>
              <a:t>Micaela Heuglin (862942)</a:t>
            </a:r>
          </a:p>
          <a:p>
            <a:pPr algn="ctr">
              <a:lnSpc>
                <a:spcPts val="2100"/>
              </a:lnSpc>
            </a:pPr>
            <a:r>
              <a:rPr lang="en-US" sz="1500">
                <a:solidFill>
                  <a:srgbClr val="000000"/>
                </a:solidFill>
                <a:latin typeface="Canva Sans"/>
                <a:ea typeface="Canva Sans"/>
                <a:cs typeface="Canva Sans"/>
                <a:sym typeface="Canva Sans"/>
              </a:rPr>
              <a:t>Michael Caussin (842639)</a:t>
            </a:r>
          </a:p>
          <a:p>
            <a:pPr algn="ctr">
              <a:lnSpc>
                <a:spcPts val="2100"/>
              </a:lnSpc>
            </a:pPr>
            <a:r>
              <a:rPr lang="en-US" sz="1500">
                <a:solidFill>
                  <a:srgbClr val="000000"/>
                </a:solidFill>
                <a:latin typeface="Canva Sans"/>
                <a:ea typeface="Canva Sans"/>
                <a:cs typeface="Canva Sans"/>
                <a:sym typeface="Canva Sans"/>
              </a:rPr>
              <a:t>Michael Curry (859197)</a:t>
            </a:r>
          </a:p>
          <a:p>
            <a:pPr algn="ctr">
              <a:lnSpc>
                <a:spcPts val="2100"/>
              </a:lnSpc>
            </a:pPr>
            <a:r>
              <a:rPr lang="en-US" sz="1500">
                <a:solidFill>
                  <a:srgbClr val="000000"/>
                </a:solidFill>
                <a:latin typeface="Canva Sans"/>
                <a:ea typeface="Canva Sans"/>
                <a:cs typeface="Canva Sans"/>
                <a:sym typeface="Canva Sans"/>
              </a:rPr>
              <a:t>Michael Hippler (856489)</a:t>
            </a:r>
          </a:p>
          <a:p>
            <a:pPr algn="ctr">
              <a:lnSpc>
                <a:spcPts val="2100"/>
              </a:lnSpc>
            </a:pPr>
            <a:r>
              <a:rPr lang="en-US" sz="1500">
                <a:solidFill>
                  <a:srgbClr val="000000"/>
                </a:solidFill>
                <a:latin typeface="Canva Sans"/>
                <a:ea typeface="Canva Sans"/>
                <a:cs typeface="Canva Sans"/>
                <a:sym typeface="Canva Sans"/>
              </a:rPr>
              <a:t>Michael Kopek (841406)</a:t>
            </a:r>
          </a:p>
          <a:p>
            <a:pPr algn="ctr">
              <a:lnSpc>
                <a:spcPts val="2100"/>
              </a:lnSpc>
            </a:pPr>
            <a:r>
              <a:rPr lang="en-US" sz="1500">
                <a:solidFill>
                  <a:srgbClr val="000000"/>
                </a:solidFill>
                <a:latin typeface="Canva Sans"/>
                <a:ea typeface="Canva Sans"/>
                <a:cs typeface="Canva Sans"/>
                <a:sym typeface="Canva Sans"/>
              </a:rPr>
              <a:t>Michael Macdonald (855823)</a:t>
            </a:r>
          </a:p>
          <a:p>
            <a:pPr algn="ctr">
              <a:lnSpc>
                <a:spcPts val="2100"/>
              </a:lnSpc>
            </a:pPr>
            <a:r>
              <a:rPr lang="en-US" sz="1500">
                <a:solidFill>
                  <a:srgbClr val="000000"/>
                </a:solidFill>
                <a:latin typeface="Canva Sans"/>
                <a:ea typeface="Canva Sans"/>
                <a:cs typeface="Canva Sans"/>
                <a:sym typeface="Canva Sans"/>
              </a:rPr>
              <a:t>Michael McDonough (860569)</a:t>
            </a:r>
          </a:p>
          <a:p>
            <a:pPr algn="ctr">
              <a:lnSpc>
                <a:spcPts val="2100"/>
              </a:lnSpc>
            </a:pPr>
            <a:r>
              <a:rPr lang="en-US" sz="1500">
                <a:solidFill>
                  <a:srgbClr val="000000"/>
                </a:solidFill>
                <a:latin typeface="Canva Sans"/>
                <a:ea typeface="Canva Sans"/>
                <a:cs typeface="Canva Sans"/>
                <a:sym typeface="Canva Sans"/>
              </a:rPr>
              <a:t>Michele Burkett (856662)</a:t>
            </a:r>
          </a:p>
          <a:p>
            <a:pPr algn="ctr">
              <a:lnSpc>
                <a:spcPts val="2100"/>
              </a:lnSpc>
            </a:pPr>
            <a:r>
              <a:rPr lang="en-US" sz="1500">
                <a:solidFill>
                  <a:srgbClr val="000000"/>
                </a:solidFill>
                <a:latin typeface="Canva Sans"/>
                <a:ea typeface="Canva Sans"/>
                <a:cs typeface="Canva Sans"/>
                <a:sym typeface="Canva Sans"/>
              </a:rPr>
              <a:t>Michele Wilkinson (858315)</a:t>
            </a:r>
          </a:p>
          <a:p>
            <a:pPr algn="ctr">
              <a:lnSpc>
                <a:spcPts val="2100"/>
              </a:lnSpc>
            </a:pPr>
            <a:r>
              <a:rPr lang="en-US" sz="1500">
                <a:solidFill>
                  <a:srgbClr val="000000"/>
                </a:solidFill>
                <a:latin typeface="Canva Sans"/>
                <a:ea typeface="Canva Sans"/>
                <a:cs typeface="Canva Sans"/>
                <a:sym typeface="Canva Sans"/>
              </a:rPr>
              <a:t>Michelle Blinco (842563)</a:t>
            </a:r>
          </a:p>
          <a:p>
            <a:pPr algn="ctr">
              <a:lnSpc>
                <a:spcPts val="2100"/>
              </a:lnSpc>
            </a:pPr>
            <a:r>
              <a:rPr lang="en-US" sz="1500">
                <a:solidFill>
                  <a:srgbClr val="000000"/>
                </a:solidFill>
                <a:latin typeface="Canva Sans"/>
                <a:ea typeface="Canva Sans"/>
                <a:cs typeface="Canva Sans"/>
                <a:sym typeface="Canva Sans"/>
              </a:rPr>
              <a:t>Misti Isle Sutherland (862920)</a:t>
            </a:r>
          </a:p>
          <a:p>
            <a:pPr algn="ctr">
              <a:lnSpc>
                <a:spcPts val="2100"/>
              </a:lnSpc>
            </a:pPr>
            <a:r>
              <a:rPr lang="en-US" sz="1500">
                <a:solidFill>
                  <a:srgbClr val="000000"/>
                </a:solidFill>
                <a:latin typeface="Canva Sans"/>
                <a:ea typeface="Canva Sans"/>
                <a:cs typeface="Canva Sans"/>
                <a:sym typeface="Canva Sans"/>
              </a:rPr>
              <a:t>Molly Garrison (844279)</a:t>
            </a:r>
          </a:p>
          <a:p>
            <a:pPr algn="ctr">
              <a:lnSpc>
                <a:spcPts val="2100"/>
              </a:lnSpc>
            </a:pPr>
            <a:r>
              <a:rPr lang="en-US" sz="1500">
                <a:solidFill>
                  <a:srgbClr val="000000"/>
                </a:solidFill>
                <a:latin typeface="Canva Sans"/>
                <a:ea typeface="Canva Sans"/>
                <a:cs typeface="Canva Sans"/>
                <a:sym typeface="Canva Sans"/>
              </a:rPr>
              <a:t>Momin Insurance Group (856993)</a:t>
            </a:r>
          </a:p>
          <a:p>
            <a:pPr algn="ctr">
              <a:lnSpc>
                <a:spcPts val="2100"/>
              </a:lnSpc>
            </a:pPr>
            <a:r>
              <a:rPr lang="en-US" sz="1500">
                <a:solidFill>
                  <a:srgbClr val="000000"/>
                </a:solidFill>
                <a:latin typeface="Canva Sans"/>
                <a:ea typeface="Canva Sans"/>
                <a:cs typeface="Canva Sans"/>
                <a:sym typeface="Canva Sans"/>
              </a:rPr>
              <a:t>NADIEZDA TITOVA (842590)</a:t>
            </a:r>
          </a:p>
          <a:p>
            <a:pPr algn="ctr">
              <a:lnSpc>
                <a:spcPts val="2100"/>
              </a:lnSpc>
            </a:pPr>
            <a:r>
              <a:rPr lang="en-US" sz="1500">
                <a:solidFill>
                  <a:srgbClr val="000000"/>
                </a:solidFill>
                <a:latin typeface="Canva Sans"/>
                <a:ea typeface="Canva Sans"/>
                <a:cs typeface="Canva Sans"/>
                <a:sym typeface="Canva Sans"/>
              </a:rPr>
              <a:t>Nathan Kamo (859155)</a:t>
            </a:r>
          </a:p>
          <a:p>
            <a:pPr algn="ctr">
              <a:lnSpc>
                <a:spcPts val="2100"/>
              </a:lnSpc>
            </a:pPr>
            <a:r>
              <a:rPr lang="en-US" sz="1500">
                <a:solidFill>
                  <a:srgbClr val="000000"/>
                </a:solidFill>
                <a:latin typeface="Canva Sans"/>
                <a:ea typeface="Canva Sans"/>
                <a:cs typeface="Canva Sans"/>
                <a:sym typeface="Canva Sans"/>
              </a:rPr>
              <a:t>Nathan Straessle (858689)</a:t>
            </a:r>
          </a:p>
          <a:p>
            <a:pPr algn="ctr">
              <a:lnSpc>
                <a:spcPts val="2100"/>
              </a:lnSpc>
            </a:pPr>
            <a:r>
              <a:rPr lang="en-US" sz="1500">
                <a:solidFill>
                  <a:srgbClr val="000000"/>
                </a:solidFill>
                <a:latin typeface="Canva Sans"/>
                <a:ea typeface="Canva Sans"/>
                <a:cs typeface="Canva Sans"/>
                <a:sym typeface="Canva Sans"/>
              </a:rPr>
              <a:t>Neal Sereboff (857625)</a:t>
            </a:r>
          </a:p>
          <a:p>
            <a:pPr algn="ctr">
              <a:lnSpc>
                <a:spcPts val="2100"/>
              </a:lnSpc>
            </a:pPr>
            <a:r>
              <a:rPr lang="en-US" sz="1500">
                <a:solidFill>
                  <a:srgbClr val="000000"/>
                </a:solidFill>
                <a:latin typeface="Canva Sans"/>
                <a:ea typeface="Canva Sans"/>
                <a:cs typeface="Canva Sans"/>
                <a:sym typeface="Canva Sans"/>
              </a:rPr>
              <a:t>Nicholas Stegmeyer (844295)</a:t>
            </a:r>
          </a:p>
          <a:p>
            <a:pPr algn="ctr">
              <a:lnSpc>
                <a:spcPts val="2100"/>
              </a:lnSpc>
            </a:pPr>
            <a:r>
              <a:rPr lang="en-US" sz="1500">
                <a:solidFill>
                  <a:srgbClr val="000000"/>
                </a:solidFill>
                <a:latin typeface="Canva Sans"/>
                <a:ea typeface="Canva Sans"/>
                <a:cs typeface="Canva Sans"/>
                <a:sym typeface="Canva Sans"/>
              </a:rPr>
              <a:t>Nicole Zito (859991)</a:t>
            </a:r>
          </a:p>
          <a:p>
            <a:pPr algn="ctr">
              <a:lnSpc>
                <a:spcPts val="2100"/>
              </a:lnSpc>
            </a:pPr>
            <a:r>
              <a:rPr lang="en-US" sz="1500">
                <a:solidFill>
                  <a:srgbClr val="000000"/>
                </a:solidFill>
                <a:latin typeface="Canva Sans"/>
                <a:ea typeface="Canva Sans"/>
                <a:cs typeface="Canva Sans"/>
                <a:sym typeface="Canva Sans"/>
              </a:rPr>
              <a:t>Oscar A Rocha Ortiz (858318)</a:t>
            </a:r>
          </a:p>
          <a:p>
            <a:pPr algn="ctr">
              <a:lnSpc>
                <a:spcPts val="2100"/>
              </a:lnSpc>
            </a:pPr>
            <a:r>
              <a:rPr lang="en-US" sz="1500">
                <a:solidFill>
                  <a:srgbClr val="000000"/>
                </a:solidFill>
                <a:latin typeface="Canva Sans"/>
                <a:ea typeface="Canva Sans"/>
                <a:cs typeface="Canva Sans"/>
                <a:sym typeface="Canva Sans"/>
              </a:rPr>
              <a:t>Paola Rodriguez (858675)</a:t>
            </a:r>
          </a:p>
          <a:p>
            <a:pPr algn="ctr">
              <a:lnSpc>
                <a:spcPts val="2100"/>
              </a:lnSpc>
            </a:pPr>
            <a:r>
              <a:rPr lang="en-US" sz="1500">
                <a:solidFill>
                  <a:srgbClr val="000000"/>
                </a:solidFill>
                <a:latin typeface="Canva Sans"/>
                <a:ea typeface="Canva Sans"/>
                <a:cs typeface="Canva Sans"/>
                <a:sym typeface="Canva Sans"/>
              </a:rPr>
              <a:t>Patrick Mauti (845619)</a:t>
            </a:r>
          </a:p>
          <a:p>
            <a:pPr algn="ctr">
              <a:lnSpc>
                <a:spcPts val="2100"/>
              </a:lnSpc>
            </a:pPr>
            <a:r>
              <a:rPr lang="en-US" sz="1500">
                <a:solidFill>
                  <a:srgbClr val="000000"/>
                </a:solidFill>
                <a:latin typeface="Canva Sans"/>
                <a:ea typeface="Canva Sans"/>
                <a:cs typeface="Canva Sans"/>
                <a:sym typeface="Canva Sans"/>
              </a:rPr>
              <a:t>Paul Gonzalez (842562)</a:t>
            </a:r>
          </a:p>
          <a:p>
            <a:pPr algn="ctr">
              <a:lnSpc>
                <a:spcPts val="2100"/>
              </a:lnSpc>
            </a:pPr>
            <a:r>
              <a:rPr lang="en-US" sz="1500">
                <a:solidFill>
                  <a:srgbClr val="000000"/>
                </a:solidFill>
                <a:latin typeface="Canva Sans"/>
                <a:ea typeface="Canva Sans"/>
                <a:cs typeface="Canva Sans"/>
                <a:sym typeface="Canva Sans"/>
              </a:rPr>
              <a:t>Paul Minichino (844318)</a:t>
            </a:r>
          </a:p>
          <a:p>
            <a:pPr algn="ctr">
              <a:lnSpc>
                <a:spcPts val="2100"/>
              </a:lnSpc>
            </a:pPr>
            <a:r>
              <a:rPr lang="en-US" sz="1500">
                <a:solidFill>
                  <a:srgbClr val="000000"/>
                </a:solidFill>
                <a:latin typeface="Canva Sans"/>
                <a:ea typeface="Canva Sans"/>
                <a:cs typeface="Canva Sans"/>
                <a:sym typeface="Canva Sans"/>
              </a:rPr>
              <a:t>Paul Russo  (860139)</a:t>
            </a:r>
          </a:p>
          <a:p>
            <a:pPr algn="ctr">
              <a:lnSpc>
                <a:spcPts val="2100"/>
              </a:lnSpc>
            </a:pPr>
            <a:r>
              <a:rPr lang="en-US" sz="1500">
                <a:solidFill>
                  <a:srgbClr val="000000"/>
                </a:solidFill>
                <a:latin typeface="Canva Sans"/>
                <a:ea typeface="Canva Sans"/>
                <a:cs typeface="Canva Sans"/>
                <a:sym typeface="Canva Sans"/>
              </a:rPr>
              <a:t>Paul Terrell (863090)</a:t>
            </a:r>
          </a:p>
          <a:p>
            <a:pPr algn="ctr">
              <a:lnSpc>
                <a:spcPts val="2100"/>
              </a:lnSpc>
            </a:pPr>
            <a:r>
              <a:rPr lang="en-US" sz="1500">
                <a:solidFill>
                  <a:srgbClr val="000000"/>
                </a:solidFill>
                <a:latin typeface="Canva Sans"/>
                <a:ea typeface="Canva Sans"/>
                <a:cs typeface="Canva Sans"/>
                <a:sym typeface="Canva Sans"/>
              </a:rPr>
              <a:t>Peter Douglas (863265)</a:t>
            </a:r>
          </a:p>
          <a:p>
            <a:pPr algn="ctr">
              <a:lnSpc>
                <a:spcPts val="2100"/>
              </a:lnSpc>
            </a:pPr>
            <a:r>
              <a:rPr lang="en-US" sz="1500">
                <a:solidFill>
                  <a:srgbClr val="000000"/>
                </a:solidFill>
                <a:latin typeface="Canva Sans"/>
                <a:ea typeface="Canva Sans"/>
                <a:cs typeface="Canva Sans"/>
                <a:sym typeface="Canva Sans"/>
              </a:rPr>
              <a:t>Peter Gelabert (842598)</a:t>
            </a:r>
          </a:p>
          <a:p>
            <a:pPr algn="ctr">
              <a:lnSpc>
                <a:spcPts val="2100"/>
              </a:lnSpc>
            </a:pPr>
            <a:r>
              <a:rPr lang="en-US" sz="1500">
                <a:solidFill>
                  <a:srgbClr val="000000"/>
                </a:solidFill>
                <a:latin typeface="Canva Sans"/>
                <a:ea typeface="Canva Sans"/>
                <a:cs typeface="Canva Sans"/>
                <a:sym typeface="Canva Sans"/>
              </a:rPr>
              <a:t>Phillip Glidewell (842599)</a:t>
            </a:r>
          </a:p>
          <a:p>
            <a:pPr algn="ctr">
              <a:lnSpc>
                <a:spcPts val="2100"/>
              </a:lnSpc>
            </a:pPr>
            <a:r>
              <a:rPr lang="en-US" sz="1500">
                <a:solidFill>
                  <a:srgbClr val="000000"/>
                </a:solidFill>
                <a:latin typeface="Canva Sans"/>
                <a:ea typeface="Canva Sans"/>
                <a:cs typeface="Canva Sans"/>
                <a:sym typeface="Canva Sans"/>
              </a:rPr>
              <a:t>Poindexterhealth (858482)</a:t>
            </a:r>
          </a:p>
          <a:p>
            <a:pPr algn="ctr">
              <a:lnSpc>
                <a:spcPts val="2100"/>
              </a:lnSpc>
            </a:pPr>
            <a:r>
              <a:rPr lang="en-US" sz="1500">
                <a:solidFill>
                  <a:srgbClr val="000000"/>
                </a:solidFill>
                <a:latin typeface="Canva Sans"/>
                <a:ea typeface="Canva Sans"/>
                <a:cs typeface="Canva Sans"/>
                <a:sym typeface="Canva Sans"/>
              </a:rPr>
              <a:t>Quincy Daniels (863555)</a:t>
            </a:r>
          </a:p>
          <a:p>
            <a:pPr algn="ctr">
              <a:lnSpc>
                <a:spcPts val="2100"/>
              </a:lnSpc>
            </a:pPr>
            <a:r>
              <a:rPr lang="en-US" sz="1500">
                <a:solidFill>
                  <a:srgbClr val="000000"/>
                </a:solidFill>
                <a:latin typeface="Canva Sans"/>
                <a:ea typeface="Canva Sans"/>
                <a:cs typeface="Canva Sans"/>
                <a:sym typeface="Canva Sans"/>
              </a:rPr>
              <a:t>Rachel Elsberry (841408)</a:t>
            </a:r>
          </a:p>
          <a:p>
            <a:pPr algn="ctr">
              <a:lnSpc>
                <a:spcPts val="2100"/>
              </a:lnSpc>
            </a:pPr>
            <a:r>
              <a:rPr lang="en-US" sz="1500">
                <a:solidFill>
                  <a:srgbClr val="000000"/>
                </a:solidFill>
                <a:latin typeface="Canva Sans"/>
                <a:ea typeface="Canva Sans"/>
                <a:cs typeface="Canva Sans"/>
                <a:sym typeface="Canva Sans"/>
              </a:rPr>
              <a:t>Rebekah Farrington (844258)</a:t>
            </a:r>
          </a:p>
          <a:p>
            <a:pPr algn="ctr">
              <a:lnSpc>
                <a:spcPts val="2100"/>
              </a:lnSpc>
            </a:pPr>
            <a:r>
              <a:rPr lang="en-US" sz="1500">
                <a:solidFill>
                  <a:srgbClr val="000000"/>
                </a:solidFill>
                <a:latin typeface="Canva Sans"/>
                <a:ea typeface="Canva Sans"/>
                <a:cs typeface="Canva Sans"/>
                <a:sym typeface="Canva Sans"/>
              </a:rPr>
              <a:t>Reynaldo Hamilton (856380)</a:t>
            </a:r>
          </a:p>
          <a:p>
            <a:pPr algn="ctr">
              <a:lnSpc>
                <a:spcPts val="2100"/>
              </a:lnSpc>
            </a:pPr>
            <a:r>
              <a:rPr lang="en-US" sz="1500">
                <a:solidFill>
                  <a:srgbClr val="000000"/>
                </a:solidFill>
                <a:latin typeface="Canva Sans"/>
                <a:ea typeface="Canva Sans"/>
                <a:cs typeface="Canva Sans"/>
                <a:sym typeface="Canva Sans"/>
              </a:rPr>
              <a:t>Richard Myerscough (863760)</a:t>
            </a:r>
          </a:p>
          <a:p>
            <a:pPr algn="ctr">
              <a:lnSpc>
                <a:spcPts val="2100"/>
              </a:lnSpc>
            </a:pPr>
            <a:r>
              <a:rPr lang="en-US" sz="1500">
                <a:solidFill>
                  <a:srgbClr val="000000"/>
                </a:solidFill>
                <a:latin typeface="Canva Sans"/>
                <a:ea typeface="Canva Sans"/>
                <a:cs typeface="Canva Sans"/>
                <a:sym typeface="Canva Sans"/>
              </a:rPr>
              <a:t>Rick Rickert (841299)</a:t>
            </a:r>
          </a:p>
          <a:p>
            <a:pPr algn="ctr">
              <a:lnSpc>
                <a:spcPts val="2100"/>
              </a:lnSpc>
            </a:pPr>
            <a:r>
              <a:rPr lang="en-US" sz="1500">
                <a:solidFill>
                  <a:srgbClr val="000000"/>
                </a:solidFill>
                <a:latin typeface="Canva Sans"/>
                <a:ea typeface="Canva Sans"/>
                <a:cs typeface="Canva Sans"/>
                <a:sym typeface="Canva Sans"/>
              </a:rPr>
              <a:t>ROBERT OMID (859462)</a:t>
            </a:r>
          </a:p>
          <a:p>
            <a:pPr algn="ctr">
              <a:lnSpc>
                <a:spcPts val="2100"/>
              </a:lnSpc>
            </a:pPr>
            <a:r>
              <a:rPr lang="en-US" sz="1500">
                <a:solidFill>
                  <a:srgbClr val="000000"/>
                </a:solidFill>
                <a:latin typeface="Canva Sans"/>
                <a:ea typeface="Canva Sans"/>
                <a:cs typeface="Canva Sans"/>
                <a:sym typeface="Canva Sans"/>
              </a:rPr>
              <a:t>Robert Pierce (861198)</a:t>
            </a:r>
          </a:p>
          <a:p>
            <a:pPr algn="ctr">
              <a:lnSpc>
                <a:spcPts val="2100"/>
              </a:lnSpc>
            </a:pPr>
            <a:r>
              <a:rPr lang="en-US" sz="1500">
                <a:solidFill>
                  <a:srgbClr val="000000"/>
                </a:solidFill>
                <a:latin typeface="Canva Sans"/>
                <a:ea typeface="Canva Sans"/>
                <a:cs typeface="Canva Sans"/>
                <a:sym typeface="Canva Sans"/>
              </a:rPr>
              <a:t>Robert V. Kvietkus (866844)</a:t>
            </a:r>
          </a:p>
          <a:p>
            <a:pPr algn="ctr">
              <a:lnSpc>
                <a:spcPts val="2100"/>
              </a:lnSpc>
            </a:pPr>
            <a:r>
              <a:rPr lang="en-US" sz="1500">
                <a:solidFill>
                  <a:srgbClr val="000000"/>
                </a:solidFill>
                <a:latin typeface="Canva Sans"/>
                <a:ea typeface="Canva Sans"/>
                <a:cs typeface="Canva Sans"/>
                <a:sym typeface="Canva Sans"/>
              </a:rPr>
              <a:t>Roman Stolcis (841380)</a:t>
            </a:r>
          </a:p>
          <a:p>
            <a:pPr algn="ctr">
              <a:lnSpc>
                <a:spcPts val="2100"/>
              </a:lnSpc>
            </a:pPr>
            <a:r>
              <a:rPr lang="en-US" sz="1500">
                <a:solidFill>
                  <a:srgbClr val="000000"/>
                </a:solidFill>
                <a:latin typeface="Canva Sans"/>
                <a:ea typeface="Canva Sans"/>
                <a:cs typeface="Canva Sans"/>
                <a:sym typeface="Canva Sans"/>
              </a:rPr>
              <a:t>Ronald Francis (841359)</a:t>
            </a:r>
          </a:p>
          <a:p>
            <a:pPr algn="ctr">
              <a:lnSpc>
                <a:spcPts val="2100"/>
              </a:lnSpc>
            </a:pPr>
            <a:r>
              <a:rPr lang="en-US" sz="1500">
                <a:solidFill>
                  <a:srgbClr val="000000"/>
                </a:solidFill>
                <a:latin typeface="Canva Sans"/>
                <a:ea typeface="Canva Sans"/>
                <a:cs typeface="Canva Sans"/>
                <a:sym typeface="Canva Sans"/>
              </a:rPr>
              <a:t>Russell Maddox (844303)</a:t>
            </a:r>
          </a:p>
          <a:p>
            <a:pPr algn="ctr">
              <a:lnSpc>
                <a:spcPts val="2100"/>
              </a:lnSpc>
            </a:pPr>
            <a:r>
              <a:rPr lang="en-US" sz="1500">
                <a:solidFill>
                  <a:srgbClr val="000000"/>
                </a:solidFill>
                <a:latin typeface="Canva Sans"/>
                <a:ea typeface="Canva Sans"/>
                <a:cs typeface="Canva Sans"/>
                <a:sym typeface="Canva Sans"/>
              </a:rPr>
              <a:t>Ruth Neuenschwander (841377)</a:t>
            </a:r>
          </a:p>
          <a:p>
            <a:pPr algn="ctr">
              <a:lnSpc>
                <a:spcPts val="2100"/>
              </a:lnSpc>
            </a:pPr>
            <a:r>
              <a:rPr lang="en-US" sz="1500">
                <a:solidFill>
                  <a:srgbClr val="000000"/>
                </a:solidFill>
                <a:latin typeface="Canva Sans"/>
                <a:ea typeface="Canva Sans"/>
                <a:cs typeface="Canva Sans"/>
                <a:sym typeface="Canva Sans"/>
              </a:rPr>
              <a:t>Sabrina Turner (858312)</a:t>
            </a:r>
          </a:p>
          <a:p>
            <a:pPr algn="ctr">
              <a:lnSpc>
                <a:spcPts val="2100"/>
              </a:lnSpc>
            </a:pPr>
            <a:r>
              <a:rPr lang="en-US" sz="1500">
                <a:solidFill>
                  <a:srgbClr val="000000"/>
                </a:solidFill>
                <a:latin typeface="Canva Sans"/>
                <a:ea typeface="Canva Sans"/>
                <a:cs typeface="Canva Sans"/>
                <a:sym typeface="Canva Sans"/>
              </a:rPr>
              <a:t>Safe Haven Insurance Agency (865051)</a:t>
            </a:r>
          </a:p>
          <a:p>
            <a:pPr algn="ctr">
              <a:lnSpc>
                <a:spcPts val="2100"/>
              </a:lnSpc>
            </a:pPr>
            <a:r>
              <a:rPr lang="en-US" sz="1500">
                <a:solidFill>
                  <a:srgbClr val="000000"/>
                </a:solidFill>
                <a:latin typeface="Canva Sans"/>
                <a:ea typeface="Canva Sans"/>
                <a:cs typeface="Canva Sans"/>
                <a:sym typeface="Canva Sans"/>
              </a:rPr>
              <a:t>Samantha Weigand (863077)</a:t>
            </a:r>
          </a:p>
          <a:p>
            <a:pPr algn="ctr">
              <a:lnSpc>
                <a:spcPts val="2100"/>
              </a:lnSpc>
            </a:pPr>
            <a:r>
              <a:rPr lang="en-US" sz="1500">
                <a:solidFill>
                  <a:srgbClr val="000000"/>
                </a:solidFill>
                <a:latin typeface="Canva Sans"/>
                <a:ea typeface="Canva Sans"/>
                <a:cs typeface="Canva Sans"/>
                <a:sym typeface="Canva Sans"/>
              </a:rPr>
              <a:t>Samuel Crain (855121)</a:t>
            </a:r>
          </a:p>
          <a:p>
            <a:pPr algn="ctr">
              <a:lnSpc>
                <a:spcPts val="2100"/>
              </a:lnSpc>
            </a:pPr>
            <a:r>
              <a:rPr lang="en-US" sz="1500">
                <a:solidFill>
                  <a:srgbClr val="000000"/>
                </a:solidFill>
                <a:latin typeface="Canva Sans"/>
                <a:ea typeface="Canva Sans"/>
                <a:cs typeface="Canva Sans"/>
                <a:sym typeface="Canva Sans"/>
              </a:rPr>
              <a:t>Sara Picard (866991)</a:t>
            </a:r>
          </a:p>
          <a:p>
            <a:pPr algn="ctr">
              <a:lnSpc>
                <a:spcPts val="2100"/>
              </a:lnSpc>
            </a:pPr>
            <a:r>
              <a:rPr lang="en-US" sz="1500">
                <a:solidFill>
                  <a:srgbClr val="000000"/>
                </a:solidFill>
                <a:latin typeface="Canva Sans"/>
                <a:ea typeface="Canva Sans"/>
                <a:cs typeface="Canva Sans"/>
                <a:sym typeface="Canva Sans"/>
              </a:rPr>
              <a:t>Savannah Clark (862377)</a:t>
            </a:r>
          </a:p>
          <a:p>
            <a:pPr algn="ctr">
              <a:lnSpc>
                <a:spcPts val="2100"/>
              </a:lnSpc>
            </a:pPr>
            <a:r>
              <a:rPr lang="en-US" sz="1500">
                <a:solidFill>
                  <a:srgbClr val="000000"/>
                </a:solidFill>
                <a:latin typeface="Canva Sans"/>
                <a:ea typeface="Canva Sans"/>
                <a:cs typeface="Canva Sans"/>
                <a:sym typeface="Canva Sans"/>
              </a:rPr>
              <a:t>Scott Brown (844322)</a:t>
            </a:r>
          </a:p>
          <a:p>
            <a:pPr algn="ctr">
              <a:lnSpc>
                <a:spcPts val="2100"/>
              </a:lnSpc>
            </a:pPr>
            <a:r>
              <a:rPr lang="en-US" sz="1500">
                <a:solidFill>
                  <a:srgbClr val="000000"/>
                </a:solidFill>
                <a:latin typeface="Canva Sans"/>
                <a:ea typeface="Canva Sans"/>
                <a:cs typeface="Canva Sans"/>
                <a:sym typeface="Canva Sans"/>
              </a:rPr>
              <a:t>Scott May (859951)</a:t>
            </a:r>
          </a:p>
          <a:p>
            <a:pPr algn="ctr">
              <a:lnSpc>
                <a:spcPts val="2100"/>
              </a:lnSpc>
            </a:pPr>
            <a:r>
              <a:rPr lang="en-US" sz="1500">
                <a:solidFill>
                  <a:srgbClr val="000000"/>
                </a:solidFill>
                <a:latin typeface="Canva Sans"/>
                <a:ea typeface="Canva Sans"/>
                <a:cs typeface="Canva Sans"/>
                <a:sym typeface="Canva Sans"/>
              </a:rPr>
              <a:t>Sean Mazzola (861303)</a:t>
            </a:r>
          </a:p>
          <a:p>
            <a:pPr algn="ctr">
              <a:lnSpc>
                <a:spcPts val="2100"/>
              </a:lnSpc>
            </a:pPr>
            <a:r>
              <a:rPr lang="en-US" sz="1500">
                <a:solidFill>
                  <a:srgbClr val="000000"/>
                </a:solidFill>
                <a:latin typeface="Canva Sans"/>
                <a:ea typeface="Canva Sans"/>
                <a:cs typeface="Canva Sans"/>
                <a:sym typeface="Canva Sans"/>
              </a:rPr>
              <a:t>Sean Mills (857216)</a:t>
            </a:r>
          </a:p>
          <a:p>
            <a:pPr algn="ctr">
              <a:lnSpc>
                <a:spcPts val="2100"/>
              </a:lnSpc>
            </a:pPr>
            <a:r>
              <a:rPr lang="en-US" sz="1500">
                <a:solidFill>
                  <a:srgbClr val="000000"/>
                </a:solidFill>
                <a:latin typeface="Canva Sans"/>
                <a:ea typeface="Canva Sans"/>
                <a:cs typeface="Canva Sans"/>
                <a:sym typeface="Canva Sans"/>
              </a:rPr>
              <a:t>Sebastian Diaz (858690)</a:t>
            </a:r>
          </a:p>
          <a:p>
            <a:pPr algn="ctr">
              <a:lnSpc>
                <a:spcPts val="2100"/>
              </a:lnSpc>
            </a:pPr>
            <a:r>
              <a:rPr lang="en-US" sz="1500">
                <a:solidFill>
                  <a:srgbClr val="000000"/>
                </a:solidFill>
                <a:latin typeface="Canva Sans"/>
                <a:ea typeface="Canva Sans"/>
                <a:cs typeface="Canva Sans"/>
                <a:sym typeface="Canva Sans"/>
              </a:rPr>
              <a:t>Sebastian Esquivel (858299)</a:t>
            </a:r>
          </a:p>
          <a:p>
            <a:pPr algn="ctr">
              <a:lnSpc>
                <a:spcPts val="2100"/>
              </a:lnSpc>
            </a:pPr>
            <a:r>
              <a:rPr lang="en-US" sz="1500">
                <a:solidFill>
                  <a:srgbClr val="000000"/>
                </a:solidFill>
                <a:latin typeface="Canva Sans"/>
                <a:ea typeface="Canva Sans"/>
                <a:cs typeface="Canva Sans"/>
                <a:sym typeface="Canva Sans"/>
              </a:rPr>
              <a:t>Senior Benefits Plus LLC (856568)</a:t>
            </a:r>
          </a:p>
          <a:p>
            <a:pPr algn="ctr">
              <a:lnSpc>
                <a:spcPts val="2100"/>
              </a:lnSpc>
            </a:pPr>
            <a:r>
              <a:rPr lang="en-US" sz="1500">
                <a:solidFill>
                  <a:srgbClr val="000000"/>
                </a:solidFill>
                <a:latin typeface="Canva Sans"/>
                <a:ea typeface="Canva Sans"/>
                <a:cs typeface="Canva Sans"/>
                <a:sym typeface="Canva Sans"/>
              </a:rPr>
              <a:t>Shannon McElhaney (841403)</a:t>
            </a:r>
          </a:p>
          <a:p>
            <a:pPr algn="ctr">
              <a:lnSpc>
                <a:spcPts val="2100"/>
              </a:lnSpc>
            </a:pPr>
            <a:r>
              <a:rPr lang="en-US" sz="1500">
                <a:solidFill>
                  <a:srgbClr val="000000"/>
                </a:solidFill>
                <a:latin typeface="Canva Sans"/>
                <a:ea typeface="Canva Sans"/>
                <a:cs typeface="Canva Sans"/>
                <a:sym typeface="Canva Sans"/>
              </a:rPr>
              <a:t>Shauna Brown (845250)</a:t>
            </a:r>
          </a:p>
          <a:p>
            <a:pPr algn="ctr">
              <a:lnSpc>
                <a:spcPts val="2100"/>
              </a:lnSpc>
            </a:pPr>
            <a:r>
              <a:rPr lang="en-US" sz="1500">
                <a:solidFill>
                  <a:srgbClr val="000000"/>
                </a:solidFill>
                <a:latin typeface="Canva Sans"/>
                <a:ea typeface="Canva Sans"/>
                <a:cs typeface="Canva Sans"/>
                <a:sym typeface="Canva Sans"/>
              </a:rPr>
              <a:t>Shawn Gilmore (857180)</a:t>
            </a:r>
          </a:p>
          <a:p>
            <a:pPr algn="ctr">
              <a:lnSpc>
                <a:spcPts val="2100"/>
              </a:lnSpc>
            </a:pPr>
            <a:r>
              <a:rPr lang="en-US" sz="1500">
                <a:solidFill>
                  <a:srgbClr val="000000"/>
                </a:solidFill>
                <a:latin typeface="Canva Sans"/>
                <a:ea typeface="Canva Sans"/>
                <a:cs typeface="Canva Sans"/>
                <a:sym typeface="Canva Sans"/>
              </a:rPr>
              <a:t>Shelley Grandidge (855667)</a:t>
            </a:r>
          </a:p>
          <a:p>
            <a:pPr algn="ctr">
              <a:lnSpc>
                <a:spcPts val="2100"/>
              </a:lnSpc>
            </a:pPr>
            <a:r>
              <a:rPr lang="en-US" sz="1500">
                <a:solidFill>
                  <a:srgbClr val="000000"/>
                </a:solidFill>
                <a:latin typeface="Canva Sans"/>
                <a:ea typeface="Canva Sans"/>
                <a:cs typeface="Canva Sans"/>
                <a:sym typeface="Canva Sans"/>
              </a:rPr>
              <a:t>Shelley Phillips  (860356)</a:t>
            </a:r>
          </a:p>
          <a:p>
            <a:pPr algn="ctr">
              <a:lnSpc>
                <a:spcPts val="2100"/>
              </a:lnSpc>
            </a:pPr>
            <a:r>
              <a:rPr lang="en-US" sz="1500">
                <a:solidFill>
                  <a:srgbClr val="000000"/>
                </a:solidFill>
                <a:latin typeface="Canva Sans"/>
                <a:ea typeface="Canva Sans"/>
                <a:cs typeface="Canva Sans"/>
                <a:sym typeface="Canva Sans"/>
              </a:rPr>
              <a:t>Sir McMillen (856208)</a:t>
            </a:r>
          </a:p>
          <a:p>
            <a:pPr algn="ctr">
              <a:lnSpc>
                <a:spcPts val="2100"/>
              </a:lnSpc>
            </a:pPr>
            <a:r>
              <a:rPr lang="en-US" sz="1500">
                <a:solidFill>
                  <a:srgbClr val="000000"/>
                </a:solidFill>
                <a:latin typeface="Canva Sans"/>
                <a:ea typeface="Canva Sans"/>
                <a:cs typeface="Canva Sans"/>
                <a:sym typeface="Canva Sans"/>
              </a:rPr>
              <a:t>Southeast Insurance and Financial Group Inc (846511)</a:t>
            </a:r>
          </a:p>
          <a:p>
            <a:pPr algn="ctr">
              <a:lnSpc>
                <a:spcPts val="2100"/>
              </a:lnSpc>
            </a:pPr>
            <a:r>
              <a:rPr lang="en-US" sz="1500">
                <a:solidFill>
                  <a:srgbClr val="000000"/>
                </a:solidFill>
                <a:latin typeface="Canva Sans"/>
                <a:ea typeface="Canva Sans"/>
                <a:cs typeface="Canva Sans"/>
                <a:sym typeface="Canva Sans"/>
              </a:rPr>
              <a:t>Stacie Howard (844311)</a:t>
            </a:r>
          </a:p>
          <a:p>
            <a:pPr algn="ctr">
              <a:lnSpc>
                <a:spcPts val="2100"/>
              </a:lnSpc>
            </a:pPr>
            <a:r>
              <a:rPr lang="en-US" sz="1500">
                <a:solidFill>
                  <a:srgbClr val="000000"/>
                </a:solidFill>
                <a:latin typeface="Canva Sans"/>
                <a:ea typeface="Canva Sans"/>
                <a:cs typeface="Canva Sans"/>
                <a:sym typeface="Canva Sans"/>
              </a:rPr>
              <a:t>Stefan Savolle (847290)</a:t>
            </a:r>
          </a:p>
          <a:p>
            <a:pPr algn="ctr">
              <a:lnSpc>
                <a:spcPts val="2100"/>
              </a:lnSpc>
            </a:pPr>
            <a:r>
              <a:rPr lang="en-US" sz="1500">
                <a:solidFill>
                  <a:srgbClr val="000000"/>
                </a:solidFill>
                <a:latin typeface="Canva Sans"/>
                <a:ea typeface="Canva Sans"/>
                <a:cs typeface="Canva Sans"/>
                <a:sym typeface="Canva Sans"/>
              </a:rPr>
              <a:t>Stefanie Fishman (841635)</a:t>
            </a:r>
          </a:p>
          <a:p>
            <a:pPr algn="ctr">
              <a:lnSpc>
                <a:spcPts val="2100"/>
              </a:lnSpc>
            </a:pPr>
            <a:r>
              <a:rPr lang="en-US" sz="1500">
                <a:solidFill>
                  <a:srgbClr val="000000"/>
                </a:solidFill>
                <a:latin typeface="Canva Sans"/>
                <a:ea typeface="Canva Sans"/>
                <a:cs typeface="Canva Sans"/>
                <a:sym typeface="Canva Sans"/>
              </a:rPr>
              <a:t>Stephen Kushner (860349)</a:t>
            </a:r>
          </a:p>
          <a:p>
            <a:pPr algn="ctr">
              <a:lnSpc>
                <a:spcPts val="2100"/>
              </a:lnSpc>
            </a:pPr>
            <a:r>
              <a:rPr lang="en-US" sz="1500">
                <a:solidFill>
                  <a:srgbClr val="000000"/>
                </a:solidFill>
                <a:latin typeface="Canva Sans"/>
                <a:ea typeface="Canva Sans"/>
                <a:cs typeface="Canva Sans"/>
                <a:sym typeface="Canva Sans"/>
              </a:rPr>
              <a:t>Sterrett Financial Group (845996)</a:t>
            </a:r>
          </a:p>
          <a:p>
            <a:pPr algn="ctr">
              <a:lnSpc>
                <a:spcPts val="2100"/>
              </a:lnSpc>
            </a:pPr>
            <a:r>
              <a:rPr lang="en-US" sz="1500">
                <a:solidFill>
                  <a:srgbClr val="000000"/>
                </a:solidFill>
                <a:latin typeface="Canva Sans"/>
                <a:ea typeface="Canva Sans"/>
                <a:cs typeface="Canva Sans"/>
                <a:sym typeface="Canva Sans"/>
              </a:rPr>
              <a:t>Steven Angel (841640)</a:t>
            </a:r>
          </a:p>
          <a:p>
            <a:pPr algn="ctr">
              <a:lnSpc>
                <a:spcPts val="2100"/>
              </a:lnSpc>
            </a:pPr>
            <a:r>
              <a:rPr lang="en-US" sz="1500">
                <a:solidFill>
                  <a:srgbClr val="000000"/>
                </a:solidFill>
                <a:latin typeface="Canva Sans"/>
                <a:ea typeface="Canva Sans"/>
                <a:cs typeface="Canva Sans"/>
                <a:sym typeface="Canva Sans"/>
              </a:rPr>
              <a:t>Steven Guilfoile (857602)</a:t>
            </a:r>
          </a:p>
          <a:p>
            <a:pPr algn="ctr">
              <a:lnSpc>
                <a:spcPts val="2100"/>
              </a:lnSpc>
            </a:pPr>
            <a:r>
              <a:rPr lang="en-US" sz="1500">
                <a:solidFill>
                  <a:srgbClr val="000000"/>
                </a:solidFill>
                <a:latin typeface="Canva Sans"/>
                <a:ea typeface="Canva Sans"/>
                <a:cs typeface="Canva Sans"/>
                <a:sym typeface="Canva Sans"/>
              </a:rPr>
              <a:t>Steven Wilner (845273)</a:t>
            </a:r>
          </a:p>
          <a:p>
            <a:pPr algn="ctr">
              <a:lnSpc>
                <a:spcPts val="2100"/>
              </a:lnSpc>
            </a:pPr>
            <a:r>
              <a:rPr lang="en-US" sz="1500">
                <a:solidFill>
                  <a:srgbClr val="000000"/>
                </a:solidFill>
                <a:latin typeface="Canva Sans"/>
                <a:ea typeface="Canva Sans"/>
                <a:cs typeface="Canva Sans"/>
                <a:sym typeface="Canva Sans"/>
              </a:rPr>
              <a:t>Susan Isenhour (858685)</a:t>
            </a:r>
          </a:p>
          <a:p>
            <a:pPr algn="ctr">
              <a:lnSpc>
                <a:spcPts val="2100"/>
              </a:lnSpc>
            </a:pPr>
            <a:r>
              <a:rPr lang="en-US" sz="1500">
                <a:solidFill>
                  <a:srgbClr val="000000"/>
                </a:solidFill>
                <a:latin typeface="Canva Sans"/>
                <a:ea typeface="Canva Sans"/>
                <a:cs typeface="Canva Sans"/>
                <a:sym typeface="Canva Sans"/>
              </a:rPr>
              <a:t>Suzanne OConnor (841342)</a:t>
            </a:r>
          </a:p>
          <a:p>
            <a:pPr algn="ctr">
              <a:lnSpc>
                <a:spcPts val="2100"/>
              </a:lnSpc>
            </a:pPr>
            <a:r>
              <a:rPr lang="en-US" sz="1500">
                <a:solidFill>
                  <a:srgbClr val="000000"/>
                </a:solidFill>
                <a:latin typeface="Canva Sans"/>
                <a:ea typeface="Canva Sans"/>
                <a:cs typeface="Canva Sans"/>
                <a:sym typeface="Canva Sans"/>
              </a:rPr>
              <a:t>Swan Insurance LLC (857213)</a:t>
            </a:r>
          </a:p>
          <a:p>
            <a:pPr algn="ctr">
              <a:lnSpc>
                <a:spcPts val="2100"/>
              </a:lnSpc>
            </a:pPr>
            <a:r>
              <a:rPr lang="en-US" sz="1500">
                <a:solidFill>
                  <a:srgbClr val="000000"/>
                </a:solidFill>
                <a:latin typeface="Canva Sans"/>
                <a:ea typeface="Canva Sans"/>
                <a:cs typeface="Canva Sans"/>
                <a:sym typeface="Canva Sans"/>
              </a:rPr>
              <a:t>Tanya Boyd (859977)</a:t>
            </a:r>
          </a:p>
          <a:p>
            <a:pPr algn="ctr">
              <a:lnSpc>
                <a:spcPts val="2100"/>
              </a:lnSpc>
            </a:pPr>
            <a:r>
              <a:rPr lang="en-US" sz="1500">
                <a:solidFill>
                  <a:srgbClr val="000000"/>
                </a:solidFill>
                <a:latin typeface="Canva Sans"/>
                <a:ea typeface="Canva Sans"/>
                <a:cs typeface="Canva Sans"/>
                <a:sym typeface="Canva Sans"/>
              </a:rPr>
              <a:t>Tayler Lea Busack (856310)</a:t>
            </a:r>
          </a:p>
          <a:p>
            <a:pPr algn="ctr">
              <a:lnSpc>
                <a:spcPts val="2100"/>
              </a:lnSpc>
            </a:pPr>
            <a:r>
              <a:rPr lang="en-US" sz="1500">
                <a:solidFill>
                  <a:srgbClr val="000000"/>
                </a:solidFill>
                <a:latin typeface="Canva Sans"/>
                <a:ea typeface="Canva Sans"/>
                <a:cs typeface="Canva Sans"/>
                <a:sym typeface="Canva Sans"/>
              </a:rPr>
              <a:t>Teresa Scammell (844320)</a:t>
            </a:r>
          </a:p>
          <a:p>
            <a:pPr algn="ctr">
              <a:lnSpc>
                <a:spcPts val="2100"/>
              </a:lnSpc>
            </a:pPr>
            <a:r>
              <a:rPr lang="en-US" sz="1500">
                <a:solidFill>
                  <a:srgbClr val="000000"/>
                </a:solidFill>
                <a:latin typeface="Canva Sans"/>
                <a:ea typeface="Canva Sans"/>
                <a:cs typeface="Canva Sans"/>
                <a:sym typeface="Canva Sans"/>
              </a:rPr>
              <a:t>The Health Agents (856162)</a:t>
            </a:r>
          </a:p>
          <a:p>
            <a:pPr algn="ctr">
              <a:lnSpc>
                <a:spcPts val="2100"/>
              </a:lnSpc>
            </a:pPr>
            <a:r>
              <a:rPr lang="en-US" sz="1500">
                <a:solidFill>
                  <a:srgbClr val="000000"/>
                </a:solidFill>
                <a:latin typeface="Canva Sans"/>
                <a:ea typeface="Canva Sans"/>
                <a:cs typeface="Canva Sans"/>
                <a:sym typeface="Canva Sans"/>
              </a:rPr>
              <a:t>Thomas Buettner (847257)</a:t>
            </a:r>
          </a:p>
          <a:p>
            <a:pPr algn="ctr">
              <a:lnSpc>
                <a:spcPts val="2100"/>
              </a:lnSpc>
            </a:pPr>
            <a:r>
              <a:rPr lang="en-US" sz="1500">
                <a:solidFill>
                  <a:srgbClr val="000000"/>
                </a:solidFill>
                <a:latin typeface="Canva Sans"/>
                <a:ea typeface="Canva Sans"/>
                <a:cs typeface="Canva Sans"/>
                <a:sym typeface="Canva Sans"/>
              </a:rPr>
              <a:t>Thomas Cardenas (842469)</a:t>
            </a:r>
          </a:p>
          <a:p>
            <a:pPr algn="ctr">
              <a:lnSpc>
                <a:spcPts val="2100"/>
              </a:lnSpc>
            </a:pPr>
            <a:r>
              <a:rPr lang="en-US" sz="1500">
                <a:solidFill>
                  <a:srgbClr val="000000"/>
                </a:solidFill>
                <a:latin typeface="Canva Sans"/>
                <a:ea typeface="Canva Sans"/>
                <a:cs typeface="Canva Sans"/>
                <a:sym typeface="Canva Sans"/>
              </a:rPr>
              <a:t>Thomas Ferguson (845291)</a:t>
            </a:r>
          </a:p>
          <a:p>
            <a:pPr algn="ctr">
              <a:lnSpc>
                <a:spcPts val="2100"/>
              </a:lnSpc>
            </a:pPr>
            <a:r>
              <a:rPr lang="en-US" sz="1500">
                <a:solidFill>
                  <a:srgbClr val="000000"/>
                </a:solidFill>
                <a:latin typeface="Canva Sans"/>
                <a:ea typeface="Canva Sans"/>
                <a:cs typeface="Canva Sans"/>
                <a:sym typeface="Canva Sans"/>
              </a:rPr>
              <a:t>Thomas Ryan (861249)</a:t>
            </a:r>
          </a:p>
          <a:p>
            <a:pPr algn="ctr">
              <a:lnSpc>
                <a:spcPts val="2100"/>
              </a:lnSpc>
            </a:pPr>
            <a:r>
              <a:rPr lang="en-US" sz="1500">
                <a:solidFill>
                  <a:srgbClr val="000000"/>
                </a:solidFill>
                <a:latin typeface="Canva Sans"/>
                <a:ea typeface="Canva Sans"/>
                <a:cs typeface="Canva Sans"/>
                <a:sym typeface="Canva Sans"/>
              </a:rPr>
              <a:t>Tim Cleveland (861487)</a:t>
            </a:r>
          </a:p>
          <a:p>
            <a:pPr algn="ctr">
              <a:lnSpc>
                <a:spcPts val="2100"/>
              </a:lnSpc>
            </a:pPr>
            <a:r>
              <a:rPr lang="en-US" sz="1500">
                <a:solidFill>
                  <a:srgbClr val="000000"/>
                </a:solidFill>
                <a:latin typeface="Canva Sans"/>
                <a:ea typeface="Canva Sans"/>
                <a:cs typeface="Canva Sans"/>
                <a:sym typeface="Canva Sans"/>
              </a:rPr>
              <a:t>Tim Cocchiola (841372)</a:t>
            </a:r>
          </a:p>
          <a:p>
            <a:pPr algn="ctr">
              <a:lnSpc>
                <a:spcPts val="2100"/>
              </a:lnSpc>
            </a:pPr>
            <a:r>
              <a:rPr lang="en-US" sz="1500">
                <a:solidFill>
                  <a:srgbClr val="000000"/>
                </a:solidFill>
                <a:latin typeface="Canva Sans"/>
                <a:ea typeface="Canva Sans"/>
                <a:cs typeface="Canva Sans"/>
                <a:sym typeface="Canva Sans"/>
              </a:rPr>
              <a:t>Tim L Williams (858252)</a:t>
            </a:r>
          </a:p>
          <a:p>
            <a:pPr algn="ctr">
              <a:lnSpc>
                <a:spcPts val="2100"/>
              </a:lnSpc>
            </a:pPr>
            <a:r>
              <a:rPr lang="en-US" sz="1500">
                <a:solidFill>
                  <a:srgbClr val="000000"/>
                </a:solidFill>
                <a:latin typeface="Canva Sans"/>
                <a:ea typeface="Canva Sans"/>
                <a:cs typeface="Canva Sans"/>
                <a:sym typeface="Canva Sans"/>
              </a:rPr>
              <a:t>Tim McCormick (841332)</a:t>
            </a:r>
          </a:p>
          <a:p>
            <a:pPr algn="ctr">
              <a:lnSpc>
                <a:spcPts val="2100"/>
              </a:lnSpc>
            </a:pPr>
            <a:r>
              <a:rPr lang="en-US" sz="1500">
                <a:solidFill>
                  <a:srgbClr val="000000"/>
                </a:solidFill>
                <a:latin typeface="Canva Sans"/>
                <a:ea typeface="Canva Sans"/>
                <a:cs typeface="Canva Sans"/>
                <a:sym typeface="Canva Sans"/>
              </a:rPr>
              <a:t>Timothy Michael Ray (842491)</a:t>
            </a:r>
          </a:p>
          <a:p>
            <a:pPr algn="ctr">
              <a:lnSpc>
                <a:spcPts val="2100"/>
              </a:lnSpc>
            </a:pPr>
            <a:r>
              <a:rPr lang="en-US" sz="1500">
                <a:solidFill>
                  <a:srgbClr val="000000"/>
                </a:solidFill>
                <a:latin typeface="Canva Sans"/>
                <a:ea typeface="Canva Sans"/>
                <a:cs typeface="Canva Sans"/>
                <a:sym typeface="Canva Sans"/>
              </a:rPr>
              <a:t>TODD OVALL (860737)</a:t>
            </a:r>
          </a:p>
          <a:p>
            <a:pPr algn="ctr">
              <a:lnSpc>
                <a:spcPts val="2100"/>
              </a:lnSpc>
            </a:pPr>
            <a:r>
              <a:rPr lang="en-US" sz="1500">
                <a:solidFill>
                  <a:srgbClr val="000000"/>
                </a:solidFill>
                <a:latin typeface="Canva Sans"/>
                <a:ea typeface="Canva Sans"/>
                <a:cs typeface="Canva Sans"/>
                <a:sym typeface="Canva Sans"/>
              </a:rPr>
              <a:t>Top Tier Financial (845413)</a:t>
            </a:r>
          </a:p>
          <a:p>
            <a:pPr algn="ctr">
              <a:lnSpc>
                <a:spcPts val="2100"/>
              </a:lnSpc>
            </a:pPr>
            <a:r>
              <a:rPr lang="en-US" sz="1500">
                <a:solidFill>
                  <a:srgbClr val="000000"/>
                </a:solidFill>
                <a:latin typeface="Canva Sans"/>
                <a:ea typeface="Canva Sans"/>
                <a:cs typeface="Canva Sans"/>
                <a:sym typeface="Canva Sans"/>
              </a:rPr>
              <a:t>Travis Walker (844273)</a:t>
            </a:r>
          </a:p>
          <a:p>
            <a:pPr algn="ctr">
              <a:lnSpc>
                <a:spcPts val="2100"/>
              </a:lnSpc>
            </a:pPr>
            <a:r>
              <a:rPr lang="en-US" sz="1500">
                <a:solidFill>
                  <a:srgbClr val="000000"/>
                </a:solidFill>
                <a:latin typeface="Canva Sans"/>
                <a:ea typeface="Canva Sans"/>
                <a:cs typeface="Canva Sans"/>
                <a:sym typeface="Canva Sans"/>
              </a:rPr>
              <a:t>Trevor Sands (847277)</a:t>
            </a:r>
          </a:p>
          <a:p>
            <a:pPr algn="ctr">
              <a:lnSpc>
                <a:spcPts val="2100"/>
              </a:lnSpc>
            </a:pPr>
            <a:r>
              <a:rPr lang="en-US" sz="1500">
                <a:solidFill>
                  <a:srgbClr val="000000"/>
                </a:solidFill>
                <a:latin typeface="Canva Sans"/>
                <a:ea typeface="Canva Sans"/>
                <a:cs typeface="Canva Sans"/>
                <a:sym typeface="Canva Sans"/>
              </a:rPr>
              <a:t>Trey Sayles (841388)</a:t>
            </a:r>
          </a:p>
          <a:p>
            <a:pPr algn="ctr">
              <a:lnSpc>
                <a:spcPts val="2100"/>
              </a:lnSpc>
            </a:pPr>
            <a:r>
              <a:rPr lang="en-US" sz="1500">
                <a:solidFill>
                  <a:srgbClr val="000000"/>
                </a:solidFill>
                <a:latin typeface="Canva Sans"/>
                <a:ea typeface="Canva Sans"/>
                <a:cs typeface="Canva Sans"/>
                <a:sym typeface="Canva Sans"/>
              </a:rPr>
              <a:t>Trey Wilson (845257)</a:t>
            </a:r>
          </a:p>
          <a:p>
            <a:pPr algn="ctr">
              <a:lnSpc>
                <a:spcPts val="2100"/>
              </a:lnSpc>
            </a:pPr>
            <a:r>
              <a:rPr lang="en-US" sz="1500">
                <a:solidFill>
                  <a:srgbClr val="000000"/>
                </a:solidFill>
                <a:latin typeface="Canva Sans"/>
                <a:ea typeface="Canva Sans"/>
                <a:cs typeface="Canva Sans"/>
                <a:sym typeface="Canva Sans"/>
              </a:rPr>
              <a:t>Trisha Macrum (855699)</a:t>
            </a:r>
          </a:p>
          <a:p>
            <a:pPr algn="ctr">
              <a:lnSpc>
                <a:spcPts val="2100"/>
              </a:lnSpc>
            </a:pPr>
            <a:r>
              <a:rPr lang="en-US" sz="1500">
                <a:solidFill>
                  <a:srgbClr val="000000"/>
                </a:solidFill>
                <a:latin typeface="Canva Sans"/>
                <a:ea typeface="Canva Sans"/>
                <a:cs typeface="Canva Sans"/>
                <a:sym typeface="Canva Sans"/>
              </a:rPr>
              <a:t>Tryten Williams (857045)</a:t>
            </a:r>
          </a:p>
          <a:p>
            <a:pPr algn="ctr">
              <a:lnSpc>
                <a:spcPts val="2100"/>
              </a:lnSpc>
            </a:pPr>
            <a:r>
              <a:rPr lang="en-US" sz="1500">
                <a:solidFill>
                  <a:srgbClr val="000000"/>
                </a:solidFill>
                <a:latin typeface="Canva Sans"/>
                <a:ea typeface="Canva Sans"/>
                <a:cs typeface="Canva Sans"/>
                <a:sym typeface="Canva Sans"/>
              </a:rPr>
              <a:t>Tucker Vincent (847037)</a:t>
            </a:r>
          </a:p>
          <a:p>
            <a:pPr algn="ctr">
              <a:lnSpc>
                <a:spcPts val="2100"/>
              </a:lnSpc>
            </a:pPr>
            <a:r>
              <a:rPr lang="en-US" sz="1500">
                <a:solidFill>
                  <a:srgbClr val="000000"/>
                </a:solidFill>
                <a:latin typeface="Canva Sans"/>
                <a:ea typeface="Canva Sans"/>
                <a:cs typeface="Canva Sans"/>
                <a:sym typeface="Canva Sans"/>
              </a:rPr>
              <a:t>TYLER JACKSON (842577)</a:t>
            </a:r>
          </a:p>
          <a:p>
            <a:pPr algn="ctr">
              <a:lnSpc>
                <a:spcPts val="2100"/>
              </a:lnSpc>
            </a:pPr>
            <a:r>
              <a:rPr lang="en-US" sz="1500">
                <a:solidFill>
                  <a:srgbClr val="000000"/>
                </a:solidFill>
                <a:latin typeface="Canva Sans"/>
                <a:ea typeface="Canva Sans"/>
                <a:cs typeface="Canva Sans"/>
                <a:sym typeface="Canva Sans"/>
              </a:rPr>
              <a:t>US Protector Group LLC (859598)</a:t>
            </a:r>
          </a:p>
          <a:p>
            <a:pPr algn="ctr">
              <a:lnSpc>
                <a:spcPts val="2100"/>
              </a:lnSpc>
            </a:pPr>
            <a:r>
              <a:rPr lang="en-US" sz="1500">
                <a:solidFill>
                  <a:srgbClr val="000000"/>
                </a:solidFill>
                <a:latin typeface="Canva Sans"/>
                <a:ea typeface="Canva Sans"/>
                <a:cs typeface="Canva Sans"/>
                <a:sym typeface="Canva Sans"/>
              </a:rPr>
              <a:t>USA Benefits Group (869674)</a:t>
            </a:r>
          </a:p>
          <a:p>
            <a:pPr algn="ctr">
              <a:lnSpc>
                <a:spcPts val="2100"/>
              </a:lnSpc>
            </a:pPr>
            <a:r>
              <a:rPr lang="en-US" sz="1500">
                <a:solidFill>
                  <a:srgbClr val="000000"/>
                </a:solidFill>
                <a:latin typeface="Canva Sans"/>
                <a:ea typeface="Canva Sans"/>
                <a:cs typeface="Canva Sans"/>
                <a:sym typeface="Canva Sans"/>
              </a:rPr>
              <a:t>Valarie Stevens (845294)</a:t>
            </a:r>
          </a:p>
          <a:p>
            <a:pPr algn="ctr">
              <a:lnSpc>
                <a:spcPts val="2100"/>
              </a:lnSpc>
            </a:pPr>
            <a:r>
              <a:rPr lang="en-US" sz="1500">
                <a:solidFill>
                  <a:srgbClr val="000000"/>
                </a:solidFill>
                <a:latin typeface="Canva Sans"/>
                <a:ea typeface="Canva Sans"/>
                <a:cs typeface="Canva Sans"/>
                <a:sym typeface="Canva Sans"/>
              </a:rPr>
              <a:t>Vanessa Kay Newman (858931)</a:t>
            </a:r>
          </a:p>
          <a:p>
            <a:pPr algn="ctr">
              <a:lnSpc>
                <a:spcPts val="2100"/>
              </a:lnSpc>
            </a:pPr>
            <a:r>
              <a:rPr lang="en-US" sz="1500">
                <a:solidFill>
                  <a:srgbClr val="000000"/>
                </a:solidFill>
                <a:latin typeface="Canva Sans"/>
                <a:ea typeface="Canva Sans"/>
                <a:cs typeface="Canva Sans"/>
                <a:sym typeface="Canva Sans"/>
              </a:rPr>
              <a:t>Wesley Barker (841595)</a:t>
            </a:r>
          </a:p>
          <a:p>
            <a:pPr algn="ctr">
              <a:lnSpc>
                <a:spcPts val="2100"/>
              </a:lnSpc>
            </a:pPr>
            <a:r>
              <a:rPr lang="en-US" sz="1500">
                <a:solidFill>
                  <a:srgbClr val="000000"/>
                </a:solidFill>
                <a:latin typeface="Canva Sans"/>
                <a:ea typeface="Canva Sans"/>
                <a:cs typeface="Canva Sans"/>
                <a:sym typeface="Canva Sans"/>
              </a:rPr>
              <a:t>William Patterson  (861860)</a:t>
            </a:r>
          </a:p>
          <a:p>
            <a:pPr algn="ctr">
              <a:lnSpc>
                <a:spcPts val="2100"/>
              </a:lnSpc>
            </a:pPr>
            <a:r>
              <a:rPr lang="en-US" sz="1500">
                <a:solidFill>
                  <a:srgbClr val="000000"/>
                </a:solidFill>
                <a:latin typeface="Canva Sans"/>
                <a:ea typeface="Canva Sans"/>
                <a:cs typeface="Canva Sans"/>
                <a:sym typeface="Canva Sans"/>
              </a:rPr>
              <a:t>William Pauley (841325)</a:t>
            </a:r>
          </a:p>
          <a:p>
            <a:pPr algn="ctr">
              <a:lnSpc>
                <a:spcPts val="2100"/>
              </a:lnSpc>
            </a:pPr>
            <a:r>
              <a:rPr lang="en-US" sz="1500">
                <a:solidFill>
                  <a:srgbClr val="000000"/>
                </a:solidFill>
                <a:latin typeface="Canva Sans"/>
                <a:ea typeface="Canva Sans"/>
                <a:cs typeface="Canva Sans"/>
                <a:sym typeface="Canva Sans"/>
              </a:rPr>
              <a:t>William Robert O'Brien (861315)</a:t>
            </a:r>
          </a:p>
          <a:p>
            <a:pPr algn="ctr">
              <a:lnSpc>
                <a:spcPts val="2100"/>
              </a:lnSpc>
            </a:pPr>
            <a:r>
              <a:rPr lang="en-US" sz="1500">
                <a:solidFill>
                  <a:srgbClr val="000000"/>
                </a:solidFill>
                <a:latin typeface="Canva Sans"/>
                <a:ea typeface="Canva Sans"/>
                <a:cs typeface="Canva Sans"/>
                <a:sym typeface="Canva Sans"/>
              </a:rPr>
              <a:t>william scott stevenson (867446)</a:t>
            </a:r>
          </a:p>
          <a:p>
            <a:pPr algn="ctr">
              <a:lnSpc>
                <a:spcPts val="2100"/>
              </a:lnSpc>
            </a:pPr>
            <a:r>
              <a:rPr lang="en-US" sz="1500">
                <a:solidFill>
                  <a:srgbClr val="000000"/>
                </a:solidFill>
                <a:latin typeface="Canva Sans"/>
                <a:ea typeface="Canva Sans"/>
                <a:cs typeface="Canva Sans"/>
                <a:sym typeface="Canva Sans"/>
              </a:rPr>
              <a:t>Wolfpack Financial Inc. (858983)</a:t>
            </a:r>
          </a:p>
          <a:p>
            <a:pPr algn="ctr">
              <a:lnSpc>
                <a:spcPts val="2100"/>
              </a:lnSpc>
            </a:pPr>
            <a:r>
              <a:rPr lang="en-US" sz="1500">
                <a:solidFill>
                  <a:srgbClr val="000000"/>
                </a:solidFill>
                <a:latin typeface="Canva Sans"/>
                <a:ea typeface="Canva Sans"/>
                <a:cs typeface="Canva Sans"/>
                <a:sym typeface="Canva Sans"/>
              </a:rPr>
              <a:t>Zachary Dollhausen (845617)</a:t>
            </a:r>
          </a:p>
          <a:p>
            <a:pPr algn="ctr">
              <a:lnSpc>
                <a:spcPts val="2100"/>
              </a:lnSpc>
            </a:pPr>
            <a:r>
              <a:rPr lang="en-US" sz="1500">
                <a:solidFill>
                  <a:srgbClr val="000000"/>
                </a:solidFill>
                <a:latin typeface="Canva Sans"/>
                <a:ea typeface="Canva Sans"/>
                <a:cs typeface="Canva Sans"/>
                <a:sym typeface="Canva Sans"/>
              </a:rPr>
              <a:t>Zachary Michael Jervis (863031)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16666" b="-16666"/>
            </a:stretch>
          </a:blipFill>
        </p:spPr>
        <p:txBody>
          <a:bodyPr/>
          <a:lstStyle/>
          <a:p>
            <a:endParaRPr lang="en-US"/>
          </a:p>
        </p:txBody>
      </p:sp>
      <p:sp>
        <p:nvSpPr>
          <p:cNvPr id="3" name="Freeform 3"/>
          <p:cNvSpPr/>
          <p:nvPr/>
        </p:nvSpPr>
        <p:spPr>
          <a:xfrm>
            <a:off x="2125777" y="159351"/>
            <a:ext cx="2751023" cy="1018681"/>
          </a:xfrm>
          <a:custGeom>
            <a:avLst/>
            <a:gdLst/>
            <a:ahLst/>
            <a:cxnLst/>
            <a:rect l="l" t="t" r="r" b="b"/>
            <a:pathLst>
              <a:path w="2751023" h="1018681">
                <a:moveTo>
                  <a:pt x="0" y="0"/>
                </a:moveTo>
                <a:lnTo>
                  <a:pt x="2751023" y="0"/>
                </a:lnTo>
                <a:lnTo>
                  <a:pt x="2751023" y="1018681"/>
                </a:lnTo>
                <a:lnTo>
                  <a:pt x="0" y="1018681"/>
                </a:lnTo>
                <a:lnTo>
                  <a:pt x="0" y="0"/>
                </a:lnTo>
                <a:close/>
              </a:path>
            </a:pathLst>
          </a:custGeom>
          <a:blipFill>
            <a:blip r:embed="rId4"/>
            <a:stretch>
              <a:fillRect/>
            </a:stretch>
          </a:blipFill>
        </p:spPr>
        <p:txBody>
          <a:bodyPr/>
          <a:lstStyle/>
          <a:p>
            <a:endParaRPr lang="en-US"/>
          </a:p>
        </p:txBody>
      </p:sp>
      <p:sp>
        <p:nvSpPr>
          <p:cNvPr id="4" name="Freeform 4"/>
          <p:cNvSpPr/>
          <p:nvPr/>
        </p:nvSpPr>
        <p:spPr>
          <a:xfrm>
            <a:off x="5277939" y="-107194"/>
            <a:ext cx="1687978" cy="1677428"/>
          </a:xfrm>
          <a:custGeom>
            <a:avLst/>
            <a:gdLst/>
            <a:ahLst/>
            <a:cxnLst/>
            <a:rect l="l" t="t" r="r" b="b"/>
            <a:pathLst>
              <a:path w="1687978" h="1677428">
                <a:moveTo>
                  <a:pt x="0" y="0"/>
                </a:moveTo>
                <a:lnTo>
                  <a:pt x="1687978" y="0"/>
                </a:lnTo>
                <a:lnTo>
                  <a:pt x="1687978" y="1677428"/>
                </a:lnTo>
                <a:lnTo>
                  <a:pt x="0" y="1677428"/>
                </a:lnTo>
                <a:lnTo>
                  <a:pt x="0" y="0"/>
                </a:lnTo>
                <a:close/>
              </a:path>
            </a:pathLst>
          </a:custGeom>
          <a:blipFill>
            <a:blip r:embed="rId5"/>
            <a:stretch>
              <a:fillRect/>
            </a:stretch>
          </a:blipFill>
        </p:spPr>
        <p:txBody>
          <a:bodyPr/>
          <a:lstStyle/>
          <a:p>
            <a:endParaRPr lang="en-US"/>
          </a:p>
        </p:txBody>
      </p:sp>
      <p:sp>
        <p:nvSpPr>
          <p:cNvPr id="5" name="Freeform 5"/>
          <p:cNvSpPr/>
          <p:nvPr/>
        </p:nvSpPr>
        <p:spPr>
          <a:xfrm>
            <a:off x="5021566" y="470396"/>
            <a:ext cx="2457636" cy="522248"/>
          </a:xfrm>
          <a:custGeom>
            <a:avLst/>
            <a:gdLst/>
            <a:ahLst/>
            <a:cxnLst/>
            <a:rect l="l" t="t" r="r" b="b"/>
            <a:pathLst>
              <a:path w="2457636" h="522248">
                <a:moveTo>
                  <a:pt x="0" y="0"/>
                </a:moveTo>
                <a:lnTo>
                  <a:pt x="2457635" y="0"/>
                </a:lnTo>
                <a:lnTo>
                  <a:pt x="2457635" y="522248"/>
                </a:lnTo>
                <a:lnTo>
                  <a:pt x="0" y="5222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5227869" y="519764"/>
            <a:ext cx="2045028" cy="366362"/>
          </a:xfrm>
          <a:prstGeom prst="rect">
            <a:avLst/>
          </a:prstGeom>
        </p:spPr>
        <p:txBody>
          <a:bodyPr lIns="0" tIns="0" rIns="0" bIns="0" rtlCol="0" anchor="t">
            <a:spAutoFit/>
          </a:bodyPr>
          <a:lstStyle/>
          <a:p>
            <a:pPr algn="ctr">
              <a:lnSpc>
                <a:spcPts val="2877"/>
              </a:lnSpc>
            </a:pPr>
            <a:r>
              <a:rPr lang="en-US" sz="2055">
                <a:solidFill>
                  <a:srgbClr val="F4F6FC"/>
                </a:solidFill>
                <a:latin typeface="Coco Gothic"/>
                <a:ea typeface="Coco Gothic"/>
                <a:cs typeface="Coco Gothic"/>
                <a:sym typeface="Coco Gothic"/>
              </a:rPr>
              <a:t>Agent BONUS!</a:t>
            </a:r>
          </a:p>
        </p:txBody>
      </p:sp>
      <p:sp>
        <p:nvSpPr>
          <p:cNvPr id="7" name="TextBox 7"/>
          <p:cNvSpPr txBox="1"/>
          <p:nvPr/>
        </p:nvSpPr>
        <p:spPr>
          <a:xfrm>
            <a:off x="4353419" y="1252372"/>
            <a:ext cx="924520" cy="372745"/>
          </a:xfrm>
          <a:prstGeom prst="rect">
            <a:avLst/>
          </a:prstGeom>
        </p:spPr>
        <p:txBody>
          <a:bodyPr lIns="0" tIns="0" rIns="0" bIns="0" rtlCol="0" anchor="t">
            <a:spAutoFit/>
          </a:bodyPr>
          <a:lstStyle/>
          <a:p>
            <a:pPr algn="ctr">
              <a:lnSpc>
                <a:spcPts val="3079"/>
              </a:lnSpc>
            </a:pPr>
            <a:r>
              <a:rPr lang="en-US" sz="2199" b="1" u="sng">
                <a:solidFill>
                  <a:srgbClr val="000000"/>
                </a:solidFill>
                <a:latin typeface="Canva Sans Bold"/>
                <a:ea typeface="Canva Sans Bold"/>
                <a:cs typeface="Canva Sans Bold"/>
                <a:sym typeface="Canva Sans Bold"/>
              </a:rPr>
              <a:t>3 Apps</a:t>
            </a:r>
          </a:p>
        </p:txBody>
      </p:sp>
      <p:sp>
        <p:nvSpPr>
          <p:cNvPr id="8" name="TextBox 8"/>
          <p:cNvSpPr txBox="1"/>
          <p:nvPr/>
        </p:nvSpPr>
        <p:spPr>
          <a:xfrm>
            <a:off x="0" y="1711452"/>
            <a:ext cx="2467434" cy="5591175"/>
          </a:xfrm>
          <a:prstGeom prst="rect">
            <a:avLst/>
          </a:prstGeom>
        </p:spPr>
        <p:txBody>
          <a:bodyPr lIns="0" tIns="0" rIns="0" bIns="0" rtlCol="0" anchor="t">
            <a:spAutoFit/>
          </a:bodyPr>
          <a:lstStyle/>
          <a:p>
            <a:pPr algn="ctr">
              <a:lnSpc>
                <a:spcPts val="2100"/>
              </a:lnSpc>
            </a:pPr>
            <a:r>
              <a:rPr lang="en-US" sz="1500">
                <a:solidFill>
                  <a:srgbClr val="000000"/>
                </a:solidFill>
                <a:latin typeface="Canva Sans"/>
                <a:ea typeface="Canva Sans"/>
                <a:cs typeface="Canva Sans"/>
                <a:sym typeface="Canva Sans"/>
              </a:rPr>
              <a:t>Jona Baldwin </a:t>
            </a:r>
          </a:p>
          <a:p>
            <a:pPr algn="ctr">
              <a:lnSpc>
                <a:spcPts val="2100"/>
              </a:lnSpc>
            </a:pPr>
            <a:r>
              <a:rPr lang="en-US" sz="1500">
                <a:solidFill>
                  <a:srgbClr val="000000"/>
                </a:solidFill>
                <a:latin typeface="Canva Sans"/>
                <a:ea typeface="Canva Sans"/>
                <a:cs typeface="Canva Sans"/>
                <a:sym typeface="Canva Sans"/>
              </a:rPr>
              <a:t>Jonathan Fink </a:t>
            </a:r>
          </a:p>
          <a:p>
            <a:pPr algn="ctr">
              <a:lnSpc>
                <a:spcPts val="2100"/>
              </a:lnSpc>
            </a:pPr>
            <a:r>
              <a:rPr lang="en-US" sz="1500">
                <a:solidFill>
                  <a:srgbClr val="000000"/>
                </a:solidFill>
                <a:latin typeface="Canva Sans"/>
                <a:ea typeface="Canva Sans"/>
                <a:cs typeface="Canva Sans"/>
                <a:sym typeface="Canva Sans"/>
              </a:rPr>
              <a:t>Jonathan Holder </a:t>
            </a:r>
          </a:p>
          <a:p>
            <a:pPr algn="ctr">
              <a:lnSpc>
                <a:spcPts val="2100"/>
              </a:lnSpc>
            </a:pPr>
            <a:r>
              <a:rPr lang="en-US" sz="1500">
                <a:solidFill>
                  <a:srgbClr val="000000"/>
                </a:solidFill>
                <a:latin typeface="Canva Sans"/>
                <a:ea typeface="Canva Sans"/>
                <a:cs typeface="Canva Sans"/>
                <a:sym typeface="Canva Sans"/>
              </a:rPr>
              <a:t>Jordan Bean </a:t>
            </a:r>
          </a:p>
          <a:p>
            <a:pPr algn="ctr">
              <a:lnSpc>
                <a:spcPts val="2100"/>
              </a:lnSpc>
            </a:pPr>
            <a:r>
              <a:rPr lang="en-US" sz="1500">
                <a:solidFill>
                  <a:srgbClr val="000000"/>
                </a:solidFill>
                <a:latin typeface="Canva Sans"/>
                <a:ea typeface="Canva Sans"/>
                <a:cs typeface="Canva Sans"/>
                <a:sym typeface="Canva Sans"/>
              </a:rPr>
              <a:t>Jordan Magher </a:t>
            </a:r>
          </a:p>
          <a:p>
            <a:pPr algn="ctr">
              <a:lnSpc>
                <a:spcPts val="2100"/>
              </a:lnSpc>
            </a:pPr>
            <a:r>
              <a:rPr lang="en-US" sz="1500">
                <a:solidFill>
                  <a:srgbClr val="000000"/>
                </a:solidFill>
                <a:latin typeface="Canva Sans"/>
                <a:ea typeface="Canva Sans"/>
                <a:cs typeface="Canva Sans"/>
                <a:sym typeface="Canva Sans"/>
              </a:rPr>
              <a:t>Jose Miguel Hurtado </a:t>
            </a:r>
          </a:p>
          <a:p>
            <a:pPr algn="ctr">
              <a:lnSpc>
                <a:spcPts val="2100"/>
              </a:lnSpc>
            </a:pPr>
            <a:r>
              <a:rPr lang="en-US" sz="1500">
                <a:solidFill>
                  <a:srgbClr val="000000"/>
                </a:solidFill>
                <a:latin typeface="Canva Sans"/>
                <a:ea typeface="Canva Sans"/>
                <a:cs typeface="Canva Sans"/>
                <a:sym typeface="Canva Sans"/>
              </a:rPr>
              <a:t>Joseph Howell </a:t>
            </a:r>
          </a:p>
          <a:p>
            <a:pPr algn="ctr">
              <a:lnSpc>
                <a:spcPts val="2100"/>
              </a:lnSpc>
            </a:pPr>
            <a:r>
              <a:rPr lang="en-US" sz="1500">
                <a:solidFill>
                  <a:srgbClr val="000000"/>
                </a:solidFill>
                <a:latin typeface="Canva Sans"/>
                <a:ea typeface="Canva Sans"/>
                <a:cs typeface="Canva Sans"/>
                <a:sym typeface="Canva Sans"/>
              </a:rPr>
              <a:t>Joseph Krivelow </a:t>
            </a:r>
          </a:p>
          <a:p>
            <a:pPr algn="ctr">
              <a:lnSpc>
                <a:spcPts val="2100"/>
              </a:lnSpc>
            </a:pPr>
            <a:r>
              <a:rPr lang="en-US" sz="1500">
                <a:solidFill>
                  <a:srgbClr val="000000"/>
                </a:solidFill>
                <a:latin typeface="Canva Sans"/>
                <a:ea typeface="Canva Sans"/>
                <a:cs typeface="Canva Sans"/>
                <a:sym typeface="Canva Sans"/>
              </a:rPr>
              <a:t>Joseph Radesi </a:t>
            </a:r>
          </a:p>
          <a:p>
            <a:pPr algn="ctr">
              <a:lnSpc>
                <a:spcPts val="2100"/>
              </a:lnSpc>
            </a:pPr>
            <a:r>
              <a:rPr lang="en-US" sz="1500">
                <a:solidFill>
                  <a:srgbClr val="000000"/>
                </a:solidFill>
                <a:latin typeface="Canva Sans"/>
                <a:ea typeface="Canva Sans"/>
                <a:cs typeface="Canva Sans"/>
                <a:sym typeface="Canva Sans"/>
              </a:rPr>
              <a:t>Joseph Valle </a:t>
            </a:r>
          </a:p>
          <a:p>
            <a:pPr algn="ctr">
              <a:lnSpc>
                <a:spcPts val="2100"/>
              </a:lnSpc>
            </a:pPr>
            <a:r>
              <a:rPr lang="en-US" sz="1500">
                <a:solidFill>
                  <a:srgbClr val="000000"/>
                </a:solidFill>
                <a:latin typeface="Canva Sans"/>
                <a:ea typeface="Canva Sans"/>
                <a:cs typeface="Canva Sans"/>
                <a:sym typeface="Canva Sans"/>
              </a:rPr>
              <a:t>Joshua Holm </a:t>
            </a:r>
          </a:p>
          <a:p>
            <a:pPr algn="ctr">
              <a:lnSpc>
                <a:spcPts val="2100"/>
              </a:lnSpc>
            </a:pPr>
            <a:r>
              <a:rPr lang="en-US" sz="1500">
                <a:solidFill>
                  <a:srgbClr val="000000"/>
                </a:solidFill>
                <a:latin typeface="Canva Sans"/>
                <a:ea typeface="Canva Sans"/>
                <a:cs typeface="Canva Sans"/>
                <a:sym typeface="Canva Sans"/>
              </a:rPr>
              <a:t>Joshua Kinser </a:t>
            </a:r>
          </a:p>
          <a:p>
            <a:pPr algn="ctr">
              <a:lnSpc>
                <a:spcPts val="2100"/>
              </a:lnSpc>
            </a:pPr>
            <a:r>
              <a:rPr lang="en-US" sz="1500">
                <a:solidFill>
                  <a:srgbClr val="000000"/>
                </a:solidFill>
                <a:latin typeface="Canva Sans"/>
                <a:ea typeface="Canva Sans"/>
                <a:cs typeface="Canva Sans"/>
                <a:sym typeface="Canva Sans"/>
              </a:rPr>
              <a:t>Joshua Michael Allen </a:t>
            </a:r>
          </a:p>
          <a:p>
            <a:pPr algn="ctr">
              <a:lnSpc>
                <a:spcPts val="2100"/>
              </a:lnSpc>
            </a:pPr>
            <a:r>
              <a:rPr lang="en-US" sz="1500">
                <a:solidFill>
                  <a:srgbClr val="000000"/>
                </a:solidFill>
                <a:latin typeface="Canva Sans"/>
                <a:ea typeface="Canva Sans"/>
                <a:cs typeface="Canva Sans"/>
                <a:sym typeface="Canva Sans"/>
              </a:rPr>
              <a:t>Joshua Ring</a:t>
            </a:r>
          </a:p>
          <a:p>
            <a:pPr algn="ctr">
              <a:lnSpc>
                <a:spcPts val="2100"/>
              </a:lnSpc>
            </a:pPr>
            <a:r>
              <a:rPr lang="en-US" sz="1500">
                <a:solidFill>
                  <a:srgbClr val="000000"/>
                </a:solidFill>
                <a:latin typeface="Canva Sans"/>
                <a:ea typeface="Canva Sans"/>
                <a:cs typeface="Canva Sans"/>
                <a:sym typeface="Canva Sans"/>
              </a:rPr>
              <a:t>Joshua Stein</a:t>
            </a:r>
          </a:p>
          <a:p>
            <a:pPr algn="ctr">
              <a:lnSpc>
                <a:spcPts val="2100"/>
              </a:lnSpc>
            </a:pPr>
            <a:r>
              <a:rPr lang="en-US" sz="1500">
                <a:solidFill>
                  <a:srgbClr val="000000"/>
                </a:solidFill>
                <a:latin typeface="Canva Sans"/>
                <a:ea typeface="Canva Sans"/>
                <a:cs typeface="Canva Sans"/>
                <a:sym typeface="Canva Sans"/>
              </a:rPr>
              <a:t>Jovana Cadavid</a:t>
            </a:r>
          </a:p>
          <a:p>
            <a:pPr algn="ctr">
              <a:lnSpc>
                <a:spcPts val="2100"/>
              </a:lnSpc>
            </a:pPr>
            <a:r>
              <a:rPr lang="en-US" sz="1500">
                <a:solidFill>
                  <a:srgbClr val="000000"/>
                </a:solidFill>
                <a:latin typeface="Canva Sans"/>
                <a:ea typeface="Canva Sans"/>
                <a:cs typeface="Canva Sans"/>
                <a:sym typeface="Canva Sans"/>
              </a:rPr>
              <a:t>JOY KINCAID </a:t>
            </a:r>
          </a:p>
          <a:p>
            <a:pPr algn="ctr">
              <a:lnSpc>
                <a:spcPts val="2100"/>
              </a:lnSpc>
            </a:pPr>
            <a:r>
              <a:rPr lang="en-US" sz="1500">
                <a:solidFill>
                  <a:srgbClr val="000000"/>
                </a:solidFill>
                <a:latin typeface="Canva Sans"/>
                <a:ea typeface="Canva Sans"/>
                <a:cs typeface="Canva Sans"/>
                <a:sym typeface="Canva Sans"/>
              </a:rPr>
              <a:t>Justin Rubenstein </a:t>
            </a:r>
          </a:p>
          <a:p>
            <a:pPr algn="ctr">
              <a:lnSpc>
                <a:spcPts val="2100"/>
              </a:lnSpc>
            </a:pPr>
            <a:r>
              <a:rPr lang="en-US" sz="1500">
                <a:solidFill>
                  <a:srgbClr val="000000"/>
                </a:solidFill>
                <a:latin typeface="Canva Sans"/>
                <a:ea typeface="Canva Sans"/>
                <a:cs typeface="Canva Sans"/>
                <a:sym typeface="Canva Sans"/>
              </a:rPr>
              <a:t>Karrisa Martino </a:t>
            </a:r>
          </a:p>
          <a:p>
            <a:pPr algn="ctr">
              <a:lnSpc>
                <a:spcPts val="2100"/>
              </a:lnSpc>
            </a:pPr>
            <a:r>
              <a:rPr lang="en-US" sz="1500">
                <a:solidFill>
                  <a:srgbClr val="000000"/>
                </a:solidFill>
                <a:latin typeface="Canva Sans"/>
                <a:ea typeface="Canva Sans"/>
                <a:cs typeface="Canva Sans"/>
                <a:sym typeface="Canva Sans"/>
              </a:rPr>
              <a:t>Katherine Gilchrist </a:t>
            </a:r>
          </a:p>
          <a:p>
            <a:pPr algn="ctr">
              <a:lnSpc>
                <a:spcPts val="2100"/>
              </a:lnSpc>
            </a:pPr>
            <a:r>
              <a:rPr lang="en-US" sz="1500">
                <a:solidFill>
                  <a:srgbClr val="000000"/>
                </a:solidFill>
                <a:latin typeface="Canva Sans"/>
                <a:ea typeface="Canva Sans"/>
                <a:cs typeface="Canva Sans"/>
                <a:sym typeface="Canva Sans"/>
              </a:rPr>
              <a:t>Kathrine Whitaker </a:t>
            </a:r>
          </a:p>
        </p:txBody>
      </p:sp>
      <p:sp>
        <p:nvSpPr>
          <p:cNvPr id="9" name="TextBox 9"/>
          <p:cNvSpPr txBox="1"/>
          <p:nvPr/>
        </p:nvSpPr>
        <p:spPr>
          <a:xfrm>
            <a:off x="2125777" y="1710842"/>
            <a:ext cx="2467434" cy="49063275"/>
          </a:xfrm>
          <a:prstGeom prst="rect">
            <a:avLst/>
          </a:prstGeom>
        </p:spPr>
        <p:txBody>
          <a:bodyPr lIns="0" tIns="0" rIns="0" bIns="0" rtlCol="0" anchor="t">
            <a:spAutoFit/>
          </a:bodyPr>
          <a:lstStyle/>
          <a:p>
            <a:pPr algn="ctr">
              <a:lnSpc>
                <a:spcPts val="2100"/>
              </a:lnSpc>
            </a:pPr>
            <a:r>
              <a:rPr lang="en-US" sz="1500">
                <a:solidFill>
                  <a:srgbClr val="000000"/>
                </a:solidFill>
                <a:latin typeface="Canva Sans"/>
                <a:ea typeface="Canva Sans"/>
                <a:cs typeface="Canva Sans"/>
                <a:sym typeface="Canva Sans"/>
              </a:rPr>
              <a:t>Katrina Malia Price </a:t>
            </a:r>
          </a:p>
          <a:p>
            <a:pPr algn="ctr">
              <a:lnSpc>
                <a:spcPts val="2100"/>
              </a:lnSpc>
            </a:pPr>
            <a:r>
              <a:rPr lang="en-US" sz="1500">
                <a:solidFill>
                  <a:srgbClr val="000000"/>
                </a:solidFill>
                <a:latin typeface="Canva Sans"/>
                <a:ea typeface="Canva Sans"/>
                <a:cs typeface="Canva Sans"/>
                <a:sym typeface="Canva Sans"/>
              </a:rPr>
              <a:t>Kattia Santamaria </a:t>
            </a:r>
          </a:p>
          <a:p>
            <a:pPr algn="ctr">
              <a:lnSpc>
                <a:spcPts val="2100"/>
              </a:lnSpc>
            </a:pPr>
            <a:r>
              <a:rPr lang="en-US" sz="1500">
                <a:solidFill>
                  <a:srgbClr val="000000"/>
                </a:solidFill>
                <a:latin typeface="Canva Sans"/>
                <a:ea typeface="Canva Sans"/>
                <a:cs typeface="Canva Sans"/>
                <a:sym typeface="Canva Sans"/>
              </a:rPr>
              <a:t>Kavon Stevenson</a:t>
            </a:r>
          </a:p>
          <a:p>
            <a:pPr algn="ctr">
              <a:lnSpc>
                <a:spcPts val="2100"/>
              </a:lnSpc>
            </a:pPr>
            <a:r>
              <a:rPr lang="en-US" sz="1500">
                <a:solidFill>
                  <a:srgbClr val="000000"/>
                </a:solidFill>
                <a:latin typeface="Canva Sans"/>
                <a:ea typeface="Canva Sans"/>
                <a:cs typeface="Canva Sans"/>
                <a:sym typeface="Canva Sans"/>
              </a:rPr>
              <a:t>Ke'Shun Mulik Johnson </a:t>
            </a:r>
          </a:p>
          <a:p>
            <a:pPr algn="ctr">
              <a:lnSpc>
                <a:spcPts val="2100"/>
              </a:lnSpc>
            </a:pPr>
            <a:r>
              <a:rPr lang="en-US" sz="1500">
                <a:solidFill>
                  <a:srgbClr val="000000"/>
                </a:solidFill>
                <a:latin typeface="Canva Sans"/>
                <a:ea typeface="Canva Sans"/>
                <a:cs typeface="Canva Sans"/>
                <a:sym typeface="Canva Sans"/>
              </a:rPr>
              <a:t>Keith Patrick Worthing </a:t>
            </a:r>
          </a:p>
          <a:p>
            <a:pPr algn="ctr">
              <a:lnSpc>
                <a:spcPts val="2100"/>
              </a:lnSpc>
            </a:pPr>
            <a:r>
              <a:rPr lang="en-US" sz="1500">
                <a:solidFill>
                  <a:srgbClr val="000000"/>
                </a:solidFill>
                <a:latin typeface="Canva Sans"/>
                <a:ea typeface="Canva Sans"/>
                <a:cs typeface="Canva Sans"/>
                <a:sym typeface="Canva Sans"/>
              </a:rPr>
              <a:t>Kelly Mattice </a:t>
            </a:r>
          </a:p>
          <a:p>
            <a:pPr algn="ctr">
              <a:lnSpc>
                <a:spcPts val="2100"/>
              </a:lnSpc>
            </a:pPr>
            <a:r>
              <a:rPr lang="en-US" sz="1500">
                <a:solidFill>
                  <a:srgbClr val="000000"/>
                </a:solidFill>
                <a:latin typeface="Canva Sans"/>
                <a:ea typeface="Canva Sans"/>
                <a:cs typeface="Canva Sans"/>
                <a:sym typeface="Canva Sans"/>
              </a:rPr>
              <a:t>Ken LaFountain, LLC </a:t>
            </a:r>
          </a:p>
          <a:p>
            <a:pPr algn="ctr">
              <a:lnSpc>
                <a:spcPts val="2100"/>
              </a:lnSpc>
            </a:pPr>
            <a:r>
              <a:rPr lang="en-US" sz="1500">
                <a:solidFill>
                  <a:srgbClr val="000000"/>
                </a:solidFill>
                <a:latin typeface="Canva Sans"/>
                <a:ea typeface="Canva Sans"/>
                <a:cs typeface="Canva Sans"/>
                <a:sym typeface="Canva Sans"/>
              </a:rPr>
              <a:t>Kenneth Salyer</a:t>
            </a:r>
          </a:p>
          <a:p>
            <a:pPr algn="ctr">
              <a:lnSpc>
                <a:spcPts val="2100"/>
              </a:lnSpc>
            </a:pPr>
            <a:r>
              <a:rPr lang="en-US" sz="1500">
                <a:solidFill>
                  <a:srgbClr val="000000"/>
                </a:solidFill>
                <a:latin typeface="Canva Sans"/>
                <a:ea typeface="Canva Sans"/>
                <a:cs typeface="Canva Sans"/>
                <a:sym typeface="Canva Sans"/>
              </a:rPr>
              <a:t>KENNETH WRIGHT </a:t>
            </a:r>
          </a:p>
          <a:p>
            <a:pPr algn="ctr">
              <a:lnSpc>
                <a:spcPts val="2100"/>
              </a:lnSpc>
            </a:pPr>
            <a:r>
              <a:rPr lang="en-US" sz="1500">
                <a:solidFill>
                  <a:srgbClr val="000000"/>
                </a:solidFill>
                <a:latin typeface="Canva Sans"/>
                <a:ea typeface="Canva Sans"/>
                <a:cs typeface="Canva Sans"/>
                <a:sym typeface="Canva Sans"/>
              </a:rPr>
              <a:t>Kevin Kincaid </a:t>
            </a:r>
          </a:p>
          <a:p>
            <a:pPr algn="ctr">
              <a:lnSpc>
                <a:spcPts val="2100"/>
              </a:lnSpc>
            </a:pPr>
            <a:r>
              <a:rPr lang="en-US" sz="1500">
                <a:solidFill>
                  <a:srgbClr val="000000"/>
                </a:solidFill>
                <a:latin typeface="Canva Sans"/>
                <a:ea typeface="Canva Sans"/>
                <a:cs typeface="Canva Sans"/>
                <a:sym typeface="Canva Sans"/>
              </a:rPr>
              <a:t>Khuyen Katherine Nguyen </a:t>
            </a:r>
          </a:p>
          <a:p>
            <a:pPr algn="ctr">
              <a:lnSpc>
                <a:spcPts val="2100"/>
              </a:lnSpc>
            </a:pPr>
            <a:r>
              <a:rPr lang="en-US" sz="1500">
                <a:solidFill>
                  <a:srgbClr val="000000"/>
                </a:solidFill>
                <a:latin typeface="Canva Sans"/>
                <a:ea typeface="Canva Sans"/>
                <a:cs typeface="Canva Sans"/>
                <a:sym typeface="Canva Sans"/>
              </a:rPr>
              <a:t>Kimberly Taylor</a:t>
            </a:r>
          </a:p>
          <a:p>
            <a:pPr algn="ctr">
              <a:lnSpc>
                <a:spcPts val="2100"/>
              </a:lnSpc>
            </a:pPr>
            <a:r>
              <a:rPr lang="en-US" sz="1500">
                <a:solidFill>
                  <a:srgbClr val="000000"/>
                </a:solidFill>
                <a:latin typeface="Canva Sans"/>
                <a:ea typeface="Canva Sans"/>
                <a:cs typeface="Canva Sans"/>
                <a:sym typeface="Canva Sans"/>
              </a:rPr>
              <a:t>Kyle Constant </a:t>
            </a:r>
          </a:p>
          <a:p>
            <a:pPr algn="ctr">
              <a:lnSpc>
                <a:spcPts val="2100"/>
              </a:lnSpc>
            </a:pPr>
            <a:r>
              <a:rPr lang="en-US" sz="1500">
                <a:solidFill>
                  <a:srgbClr val="000000"/>
                </a:solidFill>
                <a:latin typeface="Canva Sans"/>
                <a:ea typeface="Canva Sans"/>
                <a:cs typeface="Canva Sans"/>
                <a:sym typeface="Canva Sans"/>
              </a:rPr>
              <a:t>Kyle Darrel Santos </a:t>
            </a:r>
          </a:p>
          <a:p>
            <a:pPr algn="ctr">
              <a:lnSpc>
                <a:spcPts val="2100"/>
              </a:lnSpc>
            </a:pPr>
            <a:r>
              <a:rPr lang="en-US" sz="1500">
                <a:solidFill>
                  <a:srgbClr val="000000"/>
                </a:solidFill>
                <a:latin typeface="Canva Sans"/>
                <a:ea typeface="Canva Sans"/>
                <a:cs typeface="Canva Sans"/>
                <a:sym typeface="Canva Sans"/>
              </a:rPr>
              <a:t>Lairah Vancil </a:t>
            </a:r>
          </a:p>
          <a:p>
            <a:pPr algn="ctr">
              <a:lnSpc>
                <a:spcPts val="2100"/>
              </a:lnSpc>
            </a:pPr>
            <a:r>
              <a:rPr lang="en-US" sz="1500">
                <a:solidFill>
                  <a:srgbClr val="000000"/>
                </a:solidFill>
                <a:latin typeface="Canva Sans"/>
                <a:ea typeface="Canva Sans"/>
                <a:cs typeface="Canva Sans"/>
                <a:sym typeface="Canva Sans"/>
              </a:rPr>
              <a:t>Laura Williams </a:t>
            </a:r>
          </a:p>
          <a:p>
            <a:pPr algn="ctr">
              <a:lnSpc>
                <a:spcPts val="2100"/>
              </a:lnSpc>
            </a:pPr>
            <a:r>
              <a:rPr lang="en-US" sz="1500">
                <a:solidFill>
                  <a:srgbClr val="000000"/>
                </a:solidFill>
                <a:latin typeface="Canva Sans"/>
                <a:ea typeface="Canva Sans"/>
                <a:cs typeface="Canva Sans"/>
                <a:sym typeface="Canva Sans"/>
              </a:rPr>
              <a:t>Lavera Williams</a:t>
            </a:r>
          </a:p>
          <a:p>
            <a:pPr algn="ctr">
              <a:lnSpc>
                <a:spcPts val="2100"/>
              </a:lnSpc>
            </a:pPr>
            <a:r>
              <a:rPr lang="en-US" sz="1500">
                <a:solidFill>
                  <a:srgbClr val="000000"/>
                </a:solidFill>
                <a:latin typeface="Canva Sans"/>
                <a:ea typeface="Canva Sans"/>
                <a:cs typeface="Canva Sans"/>
                <a:sym typeface="Canva Sans"/>
              </a:rPr>
              <a:t>LEROY WILKERSON </a:t>
            </a:r>
          </a:p>
          <a:p>
            <a:pPr algn="ctr">
              <a:lnSpc>
                <a:spcPts val="2100"/>
              </a:lnSpc>
            </a:pPr>
            <a:r>
              <a:rPr lang="en-US" sz="1500">
                <a:solidFill>
                  <a:srgbClr val="000000"/>
                </a:solidFill>
                <a:latin typeface="Canva Sans"/>
                <a:ea typeface="Canva Sans"/>
                <a:cs typeface="Canva Sans"/>
                <a:sym typeface="Canva Sans"/>
              </a:rPr>
              <a:t>Liam McLaughlin McLaughlin </a:t>
            </a:r>
          </a:p>
          <a:p>
            <a:pPr algn="ctr">
              <a:lnSpc>
                <a:spcPts val="2100"/>
              </a:lnSpc>
            </a:pPr>
            <a:r>
              <a:rPr lang="en-US" sz="1500">
                <a:solidFill>
                  <a:srgbClr val="000000"/>
                </a:solidFill>
                <a:latin typeface="Canva Sans"/>
                <a:ea typeface="Canva Sans"/>
                <a:cs typeface="Canva Sans"/>
                <a:sym typeface="Canva Sans"/>
              </a:rPr>
              <a:t>Linda Buchmann </a:t>
            </a:r>
          </a:p>
          <a:p>
            <a:pPr algn="ctr">
              <a:lnSpc>
                <a:spcPts val="2100"/>
              </a:lnSpc>
            </a:pPr>
            <a:r>
              <a:rPr lang="en-US" sz="1500">
                <a:solidFill>
                  <a:srgbClr val="000000"/>
                </a:solidFill>
                <a:latin typeface="Canva Sans"/>
                <a:ea typeface="Canva Sans"/>
                <a:cs typeface="Canva Sans"/>
                <a:sym typeface="Canva Sans"/>
              </a:rPr>
              <a:t>Lindsey McCorkle</a:t>
            </a:r>
          </a:p>
          <a:p>
            <a:pPr algn="ctr">
              <a:lnSpc>
                <a:spcPts val="2100"/>
              </a:lnSpc>
            </a:pPr>
            <a:r>
              <a:rPr lang="en-US" sz="1500">
                <a:solidFill>
                  <a:srgbClr val="000000"/>
                </a:solidFill>
                <a:latin typeface="Canva Sans"/>
                <a:ea typeface="Canva Sans"/>
                <a:cs typeface="Canva Sans"/>
                <a:sym typeface="Canva Sans"/>
              </a:rPr>
              <a:t>Lonnie Embry</a:t>
            </a:r>
          </a:p>
          <a:p>
            <a:pPr algn="ctr">
              <a:lnSpc>
                <a:spcPts val="2100"/>
              </a:lnSpc>
            </a:pPr>
            <a:r>
              <a:rPr lang="en-US" sz="1500">
                <a:solidFill>
                  <a:srgbClr val="000000"/>
                </a:solidFill>
                <a:latin typeface="Canva Sans"/>
                <a:ea typeface="Canva Sans"/>
                <a:cs typeface="Canva Sans"/>
                <a:sym typeface="Canva Sans"/>
              </a:rPr>
              <a:t>Lora Snyder</a:t>
            </a:r>
          </a:p>
          <a:p>
            <a:pPr algn="ctr">
              <a:lnSpc>
                <a:spcPts val="2100"/>
              </a:lnSpc>
            </a:pPr>
            <a:r>
              <a:rPr lang="en-US" sz="1500">
                <a:solidFill>
                  <a:srgbClr val="000000"/>
                </a:solidFill>
                <a:latin typeface="Canva Sans"/>
                <a:ea typeface="Canva Sans"/>
                <a:cs typeface="Canva Sans"/>
                <a:sym typeface="Canva Sans"/>
              </a:rPr>
              <a:t>Lori Rizzo</a:t>
            </a:r>
          </a:p>
          <a:p>
            <a:pPr algn="ctr">
              <a:lnSpc>
                <a:spcPts val="2100"/>
              </a:lnSpc>
            </a:pPr>
            <a:r>
              <a:rPr lang="en-US" sz="1500">
                <a:solidFill>
                  <a:srgbClr val="000000"/>
                </a:solidFill>
                <a:latin typeface="Canva Sans"/>
                <a:ea typeface="Canva Sans"/>
                <a:cs typeface="Canva Sans"/>
                <a:sym typeface="Canva Sans"/>
              </a:rPr>
              <a:t>Loye Kimbro</a:t>
            </a:r>
          </a:p>
          <a:p>
            <a:pPr algn="ctr">
              <a:lnSpc>
                <a:spcPts val="2100"/>
              </a:lnSpc>
            </a:pPr>
            <a:r>
              <a:rPr lang="en-US" sz="1500">
                <a:solidFill>
                  <a:srgbClr val="000000"/>
                </a:solidFill>
                <a:latin typeface="Canva Sans"/>
                <a:ea typeface="Canva Sans"/>
                <a:cs typeface="Canva Sans"/>
                <a:sym typeface="Canva Sans"/>
              </a:rPr>
              <a:t>Luke Martinez</a:t>
            </a:r>
          </a:p>
          <a:p>
            <a:pPr algn="ctr">
              <a:lnSpc>
                <a:spcPts val="2100"/>
              </a:lnSpc>
            </a:pPr>
            <a:r>
              <a:rPr lang="en-US" sz="1500">
                <a:solidFill>
                  <a:srgbClr val="000000"/>
                </a:solidFill>
                <a:latin typeface="Canva Sans"/>
                <a:ea typeface="Canva Sans"/>
                <a:cs typeface="Canva Sans"/>
                <a:sym typeface="Canva Sans"/>
              </a:rPr>
              <a:t>Margaret Roeder</a:t>
            </a:r>
          </a:p>
          <a:p>
            <a:pPr algn="ctr">
              <a:lnSpc>
                <a:spcPts val="2100"/>
              </a:lnSpc>
            </a:pPr>
            <a:r>
              <a:rPr lang="en-US" sz="1500">
                <a:solidFill>
                  <a:srgbClr val="000000"/>
                </a:solidFill>
                <a:latin typeface="Canva Sans"/>
                <a:ea typeface="Canva Sans"/>
                <a:cs typeface="Canva Sans"/>
                <a:sym typeface="Canva Sans"/>
              </a:rPr>
              <a:t>Mark Dimalanta </a:t>
            </a:r>
          </a:p>
          <a:p>
            <a:pPr algn="ctr">
              <a:lnSpc>
                <a:spcPts val="2100"/>
              </a:lnSpc>
            </a:pPr>
            <a:r>
              <a:rPr lang="en-US" sz="1500">
                <a:solidFill>
                  <a:srgbClr val="000000"/>
                </a:solidFill>
                <a:latin typeface="Canva Sans"/>
                <a:ea typeface="Canva Sans"/>
                <a:cs typeface="Canva Sans"/>
                <a:sym typeface="Canva Sans"/>
              </a:rPr>
              <a:t>Mark Odabashian</a:t>
            </a:r>
          </a:p>
          <a:p>
            <a:pPr algn="ctr">
              <a:lnSpc>
                <a:spcPts val="2100"/>
              </a:lnSpc>
            </a:pPr>
            <a:r>
              <a:rPr lang="en-US" sz="1500">
                <a:solidFill>
                  <a:srgbClr val="000000"/>
                </a:solidFill>
                <a:latin typeface="Canva Sans"/>
                <a:ea typeface="Canva Sans"/>
                <a:cs typeface="Canva Sans"/>
                <a:sym typeface="Canva Sans"/>
              </a:rPr>
              <a:t>Martin Mankowski</a:t>
            </a:r>
          </a:p>
          <a:p>
            <a:pPr algn="ctr">
              <a:lnSpc>
                <a:spcPts val="2100"/>
              </a:lnSpc>
            </a:pPr>
            <a:r>
              <a:rPr lang="en-US" sz="1500">
                <a:solidFill>
                  <a:srgbClr val="000000"/>
                </a:solidFill>
                <a:latin typeface="Canva Sans"/>
                <a:ea typeface="Canva Sans"/>
                <a:cs typeface="Canva Sans"/>
                <a:sym typeface="Canva Sans"/>
              </a:rPr>
              <a:t>Mary Ann Biro</a:t>
            </a:r>
          </a:p>
          <a:p>
            <a:pPr algn="ctr">
              <a:lnSpc>
                <a:spcPts val="2100"/>
              </a:lnSpc>
            </a:pPr>
            <a:r>
              <a:rPr lang="en-US" sz="1500">
                <a:solidFill>
                  <a:srgbClr val="000000"/>
                </a:solidFill>
                <a:latin typeface="Canva Sans"/>
                <a:ea typeface="Canva Sans"/>
                <a:cs typeface="Canva Sans"/>
                <a:sym typeface="Canva Sans"/>
              </a:rPr>
              <a:t>Marybeth Biffl</a:t>
            </a:r>
          </a:p>
          <a:p>
            <a:pPr algn="ctr">
              <a:lnSpc>
                <a:spcPts val="2100"/>
              </a:lnSpc>
            </a:pPr>
            <a:r>
              <a:rPr lang="en-US" sz="1500">
                <a:solidFill>
                  <a:srgbClr val="000000"/>
                </a:solidFill>
                <a:latin typeface="Canva Sans"/>
                <a:ea typeface="Canva Sans"/>
                <a:cs typeface="Canva Sans"/>
                <a:sym typeface="Canva Sans"/>
              </a:rPr>
              <a:t>Matthew Chapman </a:t>
            </a:r>
          </a:p>
          <a:p>
            <a:pPr algn="ctr">
              <a:lnSpc>
                <a:spcPts val="2100"/>
              </a:lnSpc>
            </a:pPr>
            <a:r>
              <a:rPr lang="en-US" sz="1500">
                <a:solidFill>
                  <a:srgbClr val="000000"/>
                </a:solidFill>
                <a:latin typeface="Canva Sans"/>
                <a:ea typeface="Canva Sans"/>
                <a:cs typeface="Canva Sans"/>
                <a:sym typeface="Canva Sans"/>
              </a:rPr>
              <a:t>Matthew Platnico </a:t>
            </a:r>
          </a:p>
          <a:p>
            <a:pPr algn="ctr">
              <a:lnSpc>
                <a:spcPts val="2100"/>
              </a:lnSpc>
            </a:pPr>
            <a:r>
              <a:rPr lang="en-US" sz="1500">
                <a:solidFill>
                  <a:srgbClr val="000000"/>
                </a:solidFill>
                <a:latin typeface="Canva Sans"/>
                <a:ea typeface="Canva Sans"/>
                <a:cs typeface="Canva Sans"/>
                <a:sym typeface="Canva Sans"/>
              </a:rPr>
              <a:t>MB Insurance LLC</a:t>
            </a:r>
          </a:p>
          <a:p>
            <a:pPr algn="ctr">
              <a:lnSpc>
                <a:spcPts val="2100"/>
              </a:lnSpc>
            </a:pPr>
            <a:r>
              <a:rPr lang="en-US" sz="1500">
                <a:solidFill>
                  <a:srgbClr val="000000"/>
                </a:solidFill>
                <a:latin typeface="Canva Sans"/>
                <a:ea typeface="Canva Sans"/>
                <a:cs typeface="Canva Sans"/>
                <a:sym typeface="Canva Sans"/>
              </a:rPr>
              <a:t>Megan Dunn </a:t>
            </a:r>
          </a:p>
          <a:p>
            <a:pPr algn="ctr">
              <a:lnSpc>
                <a:spcPts val="2100"/>
              </a:lnSpc>
            </a:pPr>
            <a:r>
              <a:rPr lang="en-US" sz="1500">
                <a:solidFill>
                  <a:srgbClr val="000000"/>
                </a:solidFill>
                <a:latin typeface="Canva Sans"/>
                <a:ea typeface="Canva Sans"/>
                <a:cs typeface="Canva Sans"/>
                <a:sym typeface="Canva Sans"/>
              </a:rPr>
              <a:t>Melissa Bailey</a:t>
            </a:r>
          </a:p>
          <a:p>
            <a:pPr algn="ctr">
              <a:lnSpc>
                <a:spcPts val="2100"/>
              </a:lnSpc>
            </a:pPr>
            <a:r>
              <a:rPr lang="en-US" sz="1500">
                <a:solidFill>
                  <a:srgbClr val="000000"/>
                </a:solidFill>
                <a:latin typeface="Canva Sans"/>
                <a:ea typeface="Canva Sans"/>
                <a:cs typeface="Canva Sans"/>
                <a:sym typeface="Canva Sans"/>
              </a:rPr>
              <a:t>Micaela Heuglin</a:t>
            </a:r>
          </a:p>
          <a:p>
            <a:pPr algn="ctr">
              <a:lnSpc>
                <a:spcPts val="2100"/>
              </a:lnSpc>
            </a:pPr>
            <a:r>
              <a:rPr lang="en-US" sz="1500">
                <a:solidFill>
                  <a:srgbClr val="000000"/>
                </a:solidFill>
                <a:latin typeface="Canva Sans"/>
                <a:ea typeface="Canva Sans"/>
                <a:cs typeface="Canva Sans"/>
                <a:sym typeface="Canva Sans"/>
              </a:rPr>
              <a:t>Michael Caussin (842639)</a:t>
            </a:r>
          </a:p>
          <a:p>
            <a:pPr algn="ctr">
              <a:lnSpc>
                <a:spcPts val="2100"/>
              </a:lnSpc>
            </a:pPr>
            <a:r>
              <a:rPr lang="en-US" sz="1500">
                <a:solidFill>
                  <a:srgbClr val="000000"/>
                </a:solidFill>
                <a:latin typeface="Canva Sans"/>
                <a:ea typeface="Canva Sans"/>
                <a:cs typeface="Canva Sans"/>
                <a:sym typeface="Canva Sans"/>
              </a:rPr>
              <a:t>Michael Curry (859197)</a:t>
            </a:r>
          </a:p>
          <a:p>
            <a:pPr algn="ctr">
              <a:lnSpc>
                <a:spcPts val="2100"/>
              </a:lnSpc>
            </a:pPr>
            <a:r>
              <a:rPr lang="en-US" sz="1500">
                <a:solidFill>
                  <a:srgbClr val="000000"/>
                </a:solidFill>
                <a:latin typeface="Canva Sans"/>
                <a:ea typeface="Canva Sans"/>
                <a:cs typeface="Canva Sans"/>
                <a:sym typeface="Canva Sans"/>
              </a:rPr>
              <a:t>Michael Hippler (856489)</a:t>
            </a:r>
          </a:p>
          <a:p>
            <a:pPr algn="ctr">
              <a:lnSpc>
                <a:spcPts val="2100"/>
              </a:lnSpc>
            </a:pPr>
            <a:r>
              <a:rPr lang="en-US" sz="1500">
                <a:solidFill>
                  <a:srgbClr val="000000"/>
                </a:solidFill>
                <a:latin typeface="Canva Sans"/>
                <a:ea typeface="Canva Sans"/>
                <a:cs typeface="Canva Sans"/>
                <a:sym typeface="Canva Sans"/>
              </a:rPr>
              <a:t>Michael Kopek (841406)</a:t>
            </a:r>
          </a:p>
          <a:p>
            <a:pPr algn="ctr">
              <a:lnSpc>
                <a:spcPts val="2100"/>
              </a:lnSpc>
            </a:pPr>
            <a:r>
              <a:rPr lang="en-US" sz="1500">
                <a:solidFill>
                  <a:srgbClr val="000000"/>
                </a:solidFill>
                <a:latin typeface="Canva Sans"/>
                <a:ea typeface="Canva Sans"/>
                <a:cs typeface="Canva Sans"/>
                <a:sym typeface="Canva Sans"/>
              </a:rPr>
              <a:t>Michael Macdonald (855823)</a:t>
            </a:r>
          </a:p>
          <a:p>
            <a:pPr algn="ctr">
              <a:lnSpc>
                <a:spcPts val="2100"/>
              </a:lnSpc>
            </a:pPr>
            <a:r>
              <a:rPr lang="en-US" sz="1500">
                <a:solidFill>
                  <a:srgbClr val="000000"/>
                </a:solidFill>
                <a:latin typeface="Canva Sans"/>
                <a:ea typeface="Canva Sans"/>
                <a:cs typeface="Canva Sans"/>
                <a:sym typeface="Canva Sans"/>
              </a:rPr>
              <a:t>Michael McDonough (860569)</a:t>
            </a:r>
          </a:p>
          <a:p>
            <a:pPr algn="ctr">
              <a:lnSpc>
                <a:spcPts val="2100"/>
              </a:lnSpc>
            </a:pPr>
            <a:r>
              <a:rPr lang="en-US" sz="1500">
                <a:solidFill>
                  <a:srgbClr val="000000"/>
                </a:solidFill>
                <a:latin typeface="Canva Sans"/>
                <a:ea typeface="Canva Sans"/>
                <a:cs typeface="Canva Sans"/>
                <a:sym typeface="Canva Sans"/>
              </a:rPr>
              <a:t>Michele Burkett (856662)</a:t>
            </a:r>
          </a:p>
          <a:p>
            <a:pPr algn="ctr">
              <a:lnSpc>
                <a:spcPts val="2100"/>
              </a:lnSpc>
            </a:pPr>
            <a:r>
              <a:rPr lang="en-US" sz="1500">
                <a:solidFill>
                  <a:srgbClr val="000000"/>
                </a:solidFill>
                <a:latin typeface="Canva Sans"/>
                <a:ea typeface="Canva Sans"/>
                <a:cs typeface="Canva Sans"/>
                <a:sym typeface="Canva Sans"/>
              </a:rPr>
              <a:t>Michele Wilkinson (858315)</a:t>
            </a:r>
          </a:p>
          <a:p>
            <a:pPr algn="ctr">
              <a:lnSpc>
                <a:spcPts val="2100"/>
              </a:lnSpc>
            </a:pPr>
            <a:r>
              <a:rPr lang="en-US" sz="1500">
                <a:solidFill>
                  <a:srgbClr val="000000"/>
                </a:solidFill>
                <a:latin typeface="Canva Sans"/>
                <a:ea typeface="Canva Sans"/>
                <a:cs typeface="Canva Sans"/>
                <a:sym typeface="Canva Sans"/>
              </a:rPr>
              <a:t>Michelle Blinco (842563)</a:t>
            </a:r>
          </a:p>
          <a:p>
            <a:pPr algn="ctr">
              <a:lnSpc>
                <a:spcPts val="2100"/>
              </a:lnSpc>
            </a:pPr>
            <a:r>
              <a:rPr lang="en-US" sz="1500">
                <a:solidFill>
                  <a:srgbClr val="000000"/>
                </a:solidFill>
                <a:latin typeface="Canva Sans"/>
                <a:ea typeface="Canva Sans"/>
                <a:cs typeface="Canva Sans"/>
                <a:sym typeface="Canva Sans"/>
              </a:rPr>
              <a:t>Misti Isle Sutherland (862920)</a:t>
            </a:r>
          </a:p>
          <a:p>
            <a:pPr algn="ctr">
              <a:lnSpc>
                <a:spcPts val="2100"/>
              </a:lnSpc>
            </a:pPr>
            <a:r>
              <a:rPr lang="en-US" sz="1500">
                <a:solidFill>
                  <a:srgbClr val="000000"/>
                </a:solidFill>
                <a:latin typeface="Canva Sans"/>
                <a:ea typeface="Canva Sans"/>
                <a:cs typeface="Canva Sans"/>
                <a:sym typeface="Canva Sans"/>
              </a:rPr>
              <a:t>Molly Garrison (844279)</a:t>
            </a:r>
          </a:p>
          <a:p>
            <a:pPr algn="ctr">
              <a:lnSpc>
                <a:spcPts val="2100"/>
              </a:lnSpc>
            </a:pPr>
            <a:r>
              <a:rPr lang="en-US" sz="1500">
                <a:solidFill>
                  <a:srgbClr val="000000"/>
                </a:solidFill>
                <a:latin typeface="Canva Sans"/>
                <a:ea typeface="Canva Sans"/>
                <a:cs typeface="Canva Sans"/>
                <a:sym typeface="Canva Sans"/>
              </a:rPr>
              <a:t>Momin Insurance Group (856993)</a:t>
            </a:r>
          </a:p>
          <a:p>
            <a:pPr algn="ctr">
              <a:lnSpc>
                <a:spcPts val="2100"/>
              </a:lnSpc>
            </a:pPr>
            <a:r>
              <a:rPr lang="en-US" sz="1500">
                <a:solidFill>
                  <a:srgbClr val="000000"/>
                </a:solidFill>
                <a:latin typeface="Canva Sans"/>
                <a:ea typeface="Canva Sans"/>
                <a:cs typeface="Canva Sans"/>
                <a:sym typeface="Canva Sans"/>
              </a:rPr>
              <a:t>NADIEZDA TITOVA (842590)</a:t>
            </a:r>
          </a:p>
          <a:p>
            <a:pPr algn="ctr">
              <a:lnSpc>
                <a:spcPts val="2100"/>
              </a:lnSpc>
            </a:pPr>
            <a:r>
              <a:rPr lang="en-US" sz="1500">
                <a:solidFill>
                  <a:srgbClr val="000000"/>
                </a:solidFill>
                <a:latin typeface="Canva Sans"/>
                <a:ea typeface="Canva Sans"/>
                <a:cs typeface="Canva Sans"/>
                <a:sym typeface="Canva Sans"/>
              </a:rPr>
              <a:t>Nathan Kamo (859155)</a:t>
            </a:r>
          </a:p>
          <a:p>
            <a:pPr algn="ctr">
              <a:lnSpc>
                <a:spcPts val="2100"/>
              </a:lnSpc>
            </a:pPr>
            <a:r>
              <a:rPr lang="en-US" sz="1500">
                <a:solidFill>
                  <a:srgbClr val="000000"/>
                </a:solidFill>
                <a:latin typeface="Canva Sans"/>
                <a:ea typeface="Canva Sans"/>
                <a:cs typeface="Canva Sans"/>
                <a:sym typeface="Canva Sans"/>
              </a:rPr>
              <a:t>Nathan Straessle (858689)</a:t>
            </a:r>
          </a:p>
          <a:p>
            <a:pPr algn="ctr">
              <a:lnSpc>
                <a:spcPts val="2100"/>
              </a:lnSpc>
            </a:pPr>
            <a:r>
              <a:rPr lang="en-US" sz="1500">
                <a:solidFill>
                  <a:srgbClr val="000000"/>
                </a:solidFill>
                <a:latin typeface="Canva Sans"/>
                <a:ea typeface="Canva Sans"/>
                <a:cs typeface="Canva Sans"/>
                <a:sym typeface="Canva Sans"/>
              </a:rPr>
              <a:t>Neal Sereboff (857625)</a:t>
            </a:r>
          </a:p>
          <a:p>
            <a:pPr algn="ctr">
              <a:lnSpc>
                <a:spcPts val="2100"/>
              </a:lnSpc>
            </a:pPr>
            <a:r>
              <a:rPr lang="en-US" sz="1500">
                <a:solidFill>
                  <a:srgbClr val="000000"/>
                </a:solidFill>
                <a:latin typeface="Canva Sans"/>
                <a:ea typeface="Canva Sans"/>
                <a:cs typeface="Canva Sans"/>
                <a:sym typeface="Canva Sans"/>
              </a:rPr>
              <a:t>Nicholas Stegmeyer (844295)</a:t>
            </a:r>
          </a:p>
          <a:p>
            <a:pPr algn="ctr">
              <a:lnSpc>
                <a:spcPts val="2100"/>
              </a:lnSpc>
            </a:pPr>
            <a:r>
              <a:rPr lang="en-US" sz="1500">
                <a:solidFill>
                  <a:srgbClr val="000000"/>
                </a:solidFill>
                <a:latin typeface="Canva Sans"/>
                <a:ea typeface="Canva Sans"/>
                <a:cs typeface="Canva Sans"/>
                <a:sym typeface="Canva Sans"/>
              </a:rPr>
              <a:t>Nicole Zito (859991)</a:t>
            </a:r>
          </a:p>
          <a:p>
            <a:pPr algn="ctr">
              <a:lnSpc>
                <a:spcPts val="2100"/>
              </a:lnSpc>
            </a:pPr>
            <a:r>
              <a:rPr lang="en-US" sz="1500">
                <a:solidFill>
                  <a:srgbClr val="000000"/>
                </a:solidFill>
                <a:latin typeface="Canva Sans"/>
                <a:ea typeface="Canva Sans"/>
                <a:cs typeface="Canva Sans"/>
                <a:sym typeface="Canva Sans"/>
              </a:rPr>
              <a:t>Oscar A Rocha Ortiz (858318)</a:t>
            </a:r>
          </a:p>
          <a:p>
            <a:pPr algn="ctr">
              <a:lnSpc>
                <a:spcPts val="2100"/>
              </a:lnSpc>
            </a:pPr>
            <a:r>
              <a:rPr lang="en-US" sz="1500">
                <a:solidFill>
                  <a:srgbClr val="000000"/>
                </a:solidFill>
                <a:latin typeface="Canva Sans"/>
                <a:ea typeface="Canva Sans"/>
                <a:cs typeface="Canva Sans"/>
                <a:sym typeface="Canva Sans"/>
              </a:rPr>
              <a:t>Paola Rodriguez (858675)</a:t>
            </a:r>
          </a:p>
          <a:p>
            <a:pPr algn="ctr">
              <a:lnSpc>
                <a:spcPts val="2100"/>
              </a:lnSpc>
            </a:pPr>
            <a:r>
              <a:rPr lang="en-US" sz="1500">
                <a:solidFill>
                  <a:srgbClr val="000000"/>
                </a:solidFill>
                <a:latin typeface="Canva Sans"/>
                <a:ea typeface="Canva Sans"/>
                <a:cs typeface="Canva Sans"/>
                <a:sym typeface="Canva Sans"/>
              </a:rPr>
              <a:t>Patrick Mauti (845619)</a:t>
            </a:r>
          </a:p>
          <a:p>
            <a:pPr algn="ctr">
              <a:lnSpc>
                <a:spcPts val="2100"/>
              </a:lnSpc>
            </a:pPr>
            <a:r>
              <a:rPr lang="en-US" sz="1500">
                <a:solidFill>
                  <a:srgbClr val="000000"/>
                </a:solidFill>
                <a:latin typeface="Canva Sans"/>
                <a:ea typeface="Canva Sans"/>
                <a:cs typeface="Canva Sans"/>
                <a:sym typeface="Canva Sans"/>
              </a:rPr>
              <a:t>Paul Gonzalez (842562)</a:t>
            </a:r>
          </a:p>
          <a:p>
            <a:pPr algn="ctr">
              <a:lnSpc>
                <a:spcPts val="2100"/>
              </a:lnSpc>
            </a:pPr>
            <a:r>
              <a:rPr lang="en-US" sz="1500">
                <a:solidFill>
                  <a:srgbClr val="000000"/>
                </a:solidFill>
                <a:latin typeface="Canva Sans"/>
                <a:ea typeface="Canva Sans"/>
                <a:cs typeface="Canva Sans"/>
                <a:sym typeface="Canva Sans"/>
              </a:rPr>
              <a:t>Paul Minichino (844318)</a:t>
            </a:r>
          </a:p>
          <a:p>
            <a:pPr algn="ctr">
              <a:lnSpc>
                <a:spcPts val="2100"/>
              </a:lnSpc>
            </a:pPr>
            <a:r>
              <a:rPr lang="en-US" sz="1500">
                <a:solidFill>
                  <a:srgbClr val="000000"/>
                </a:solidFill>
                <a:latin typeface="Canva Sans"/>
                <a:ea typeface="Canva Sans"/>
                <a:cs typeface="Canva Sans"/>
                <a:sym typeface="Canva Sans"/>
              </a:rPr>
              <a:t>Paul Russo  (860139)</a:t>
            </a:r>
          </a:p>
          <a:p>
            <a:pPr algn="ctr">
              <a:lnSpc>
                <a:spcPts val="2100"/>
              </a:lnSpc>
            </a:pPr>
            <a:r>
              <a:rPr lang="en-US" sz="1500">
                <a:solidFill>
                  <a:srgbClr val="000000"/>
                </a:solidFill>
                <a:latin typeface="Canva Sans"/>
                <a:ea typeface="Canva Sans"/>
                <a:cs typeface="Canva Sans"/>
                <a:sym typeface="Canva Sans"/>
              </a:rPr>
              <a:t>Paul Terrell (863090)</a:t>
            </a:r>
          </a:p>
          <a:p>
            <a:pPr algn="ctr">
              <a:lnSpc>
                <a:spcPts val="2100"/>
              </a:lnSpc>
            </a:pPr>
            <a:r>
              <a:rPr lang="en-US" sz="1500">
                <a:solidFill>
                  <a:srgbClr val="000000"/>
                </a:solidFill>
                <a:latin typeface="Canva Sans"/>
                <a:ea typeface="Canva Sans"/>
                <a:cs typeface="Canva Sans"/>
                <a:sym typeface="Canva Sans"/>
              </a:rPr>
              <a:t>Peter Douglas (863265)</a:t>
            </a:r>
          </a:p>
          <a:p>
            <a:pPr algn="ctr">
              <a:lnSpc>
                <a:spcPts val="2100"/>
              </a:lnSpc>
            </a:pPr>
            <a:r>
              <a:rPr lang="en-US" sz="1500">
                <a:solidFill>
                  <a:srgbClr val="000000"/>
                </a:solidFill>
                <a:latin typeface="Canva Sans"/>
                <a:ea typeface="Canva Sans"/>
                <a:cs typeface="Canva Sans"/>
                <a:sym typeface="Canva Sans"/>
              </a:rPr>
              <a:t>Peter Gelabert (842598)</a:t>
            </a:r>
          </a:p>
          <a:p>
            <a:pPr algn="ctr">
              <a:lnSpc>
                <a:spcPts val="2100"/>
              </a:lnSpc>
            </a:pPr>
            <a:r>
              <a:rPr lang="en-US" sz="1500">
                <a:solidFill>
                  <a:srgbClr val="000000"/>
                </a:solidFill>
                <a:latin typeface="Canva Sans"/>
                <a:ea typeface="Canva Sans"/>
                <a:cs typeface="Canva Sans"/>
                <a:sym typeface="Canva Sans"/>
              </a:rPr>
              <a:t>Phillip Glidewell (842599)</a:t>
            </a:r>
          </a:p>
          <a:p>
            <a:pPr algn="ctr">
              <a:lnSpc>
                <a:spcPts val="2100"/>
              </a:lnSpc>
            </a:pPr>
            <a:r>
              <a:rPr lang="en-US" sz="1500">
                <a:solidFill>
                  <a:srgbClr val="000000"/>
                </a:solidFill>
                <a:latin typeface="Canva Sans"/>
                <a:ea typeface="Canva Sans"/>
                <a:cs typeface="Canva Sans"/>
                <a:sym typeface="Canva Sans"/>
              </a:rPr>
              <a:t>Poindexterhealth (858482)</a:t>
            </a:r>
          </a:p>
          <a:p>
            <a:pPr algn="ctr">
              <a:lnSpc>
                <a:spcPts val="2100"/>
              </a:lnSpc>
            </a:pPr>
            <a:r>
              <a:rPr lang="en-US" sz="1500">
                <a:solidFill>
                  <a:srgbClr val="000000"/>
                </a:solidFill>
                <a:latin typeface="Canva Sans"/>
                <a:ea typeface="Canva Sans"/>
                <a:cs typeface="Canva Sans"/>
                <a:sym typeface="Canva Sans"/>
              </a:rPr>
              <a:t>Quincy Daniels (863555)</a:t>
            </a:r>
          </a:p>
          <a:p>
            <a:pPr algn="ctr">
              <a:lnSpc>
                <a:spcPts val="2100"/>
              </a:lnSpc>
            </a:pPr>
            <a:r>
              <a:rPr lang="en-US" sz="1500">
                <a:solidFill>
                  <a:srgbClr val="000000"/>
                </a:solidFill>
                <a:latin typeface="Canva Sans"/>
                <a:ea typeface="Canva Sans"/>
                <a:cs typeface="Canva Sans"/>
                <a:sym typeface="Canva Sans"/>
              </a:rPr>
              <a:t>Rachel Elsberry (841408)</a:t>
            </a:r>
          </a:p>
          <a:p>
            <a:pPr algn="ctr">
              <a:lnSpc>
                <a:spcPts val="2100"/>
              </a:lnSpc>
            </a:pPr>
            <a:r>
              <a:rPr lang="en-US" sz="1500">
                <a:solidFill>
                  <a:srgbClr val="000000"/>
                </a:solidFill>
                <a:latin typeface="Canva Sans"/>
                <a:ea typeface="Canva Sans"/>
                <a:cs typeface="Canva Sans"/>
                <a:sym typeface="Canva Sans"/>
              </a:rPr>
              <a:t>Rebekah Farrington (844258)</a:t>
            </a:r>
          </a:p>
          <a:p>
            <a:pPr algn="ctr">
              <a:lnSpc>
                <a:spcPts val="2100"/>
              </a:lnSpc>
            </a:pPr>
            <a:r>
              <a:rPr lang="en-US" sz="1500">
                <a:solidFill>
                  <a:srgbClr val="000000"/>
                </a:solidFill>
                <a:latin typeface="Canva Sans"/>
                <a:ea typeface="Canva Sans"/>
                <a:cs typeface="Canva Sans"/>
                <a:sym typeface="Canva Sans"/>
              </a:rPr>
              <a:t>Reynaldo Hamilton (856380)</a:t>
            </a:r>
          </a:p>
          <a:p>
            <a:pPr algn="ctr">
              <a:lnSpc>
                <a:spcPts val="2100"/>
              </a:lnSpc>
            </a:pPr>
            <a:r>
              <a:rPr lang="en-US" sz="1500">
                <a:solidFill>
                  <a:srgbClr val="000000"/>
                </a:solidFill>
                <a:latin typeface="Canva Sans"/>
                <a:ea typeface="Canva Sans"/>
                <a:cs typeface="Canva Sans"/>
                <a:sym typeface="Canva Sans"/>
              </a:rPr>
              <a:t>Richard Myerscough (863760)</a:t>
            </a:r>
          </a:p>
          <a:p>
            <a:pPr algn="ctr">
              <a:lnSpc>
                <a:spcPts val="2100"/>
              </a:lnSpc>
            </a:pPr>
            <a:r>
              <a:rPr lang="en-US" sz="1500">
                <a:solidFill>
                  <a:srgbClr val="000000"/>
                </a:solidFill>
                <a:latin typeface="Canva Sans"/>
                <a:ea typeface="Canva Sans"/>
                <a:cs typeface="Canva Sans"/>
                <a:sym typeface="Canva Sans"/>
              </a:rPr>
              <a:t>Rick Rickert (841299)</a:t>
            </a:r>
          </a:p>
          <a:p>
            <a:pPr algn="ctr">
              <a:lnSpc>
                <a:spcPts val="2100"/>
              </a:lnSpc>
            </a:pPr>
            <a:r>
              <a:rPr lang="en-US" sz="1500">
                <a:solidFill>
                  <a:srgbClr val="000000"/>
                </a:solidFill>
                <a:latin typeface="Canva Sans"/>
                <a:ea typeface="Canva Sans"/>
                <a:cs typeface="Canva Sans"/>
                <a:sym typeface="Canva Sans"/>
              </a:rPr>
              <a:t>ROBERT OMID (859462)</a:t>
            </a:r>
          </a:p>
          <a:p>
            <a:pPr algn="ctr">
              <a:lnSpc>
                <a:spcPts val="2100"/>
              </a:lnSpc>
            </a:pPr>
            <a:r>
              <a:rPr lang="en-US" sz="1500">
                <a:solidFill>
                  <a:srgbClr val="000000"/>
                </a:solidFill>
                <a:latin typeface="Canva Sans"/>
                <a:ea typeface="Canva Sans"/>
                <a:cs typeface="Canva Sans"/>
                <a:sym typeface="Canva Sans"/>
              </a:rPr>
              <a:t>Robert Pierce (861198)</a:t>
            </a:r>
          </a:p>
          <a:p>
            <a:pPr algn="ctr">
              <a:lnSpc>
                <a:spcPts val="2100"/>
              </a:lnSpc>
            </a:pPr>
            <a:r>
              <a:rPr lang="en-US" sz="1500">
                <a:solidFill>
                  <a:srgbClr val="000000"/>
                </a:solidFill>
                <a:latin typeface="Canva Sans"/>
                <a:ea typeface="Canva Sans"/>
                <a:cs typeface="Canva Sans"/>
                <a:sym typeface="Canva Sans"/>
              </a:rPr>
              <a:t>Robert V. Kvietkus (866844)</a:t>
            </a:r>
          </a:p>
          <a:p>
            <a:pPr algn="ctr">
              <a:lnSpc>
                <a:spcPts val="2100"/>
              </a:lnSpc>
            </a:pPr>
            <a:r>
              <a:rPr lang="en-US" sz="1500">
                <a:solidFill>
                  <a:srgbClr val="000000"/>
                </a:solidFill>
                <a:latin typeface="Canva Sans"/>
                <a:ea typeface="Canva Sans"/>
                <a:cs typeface="Canva Sans"/>
                <a:sym typeface="Canva Sans"/>
              </a:rPr>
              <a:t>Roman Stolcis (841380)</a:t>
            </a:r>
          </a:p>
          <a:p>
            <a:pPr algn="ctr">
              <a:lnSpc>
                <a:spcPts val="2100"/>
              </a:lnSpc>
            </a:pPr>
            <a:r>
              <a:rPr lang="en-US" sz="1500">
                <a:solidFill>
                  <a:srgbClr val="000000"/>
                </a:solidFill>
                <a:latin typeface="Canva Sans"/>
                <a:ea typeface="Canva Sans"/>
                <a:cs typeface="Canva Sans"/>
                <a:sym typeface="Canva Sans"/>
              </a:rPr>
              <a:t>Ronald Francis (841359)</a:t>
            </a:r>
          </a:p>
          <a:p>
            <a:pPr algn="ctr">
              <a:lnSpc>
                <a:spcPts val="2100"/>
              </a:lnSpc>
            </a:pPr>
            <a:r>
              <a:rPr lang="en-US" sz="1500">
                <a:solidFill>
                  <a:srgbClr val="000000"/>
                </a:solidFill>
                <a:latin typeface="Canva Sans"/>
                <a:ea typeface="Canva Sans"/>
                <a:cs typeface="Canva Sans"/>
                <a:sym typeface="Canva Sans"/>
              </a:rPr>
              <a:t>Russell Maddox (844303)</a:t>
            </a:r>
          </a:p>
          <a:p>
            <a:pPr algn="ctr">
              <a:lnSpc>
                <a:spcPts val="2100"/>
              </a:lnSpc>
            </a:pPr>
            <a:r>
              <a:rPr lang="en-US" sz="1500">
                <a:solidFill>
                  <a:srgbClr val="000000"/>
                </a:solidFill>
                <a:latin typeface="Canva Sans"/>
                <a:ea typeface="Canva Sans"/>
                <a:cs typeface="Canva Sans"/>
                <a:sym typeface="Canva Sans"/>
              </a:rPr>
              <a:t>Ruth Neuenschwander (841377)</a:t>
            </a:r>
          </a:p>
          <a:p>
            <a:pPr algn="ctr">
              <a:lnSpc>
                <a:spcPts val="2100"/>
              </a:lnSpc>
            </a:pPr>
            <a:r>
              <a:rPr lang="en-US" sz="1500">
                <a:solidFill>
                  <a:srgbClr val="000000"/>
                </a:solidFill>
                <a:latin typeface="Canva Sans"/>
                <a:ea typeface="Canva Sans"/>
                <a:cs typeface="Canva Sans"/>
                <a:sym typeface="Canva Sans"/>
              </a:rPr>
              <a:t>Sabrina Turner (858312)</a:t>
            </a:r>
          </a:p>
          <a:p>
            <a:pPr algn="ctr">
              <a:lnSpc>
                <a:spcPts val="2100"/>
              </a:lnSpc>
            </a:pPr>
            <a:r>
              <a:rPr lang="en-US" sz="1500">
                <a:solidFill>
                  <a:srgbClr val="000000"/>
                </a:solidFill>
                <a:latin typeface="Canva Sans"/>
                <a:ea typeface="Canva Sans"/>
                <a:cs typeface="Canva Sans"/>
                <a:sym typeface="Canva Sans"/>
              </a:rPr>
              <a:t>Safe Haven Insurance Agency (865051)</a:t>
            </a:r>
          </a:p>
          <a:p>
            <a:pPr algn="ctr">
              <a:lnSpc>
                <a:spcPts val="2100"/>
              </a:lnSpc>
            </a:pPr>
            <a:r>
              <a:rPr lang="en-US" sz="1500">
                <a:solidFill>
                  <a:srgbClr val="000000"/>
                </a:solidFill>
                <a:latin typeface="Canva Sans"/>
                <a:ea typeface="Canva Sans"/>
                <a:cs typeface="Canva Sans"/>
                <a:sym typeface="Canva Sans"/>
              </a:rPr>
              <a:t>Samantha Weigand (863077)</a:t>
            </a:r>
          </a:p>
          <a:p>
            <a:pPr algn="ctr">
              <a:lnSpc>
                <a:spcPts val="2100"/>
              </a:lnSpc>
            </a:pPr>
            <a:r>
              <a:rPr lang="en-US" sz="1500">
                <a:solidFill>
                  <a:srgbClr val="000000"/>
                </a:solidFill>
                <a:latin typeface="Canva Sans"/>
                <a:ea typeface="Canva Sans"/>
                <a:cs typeface="Canva Sans"/>
                <a:sym typeface="Canva Sans"/>
              </a:rPr>
              <a:t>Samuel Crain (855121)</a:t>
            </a:r>
          </a:p>
          <a:p>
            <a:pPr algn="ctr">
              <a:lnSpc>
                <a:spcPts val="2100"/>
              </a:lnSpc>
            </a:pPr>
            <a:r>
              <a:rPr lang="en-US" sz="1500">
                <a:solidFill>
                  <a:srgbClr val="000000"/>
                </a:solidFill>
                <a:latin typeface="Canva Sans"/>
                <a:ea typeface="Canva Sans"/>
                <a:cs typeface="Canva Sans"/>
                <a:sym typeface="Canva Sans"/>
              </a:rPr>
              <a:t>Sara Picard (866991)</a:t>
            </a:r>
          </a:p>
          <a:p>
            <a:pPr algn="ctr">
              <a:lnSpc>
                <a:spcPts val="2100"/>
              </a:lnSpc>
            </a:pPr>
            <a:r>
              <a:rPr lang="en-US" sz="1500">
                <a:solidFill>
                  <a:srgbClr val="000000"/>
                </a:solidFill>
                <a:latin typeface="Canva Sans"/>
                <a:ea typeface="Canva Sans"/>
                <a:cs typeface="Canva Sans"/>
                <a:sym typeface="Canva Sans"/>
              </a:rPr>
              <a:t>Savannah Clark (862377)</a:t>
            </a:r>
          </a:p>
          <a:p>
            <a:pPr algn="ctr">
              <a:lnSpc>
                <a:spcPts val="2100"/>
              </a:lnSpc>
            </a:pPr>
            <a:r>
              <a:rPr lang="en-US" sz="1500">
                <a:solidFill>
                  <a:srgbClr val="000000"/>
                </a:solidFill>
                <a:latin typeface="Canva Sans"/>
                <a:ea typeface="Canva Sans"/>
                <a:cs typeface="Canva Sans"/>
                <a:sym typeface="Canva Sans"/>
              </a:rPr>
              <a:t>Scott Brown (844322)</a:t>
            </a:r>
          </a:p>
          <a:p>
            <a:pPr algn="ctr">
              <a:lnSpc>
                <a:spcPts val="2100"/>
              </a:lnSpc>
            </a:pPr>
            <a:r>
              <a:rPr lang="en-US" sz="1500">
                <a:solidFill>
                  <a:srgbClr val="000000"/>
                </a:solidFill>
                <a:latin typeface="Canva Sans"/>
                <a:ea typeface="Canva Sans"/>
                <a:cs typeface="Canva Sans"/>
                <a:sym typeface="Canva Sans"/>
              </a:rPr>
              <a:t>Scott May (859951)</a:t>
            </a:r>
          </a:p>
          <a:p>
            <a:pPr algn="ctr">
              <a:lnSpc>
                <a:spcPts val="2100"/>
              </a:lnSpc>
            </a:pPr>
            <a:r>
              <a:rPr lang="en-US" sz="1500">
                <a:solidFill>
                  <a:srgbClr val="000000"/>
                </a:solidFill>
                <a:latin typeface="Canva Sans"/>
                <a:ea typeface="Canva Sans"/>
                <a:cs typeface="Canva Sans"/>
                <a:sym typeface="Canva Sans"/>
              </a:rPr>
              <a:t>Sean Mazzola (861303)</a:t>
            </a:r>
          </a:p>
          <a:p>
            <a:pPr algn="ctr">
              <a:lnSpc>
                <a:spcPts val="2100"/>
              </a:lnSpc>
            </a:pPr>
            <a:r>
              <a:rPr lang="en-US" sz="1500">
                <a:solidFill>
                  <a:srgbClr val="000000"/>
                </a:solidFill>
                <a:latin typeface="Canva Sans"/>
                <a:ea typeface="Canva Sans"/>
                <a:cs typeface="Canva Sans"/>
                <a:sym typeface="Canva Sans"/>
              </a:rPr>
              <a:t>Sean Mills (857216)</a:t>
            </a:r>
          </a:p>
          <a:p>
            <a:pPr algn="ctr">
              <a:lnSpc>
                <a:spcPts val="2100"/>
              </a:lnSpc>
            </a:pPr>
            <a:r>
              <a:rPr lang="en-US" sz="1500">
                <a:solidFill>
                  <a:srgbClr val="000000"/>
                </a:solidFill>
                <a:latin typeface="Canva Sans"/>
                <a:ea typeface="Canva Sans"/>
                <a:cs typeface="Canva Sans"/>
                <a:sym typeface="Canva Sans"/>
              </a:rPr>
              <a:t>Sebastian Diaz (858690)</a:t>
            </a:r>
          </a:p>
          <a:p>
            <a:pPr algn="ctr">
              <a:lnSpc>
                <a:spcPts val="2100"/>
              </a:lnSpc>
            </a:pPr>
            <a:r>
              <a:rPr lang="en-US" sz="1500">
                <a:solidFill>
                  <a:srgbClr val="000000"/>
                </a:solidFill>
                <a:latin typeface="Canva Sans"/>
                <a:ea typeface="Canva Sans"/>
                <a:cs typeface="Canva Sans"/>
                <a:sym typeface="Canva Sans"/>
              </a:rPr>
              <a:t>Sebastian Esquivel (858299)</a:t>
            </a:r>
          </a:p>
          <a:p>
            <a:pPr algn="ctr">
              <a:lnSpc>
                <a:spcPts val="2100"/>
              </a:lnSpc>
            </a:pPr>
            <a:r>
              <a:rPr lang="en-US" sz="1500">
                <a:solidFill>
                  <a:srgbClr val="000000"/>
                </a:solidFill>
                <a:latin typeface="Canva Sans"/>
                <a:ea typeface="Canva Sans"/>
                <a:cs typeface="Canva Sans"/>
                <a:sym typeface="Canva Sans"/>
              </a:rPr>
              <a:t>Senior Benefits Plus LLC (856568)</a:t>
            </a:r>
          </a:p>
          <a:p>
            <a:pPr algn="ctr">
              <a:lnSpc>
                <a:spcPts val="2100"/>
              </a:lnSpc>
            </a:pPr>
            <a:r>
              <a:rPr lang="en-US" sz="1500">
                <a:solidFill>
                  <a:srgbClr val="000000"/>
                </a:solidFill>
                <a:latin typeface="Canva Sans"/>
                <a:ea typeface="Canva Sans"/>
                <a:cs typeface="Canva Sans"/>
                <a:sym typeface="Canva Sans"/>
              </a:rPr>
              <a:t>Shannon McElhaney (841403)</a:t>
            </a:r>
          </a:p>
          <a:p>
            <a:pPr algn="ctr">
              <a:lnSpc>
                <a:spcPts val="2100"/>
              </a:lnSpc>
            </a:pPr>
            <a:r>
              <a:rPr lang="en-US" sz="1500">
                <a:solidFill>
                  <a:srgbClr val="000000"/>
                </a:solidFill>
                <a:latin typeface="Canva Sans"/>
                <a:ea typeface="Canva Sans"/>
                <a:cs typeface="Canva Sans"/>
                <a:sym typeface="Canva Sans"/>
              </a:rPr>
              <a:t>Shauna Brown (845250)</a:t>
            </a:r>
          </a:p>
          <a:p>
            <a:pPr algn="ctr">
              <a:lnSpc>
                <a:spcPts val="2100"/>
              </a:lnSpc>
            </a:pPr>
            <a:r>
              <a:rPr lang="en-US" sz="1500">
                <a:solidFill>
                  <a:srgbClr val="000000"/>
                </a:solidFill>
                <a:latin typeface="Canva Sans"/>
                <a:ea typeface="Canva Sans"/>
                <a:cs typeface="Canva Sans"/>
                <a:sym typeface="Canva Sans"/>
              </a:rPr>
              <a:t>Shawn Gilmore (857180)</a:t>
            </a:r>
          </a:p>
          <a:p>
            <a:pPr algn="ctr">
              <a:lnSpc>
                <a:spcPts val="2100"/>
              </a:lnSpc>
            </a:pPr>
            <a:r>
              <a:rPr lang="en-US" sz="1500">
                <a:solidFill>
                  <a:srgbClr val="000000"/>
                </a:solidFill>
                <a:latin typeface="Canva Sans"/>
                <a:ea typeface="Canva Sans"/>
                <a:cs typeface="Canva Sans"/>
                <a:sym typeface="Canva Sans"/>
              </a:rPr>
              <a:t>Shelley Grandidge (855667)</a:t>
            </a:r>
          </a:p>
          <a:p>
            <a:pPr algn="ctr">
              <a:lnSpc>
                <a:spcPts val="2100"/>
              </a:lnSpc>
            </a:pPr>
            <a:r>
              <a:rPr lang="en-US" sz="1500">
                <a:solidFill>
                  <a:srgbClr val="000000"/>
                </a:solidFill>
                <a:latin typeface="Canva Sans"/>
                <a:ea typeface="Canva Sans"/>
                <a:cs typeface="Canva Sans"/>
                <a:sym typeface="Canva Sans"/>
              </a:rPr>
              <a:t>Shelley Phillips  (860356)</a:t>
            </a:r>
          </a:p>
          <a:p>
            <a:pPr algn="ctr">
              <a:lnSpc>
                <a:spcPts val="2100"/>
              </a:lnSpc>
            </a:pPr>
            <a:r>
              <a:rPr lang="en-US" sz="1500">
                <a:solidFill>
                  <a:srgbClr val="000000"/>
                </a:solidFill>
                <a:latin typeface="Canva Sans"/>
                <a:ea typeface="Canva Sans"/>
                <a:cs typeface="Canva Sans"/>
                <a:sym typeface="Canva Sans"/>
              </a:rPr>
              <a:t>Sir McMillen (856208)</a:t>
            </a:r>
          </a:p>
          <a:p>
            <a:pPr algn="ctr">
              <a:lnSpc>
                <a:spcPts val="2100"/>
              </a:lnSpc>
            </a:pPr>
            <a:r>
              <a:rPr lang="en-US" sz="1500">
                <a:solidFill>
                  <a:srgbClr val="000000"/>
                </a:solidFill>
                <a:latin typeface="Canva Sans"/>
                <a:ea typeface="Canva Sans"/>
                <a:cs typeface="Canva Sans"/>
                <a:sym typeface="Canva Sans"/>
              </a:rPr>
              <a:t>Southeast Insurance and Financial Group Inc (846511)</a:t>
            </a:r>
          </a:p>
          <a:p>
            <a:pPr algn="ctr">
              <a:lnSpc>
                <a:spcPts val="2100"/>
              </a:lnSpc>
            </a:pPr>
            <a:r>
              <a:rPr lang="en-US" sz="1500">
                <a:solidFill>
                  <a:srgbClr val="000000"/>
                </a:solidFill>
                <a:latin typeface="Canva Sans"/>
                <a:ea typeface="Canva Sans"/>
                <a:cs typeface="Canva Sans"/>
                <a:sym typeface="Canva Sans"/>
              </a:rPr>
              <a:t>Stacie Howard (844311)</a:t>
            </a:r>
          </a:p>
          <a:p>
            <a:pPr algn="ctr">
              <a:lnSpc>
                <a:spcPts val="2100"/>
              </a:lnSpc>
            </a:pPr>
            <a:r>
              <a:rPr lang="en-US" sz="1500">
                <a:solidFill>
                  <a:srgbClr val="000000"/>
                </a:solidFill>
                <a:latin typeface="Canva Sans"/>
                <a:ea typeface="Canva Sans"/>
                <a:cs typeface="Canva Sans"/>
                <a:sym typeface="Canva Sans"/>
              </a:rPr>
              <a:t>Stefan Savolle (847290)</a:t>
            </a:r>
          </a:p>
          <a:p>
            <a:pPr algn="ctr">
              <a:lnSpc>
                <a:spcPts val="2100"/>
              </a:lnSpc>
            </a:pPr>
            <a:r>
              <a:rPr lang="en-US" sz="1500">
                <a:solidFill>
                  <a:srgbClr val="000000"/>
                </a:solidFill>
                <a:latin typeface="Canva Sans"/>
                <a:ea typeface="Canva Sans"/>
                <a:cs typeface="Canva Sans"/>
                <a:sym typeface="Canva Sans"/>
              </a:rPr>
              <a:t>Stefanie Fishman (841635)</a:t>
            </a:r>
          </a:p>
          <a:p>
            <a:pPr algn="ctr">
              <a:lnSpc>
                <a:spcPts val="2100"/>
              </a:lnSpc>
            </a:pPr>
            <a:r>
              <a:rPr lang="en-US" sz="1500">
                <a:solidFill>
                  <a:srgbClr val="000000"/>
                </a:solidFill>
                <a:latin typeface="Canva Sans"/>
                <a:ea typeface="Canva Sans"/>
                <a:cs typeface="Canva Sans"/>
                <a:sym typeface="Canva Sans"/>
              </a:rPr>
              <a:t>Stephen Kushner (860349)</a:t>
            </a:r>
          </a:p>
          <a:p>
            <a:pPr algn="ctr">
              <a:lnSpc>
                <a:spcPts val="2100"/>
              </a:lnSpc>
            </a:pPr>
            <a:r>
              <a:rPr lang="en-US" sz="1500">
                <a:solidFill>
                  <a:srgbClr val="000000"/>
                </a:solidFill>
                <a:latin typeface="Canva Sans"/>
                <a:ea typeface="Canva Sans"/>
                <a:cs typeface="Canva Sans"/>
                <a:sym typeface="Canva Sans"/>
              </a:rPr>
              <a:t>Sterrett Financial Group (845996)</a:t>
            </a:r>
          </a:p>
          <a:p>
            <a:pPr algn="ctr">
              <a:lnSpc>
                <a:spcPts val="2100"/>
              </a:lnSpc>
            </a:pPr>
            <a:r>
              <a:rPr lang="en-US" sz="1500">
                <a:solidFill>
                  <a:srgbClr val="000000"/>
                </a:solidFill>
                <a:latin typeface="Canva Sans"/>
                <a:ea typeface="Canva Sans"/>
                <a:cs typeface="Canva Sans"/>
                <a:sym typeface="Canva Sans"/>
              </a:rPr>
              <a:t>Steven Angel (841640)</a:t>
            </a:r>
          </a:p>
          <a:p>
            <a:pPr algn="ctr">
              <a:lnSpc>
                <a:spcPts val="2100"/>
              </a:lnSpc>
            </a:pPr>
            <a:r>
              <a:rPr lang="en-US" sz="1500">
                <a:solidFill>
                  <a:srgbClr val="000000"/>
                </a:solidFill>
                <a:latin typeface="Canva Sans"/>
                <a:ea typeface="Canva Sans"/>
                <a:cs typeface="Canva Sans"/>
                <a:sym typeface="Canva Sans"/>
              </a:rPr>
              <a:t>Steven Guilfoile (857602)</a:t>
            </a:r>
          </a:p>
          <a:p>
            <a:pPr algn="ctr">
              <a:lnSpc>
                <a:spcPts val="2100"/>
              </a:lnSpc>
            </a:pPr>
            <a:r>
              <a:rPr lang="en-US" sz="1500">
                <a:solidFill>
                  <a:srgbClr val="000000"/>
                </a:solidFill>
                <a:latin typeface="Canva Sans"/>
                <a:ea typeface="Canva Sans"/>
                <a:cs typeface="Canva Sans"/>
                <a:sym typeface="Canva Sans"/>
              </a:rPr>
              <a:t>Steven Wilner (845273)</a:t>
            </a:r>
          </a:p>
          <a:p>
            <a:pPr algn="ctr">
              <a:lnSpc>
                <a:spcPts val="2100"/>
              </a:lnSpc>
            </a:pPr>
            <a:r>
              <a:rPr lang="en-US" sz="1500">
                <a:solidFill>
                  <a:srgbClr val="000000"/>
                </a:solidFill>
                <a:latin typeface="Canva Sans"/>
                <a:ea typeface="Canva Sans"/>
                <a:cs typeface="Canva Sans"/>
                <a:sym typeface="Canva Sans"/>
              </a:rPr>
              <a:t>Susan Isenhour (858685)</a:t>
            </a:r>
          </a:p>
          <a:p>
            <a:pPr algn="ctr">
              <a:lnSpc>
                <a:spcPts val="2100"/>
              </a:lnSpc>
            </a:pPr>
            <a:r>
              <a:rPr lang="en-US" sz="1500">
                <a:solidFill>
                  <a:srgbClr val="000000"/>
                </a:solidFill>
                <a:latin typeface="Canva Sans"/>
                <a:ea typeface="Canva Sans"/>
                <a:cs typeface="Canva Sans"/>
                <a:sym typeface="Canva Sans"/>
              </a:rPr>
              <a:t>Suzanne OConnor (841342)</a:t>
            </a:r>
          </a:p>
          <a:p>
            <a:pPr algn="ctr">
              <a:lnSpc>
                <a:spcPts val="2100"/>
              </a:lnSpc>
            </a:pPr>
            <a:r>
              <a:rPr lang="en-US" sz="1500">
                <a:solidFill>
                  <a:srgbClr val="000000"/>
                </a:solidFill>
                <a:latin typeface="Canva Sans"/>
                <a:ea typeface="Canva Sans"/>
                <a:cs typeface="Canva Sans"/>
                <a:sym typeface="Canva Sans"/>
              </a:rPr>
              <a:t>Swan Insurance LLC (857213)</a:t>
            </a:r>
          </a:p>
          <a:p>
            <a:pPr algn="ctr">
              <a:lnSpc>
                <a:spcPts val="2100"/>
              </a:lnSpc>
            </a:pPr>
            <a:r>
              <a:rPr lang="en-US" sz="1500">
                <a:solidFill>
                  <a:srgbClr val="000000"/>
                </a:solidFill>
                <a:latin typeface="Canva Sans"/>
                <a:ea typeface="Canva Sans"/>
                <a:cs typeface="Canva Sans"/>
                <a:sym typeface="Canva Sans"/>
              </a:rPr>
              <a:t>Tanya Boyd (859977)</a:t>
            </a:r>
          </a:p>
          <a:p>
            <a:pPr algn="ctr">
              <a:lnSpc>
                <a:spcPts val="2100"/>
              </a:lnSpc>
            </a:pPr>
            <a:r>
              <a:rPr lang="en-US" sz="1500">
                <a:solidFill>
                  <a:srgbClr val="000000"/>
                </a:solidFill>
                <a:latin typeface="Canva Sans"/>
                <a:ea typeface="Canva Sans"/>
                <a:cs typeface="Canva Sans"/>
                <a:sym typeface="Canva Sans"/>
              </a:rPr>
              <a:t>Tayler Lea Busack (856310)</a:t>
            </a:r>
          </a:p>
          <a:p>
            <a:pPr algn="ctr">
              <a:lnSpc>
                <a:spcPts val="2100"/>
              </a:lnSpc>
            </a:pPr>
            <a:r>
              <a:rPr lang="en-US" sz="1500">
                <a:solidFill>
                  <a:srgbClr val="000000"/>
                </a:solidFill>
                <a:latin typeface="Canva Sans"/>
                <a:ea typeface="Canva Sans"/>
                <a:cs typeface="Canva Sans"/>
                <a:sym typeface="Canva Sans"/>
              </a:rPr>
              <a:t>Teresa Scammell (844320)</a:t>
            </a:r>
          </a:p>
          <a:p>
            <a:pPr algn="ctr">
              <a:lnSpc>
                <a:spcPts val="2100"/>
              </a:lnSpc>
            </a:pPr>
            <a:r>
              <a:rPr lang="en-US" sz="1500">
                <a:solidFill>
                  <a:srgbClr val="000000"/>
                </a:solidFill>
                <a:latin typeface="Canva Sans"/>
                <a:ea typeface="Canva Sans"/>
                <a:cs typeface="Canva Sans"/>
                <a:sym typeface="Canva Sans"/>
              </a:rPr>
              <a:t>The Health Agents (856162)</a:t>
            </a:r>
          </a:p>
          <a:p>
            <a:pPr algn="ctr">
              <a:lnSpc>
                <a:spcPts val="2100"/>
              </a:lnSpc>
            </a:pPr>
            <a:r>
              <a:rPr lang="en-US" sz="1500">
                <a:solidFill>
                  <a:srgbClr val="000000"/>
                </a:solidFill>
                <a:latin typeface="Canva Sans"/>
                <a:ea typeface="Canva Sans"/>
                <a:cs typeface="Canva Sans"/>
                <a:sym typeface="Canva Sans"/>
              </a:rPr>
              <a:t>Thomas Buettner (847257)</a:t>
            </a:r>
          </a:p>
          <a:p>
            <a:pPr algn="ctr">
              <a:lnSpc>
                <a:spcPts val="2100"/>
              </a:lnSpc>
            </a:pPr>
            <a:r>
              <a:rPr lang="en-US" sz="1500">
                <a:solidFill>
                  <a:srgbClr val="000000"/>
                </a:solidFill>
                <a:latin typeface="Canva Sans"/>
                <a:ea typeface="Canva Sans"/>
                <a:cs typeface="Canva Sans"/>
                <a:sym typeface="Canva Sans"/>
              </a:rPr>
              <a:t>Thomas Cardenas (842469)</a:t>
            </a:r>
          </a:p>
          <a:p>
            <a:pPr algn="ctr">
              <a:lnSpc>
                <a:spcPts val="2100"/>
              </a:lnSpc>
            </a:pPr>
            <a:r>
              <a:rPr lang="en-US" sz="1500">
                <a:solidFill>
                  <a:srgbClr val="000000"/>
                </a:solidFill>
                <a:latin typeface="Canva Sans"/>
                <a:ea typeface="Canva Sans"/>
                <a:cs typeface="Canva Sans"/>
                <a:sym typeface="Canva Sans"/>
              </a:rPr>
              <a:t>Thomas Ferguson (845291)</a:t>
            </a:r>
          </a:p>
          <a:p>
            <a:pPr algn="ctr">
              <a:lnSpc>
                <a:spcPts val="2100"/>
              </a:lnSpc>
            </a:pPr>
            <a:r>
              <a:rPr lang="en-US" sz="1500">
                <a:solidFill>
                  <a:srgbClr val="000000"/>
                </a:solidFill>
                <a:latin typeface="Canva Sans"/>
                <a:ea typeface="Canva Sans"/>
                <a:cs typeface="Canva Sans"/>
                <a:sym typeface="Canva Sans"/>
              </a:rPr>
              <a:t>Thomas Ryan (861249)</a:t>
            </a:r>
          </a:p>
          <a:p>
            <a:pPr algn="ctr">
              <a:lnSpc>
                <a:spcPts val="2100"/>
              </a:lnSpc>
            </a:pPr>
            <a:r>
              <a:rPr lang="en-US" sz="1500">
                <a:solidFill>
                  <a:srgbClr val="000000"/>
                </a:solidFill>
                <a:latin typeface="Canva Sans"/>
                <a:ea typeface="Canva Sans"/>
                <a:cs typeface="Canva Sans"/>
                <a:sym typeface="Canva Sans"/>
              </a:rPr>
              <a:t>Tim Cleveland (861487)</a:t>
            </a:r>
          </a:p>
          <a:p>
            <a:pPr algn="ctr">
              <a:lnSpc>
                <a:spcPts val="2100"/>
              </a:lnSpc>
            </a:pPr>
            <a:r>
              <a:rPr lang="en-US" sz="1500">
                <a:solidFill>
                  <a:srgbClr val="000000"/>
                </a:solidFill>
                <a:latin typeface="Canva Sans"/>
                <a:ea typeface="Canva Sans"/>
                <a:cs typeface="Canva Sans"/>
                <a:sym typeface="Canva Sans"/>
              </a:rPr>
              <a:t>Tim Cocchiola (841372)</a:t>
            </a:r>
          </a:p>
          <a:p>
            <a:pPr algn="ctr">
              <a:lnSpc>
                <a:spcPts val="2100"/>
              </a:lnSpc>
            </a:pPr>
            <a:r>
              <a:rPr lang="en-US" sz="1500">
                <a:solidFill>
                  <a:srgbClr val="000000"/>
                </a:solidFill>
                <a:latin typeface="Canva Sans"/>
                <a:ea typeface="Canva Sans"/>
                <a:cs typeface="Canva Sans"/>
                <a:sym typeface="Canva Sans"/>
              </a:rPr>
              <a:t>Tim L Williams (858252)</a:t>
            </a:r>
          </a:p>
          <a:p>
            <a:pPr algn="ctr">
              <a:lnSpc>
                <a:spcPts val="2100"/>
              </a:lnSpc>
            </a:pPr>
            <a:r>
              <a:rPr lang="en-US" sz="1500">
                <a:solidFill>
                  <a:srgbClr val="000000"/>
                </a:solidFill>
                <a:latin typeface="Canva Sans"/>
                <a:ea typeface="Canva Sans"/>
                <a:cs typeface="Canva Sans"/>
                <a:sym typeface="Canva Sans"/>
              </a:rPr>
              <a:t>Tim McCormick (841332)</a:t>
            </a:r>
          </a:p>
          <a:p>
            <a:pPr algn="ctr">
              <a:lnSpc>
                <a:spcPts val="2100"/>
              </a:lnSpc>
            </a:pPr>
            <a:r>
              <a:rPr lang="en-US" sz="1500">
                <a:solidFill>
                  <a:srgbClr val="000000"/>
                </a:solidFill>
                <a:latin typeface="Canva Sans"/>
                <a:ea typeface="Canva Sans"/>
                <a:cs typeface="Canva Sans"/>
                <a:sym typeface="Canva Sans"/>
              </a:rPr>
              <a:t>Timothy Michael Ray (842491)</a:t>
            </a:r>
          </a:p>
          <a:p>
            <a:pPr algn="ctr">
              <a:lnSpc>
                <a:spcPts val="2100"/>
              </a:lnSpc>
            </a:pPr>
            <a:r>
              <a:rPr lang="en-US" sz="1500">
                <a:solidFill>
                  <a:srgbClr val="000000"/>
                </a:solidFill>
                <a:latin typeface="Canva Sans"/>
                <a:ea typeface="Canva Sans"/>
                <a:cs typeface="Canva Sans"/>
                <a:sym typeface="Canva Sans"/>
              </a:rPr>
              <a:t>TODD OVALL (860737)</a:t>
            </a:r>
          </a:p>
          <a:p>
            <a:pPr algn="ctr">
              <a:lnSpc>
                <a:spcPts val="2100"/>
              </a:lnSpc>
            </a:pPr>
            <a:r>
              <a:rPr lang="en-US" sz="1500">
                <a:solidFill>
                  <a:srgbClr val="000000"/>
                </a:solidFill>
                <a:latin typeface="Canva Sans"/>
                <a:ea typeface="Canva Sans"/>
                <a:cs typeface="Canva Sans"/>
                <a:sym typeface="Canva Sans"/>
              </a:rPr>
              <a:t>Top Tier Financial (845413)</a:t>
            </a:r>
          </a:p>
          <a:p>
            <a:pPr algn="ctr">
              <a:lnSpc>
                <a:spcPts val="2100"/>
              </a:lnSpc>
            </a:pPr>
            <a:r>
              <a:rPr lang="en-US" sz="1500">
                <a:solidFill>
                  <a:srgbClr val="000000"/>
                </a:solidFill>
                <a:latin typeface="Canva Sans"/>
                <a:ea typeface="Canva Sans"/>
                <a:cs typeface="Canva Sans"/>
                <a:sym typeface="Canva Sans"/>
              </a:rPr>
              <a:t>Travis Walker (844273)</a:t>
            </a:r>
          </a:p>
          <a:p>
            <a:pPr algn="ctr">
              <a:lnSpc>
                <a:spcPts val="2100"/>
              </a:lnSpc>
            </a:pPr>
            <a:r>
              <a:rPr lang="en-US" sz="1500">
                <a:solidFill>
                  <a:srgbClr val="000000"/>
                </a:solidFill>
                <a:latin typeface="Canva Sans"/>
                <a:ea typeface="Canva Sans"/>
                <a:cs typeface="Canva Sans"/>
                <a:sym typeface="Canva Sans"/>
              </a:rPr>
              <a:t>Trevor Sands (847277)</a:t>
            </a:r>
          </a:p>
          <a:p>
            <a:pPr algn="ctr">
              <a:lnSpc>
                <a:spcPts val="2100"/>
              </a:lnSpc>
            </a:pPr>
            <a:r>
              <a:rPr lang="en-US" sz="1500">
                <a:solidFill>
                  <a:srgbClr val="000000"/>
                </a:solidFill>
                <a:latin typeface="Canva Sans"/>
                <a:ea typeface="Canva Sans"/>
                <a:cs typeface="Canva Sans"/>
                <a:sym typeface="Canva Sans"/>
              </a:rPr>
              <a:t>Trey Sayles (841388)</a:t>
            </a:r>
          </a:p>
          <a:p>
            <a:pPr algn="ctr">
              <a:lnSpc>
                <a:spcPts val="2100"/>
              </a:lnSpc>
            </a:pPr>
            <a:r>
              <a:rPr lang="en-US" sz="1500">
                <a:solidFill>
                  <a:srgbClr val="000000"/>
                </a:solidFill>
                <a:latin typeface="Canva Sans"/>
                <a:ea typeface="Canva Sans"/>
                <a:cs typeface="Canva Sans"/>
                <a:sym typeface="Canva Sans"/>
              </a:rPr>
              <a:t>Trey Wilson (845257)</a:t>
            </a:r>
          </a:p>
          <a:p>
            <a:pPr algn="ctr">
              <a:lnSpc>
                <a:spcPts val="2100"/>
              </a:lnSpc>
            </a:pPr>
            <a:r>
              <a:rPr lang="en-US" sz="1500">
                <a:solidFill>
                  <a:srgbClr val="000000"/>
                </a:solidFill>
                <a:latin typeface="Canva Sans"/>
                <a:ea typeface="Canva Sans"/>
                <a:cs typeface="Canva Sans"/>
                <a:sym typeface="Canva Sans"/>
              </a:rPr>
              <a:t>Trisha Macrum (855699)</a:t>
            </a:r>
          </a:p>
          <a:p>
            <a:pPr algn="ctr">
              <a:lnSpc>
                <a:spcPts val="2100"/>
              </a:lnSpc>
            </a:pPr>
            <a:r>
              <a:rPr lang="en-US" sz="1500">
                <a:solidFill>
                  <a:srgbClr val="000000"/>
                </a:solidFill>
                <a:latin typeface="Canva Sans"/>
                <a:ea typeface="Canva Sans"/>
                <a:cs typeface="Canva Sans"/>
                <a:sym typeface="Canva Sans"/>
              </a:rPr>
              <a:t>Tryten Williams (857045)</a:t>
            </a:r>
          </a:p>
          <a:p>
            <a:pPr algn="ctr">
              <a:lnSpc>
                <a:spcPts val="2100"/>
              </a:lnSpc>
            </a:pPr>
            <a:r>
              <a:rPr lang="en-US" sz="1500">
                <a:solidFill>
                  <a:srgbClr val="000000"/>
                </a:solidFill>
                <a:latin typeface="Canva Sans"/>
                <a:ea typeface="Canva Sans"/>
                <a:cs typeface="Canva Sans"/>
                <a:sym typeface="Canva Sans"/>
              </a:rPr>
              <a:t>Tucker Vincent (847037)</a:t>
            </a:r>
          </a:p>
          <a:p>
            <a:pPr algn="ctr">
              <a:lnSpc>
                <a:spcPts val="2100"/>
              </a:lnSpc>
            </a:pPr>
            <a:r>
              <a:rPr lang="en-US" sz="1500">
                <a:solidFill>
                  <a:srgbClr val="000000"/>
                </a:solidFill>
                <a:latin typeface="Canva Sans"/>
                <a:ea typeface="Canva Sans"/>
                <a:cs typeface="Canva Sans"/>
                <a:sym typeface="Canva Sans"/>
              </a:rPr>
              <a:t>TYLER JACKSON (842577)</a:t>
            </a:r>
          </a:p>
          <a:p>
            <a:pPr algn="ctr">
              <a:lnSpc>
                <a:spcPts val="2100"/>
              </a:lnSpc>
            </a:pPr>
            <a:r>
              <a:rPr lang="en-US" sz="1500">
                <a:solidFill>
                  <a:srgbClr val="000000"/>
                </a:solidFill>
                <a:latin typeface="Canva Sans"/>
                <a:ea typeface="Canva Sans"/>
                <a:cs typeface="Canva Sans"/>
                <a:sym typeface="Canva Sans"/>
              </a:rPr>
              <a:t>US Protector Group LLC (859598)</a:t>
            </a:r>
          </a:p>
          <a:p>
            <a:pPr algn="ctr">
              <a:lnSpc>
                <a:spcPts val="2100"/>
              </a:lnSpc>
            </a:pPr>
            <a:r>
              <a:rPr lang="en-US" sz="1500">
                <a:solidFill>
                  <a:srgbClr val="000000"/>
                </a:solidFill>
                <a:latin typeface="Canva Sans"/>
                <a:ea typeface="Canva Sans"/>
                <a:cs typeface="Canva Sans"/>
                <a:sym typeface="Canva Sans"/>
              </a:rPr>
              <a:t>USA Benefits Group (869674)</a:t>
            </a:r>
          </a:p>
          <a:p>
            <a:pPr algn="ctr">
              <a:lnSpc>
                <a:spcPts val="2100"/>
              </a:lnSpc>
            </a:pPr>
            <a:r>
              <a:rPr lang="en-US" sz="1500">
                <a:solidFill>
                  <a:srgbClr val="000000"/>
                </a:solidFill>
                <a:latin typeface="Canva Sans"/>
                <a:ea typeface="Canva Sans"/>
                <a:cs typeface="Canva Sans"/>
                <a:sym typeface="Canva Sans"/>
              </a:rPr>
              <a:t>Valarie Stevens (845294)</a:t>
            </a:r>
          </a:p>
          <a:p>
            <a:pPr algn="ctr">
              <a:lnSpc>
                <a:spcPts val="2100"/>
              </a:lnSpc>
            </a:pPr>
            <a:r>
              <a:rPr lang="en-US" sz="1500">
                <a:solidFill>
                  <a:srgbClr val="000000"/>
                </a:solidFill>
                <a:latin typeface="Canva Sans"/>
                <a:ea typeface="Canva Sans"/>
                <a:cs typeface="Canva Sans"/>
                <a:sym typeface="Canva Sans"/>
              </a:rPr>
              <a:t>Vanessa Kay Newman (858931)</a:t>
            </a:r>
          </a:p>
          <a:p>
            <a:pPr algn="ctr">
              <a:lnSpc>
                <a:spcPts val="2100"/>
              </a:lnSpc>
            </a:pPr>
            <a:r>
              <a:rPr lang="en-US" sz="1500">
                <a:solidFill>
                  <a:srgbClr val="000000"/>
                </a:solidFill>
                <a:latin typeface="Canva Sans"/>
                <a:ea typeface="Canva Sans"/>
                <a:cs typeface="Canva Sans"/>
                <a:sym typeface="Canva Sans"/>
              </a:rPr>
              <a:t>Wesley Barker (841595)</a:t>
            </a:r>
          </a:p>
          <a:p>
            <a:pPr algn="ctr">
              <a:lnSpc>
                <a:spcPts val="2100"/>
              </a:lnSpc>
            </a:pPr>
            <a:r>
              <a:rPr lang="en-US" sz="1500">
                <a:solidFill>
                  <a:srgbClr val="000000"/>
                </a:solidFill>
                <a:latin typeface="Canva Sans"/>
                <a:ea typeface="Canva Sans"/>
                <a:cs typeface="Canva Sans"/>
                <a:sym typeface="Canva Sans"/>
              </a:rPr>
              <a:t>William Patterson  (861860)</a:t>
            </a:r>
          </a:p>
          <a:p>
            <a:pPr algn="ctr">
              <a:lnSpc>
                <a:spcPts val="2100"/>
              </a:lnSpc>
            </a:pPr>
            <a:r>
              <a:rPr lang="en-US" sz="1500">
                <a:solidFill>
                  <a:srgbClr val="000000"/>
                </a:solidFill>
                <a:latin typeface="Canva Sans"/>
                <a:ea typeface="Canva Sans"/>
                <a:cs typeface="Canva Sans"/>
                <a:sym typeface="Canva Sans"/>
              </a:rPr>
              <a:t>William Pauley (841325)</a:t>
            </a:r>
          </a:p>
          <a:p>
            <a:pPr algn="ctr">
              <a:lnSpc>
                <a:spcPts val="2100"/>
              </a:lnSpc>
            </a:pPr>
            <a:r>
              <a:rPr lang="en-US" sz="1500">
                <a:solidFill>
                  <a:srgbClr val="000000"/>
                </a:solidFill>
                <a:latin typeface="Canva Sans"/>
                <a:ea typeface="Canva Sans"/>
                <a:cs typeface="Canva Sans"/>
                <a:sym typeface="Canva Sans"/>
              </a:rPr>
              <a:t>William Robert O'Brien (861315)</a:t>
            </a:r>
          </a:p>
          <a:p>
            <a:pPr algn="ctr">
              <a:lnSpc>
                <a:spcPts val="2100"/>
              </a:lnSpc>
            </a:pPr>
            <a:r>
              <a:rPr lang="en-US" sz="1500">
                <a:solidFill>
                  <a:srgbClr val="000000"/>
                </a:solidFill>
                <a:latin typeface="Canva Sans"/>
                <a:ea typeface="Canva Sans"/>
                <a:cs typeface="Canva Sans"/>
                <a:sym typeface="Canva Sans"/>
              </a:rPr>
              <a:t>william scott stevenson (867446)</a:t>
            </a:r>
          </a:p>
          <a:p>
            <a:pPr algn="ctr">
              <a:lnSpc>
                <a:spcPts val="2100"/>
              </a:lnSpc>
            </a:pPr>
            <a:r>
              <a:rPr lang="en-US" sz="1500">
                <a:solidFill>
                  <a:srgbClr val="000000"/>
                </a:solidFill>
                <a:latin typeface="Canva Sans"/>
                <a:ea typeface="Canva Sans"/>
                <a:cs typeface="Canva Sans"/>
                <a:sym typeface="Canva Sans"/>
              </a:rPr>
              <a:t>Wolfpack Financial Inc. (858983)</a:t>
            </a:r>
          </a:p>
          <a:p>
            <a:pPr algn="ctr">
              <a:lnSpc>
                <a:spcPts val="2100"/>
              </a:lnSpc>
            </a:pPr>
            <a:r>
              <a:rPr lang="en-US" sz="1500">
                <a:solidFill>
                  <a:srgbClr val="000000"/>
                </a:solidFill>
                <a:latin typeface="Canva Sans"/>
                <a:ea typeface="Canva Sans"/>
                <a:cs typeface="Canva Sans"/>
                <a:sym typeface="Canva Sans"/>
              </a:rPr>
              <a:t>Zachary Dollhausen (845617)</a:t>
            </a:r>
          </a:p>
          <a:p>
            <a:pPr algn="ctr">
              <a:lnSpc>
                <a:spcPts val="2100"/>
              </a:lnSpc>
            </a:pPr>
            <a:r>
              <a:rPr lang="en-US" sz="1500">
                <a:solidFill>
                  <a:srgbClr val="000000"/>
                </a:solidFill>
                <a:latin typeface="Canva Sans"/>
                <a:ea typeface="Canva Sans"/>
                <a:cs typeface="Canva Sans"/>
                <a:sym typeface="Canva Sans"/>
              </a:rPr>
              <a:t>Zachary Michael Jervis (863031)</a:t>
            </a:r>
          </a:p>
        </p:txBody>
      </p:sp>
      <p:sp>
        <p:nvSpPr>
          <p:cNvPr id="10" name="TextBox 10"/>
          <p:cNvSpPr txBox="1"/>
          <p:nvPr/>
        </p:nvSpPr>
        <p:spPr>
          <a:xfrm>
            <a:off x="4593211" y="1710842"/>
            <a:ext cx="2467434" cy="5591175"/>
          </a:xfrm>
          <a:prstGeom prst="rect">
            <a:avLst/>
          </a:prstGeom>
        </p:spPr>
        <p:txBody>
          <a:bodyPr lIns="0" tIns="0" rIns="0" bIns="0" rtlCol="0" anchor="t">
            <a:spAutoFit/>
          </a:bodyPr>
          <a:lstStyle/>
          <a:p>
            <a:pPr algn="ctr">
              <a:lnSpc>
                <a:spcPts val="2100"/>
              </a:lnSpc>
            </a:pPr>
            <a:r>
              <a:rPr lang="en-US" sz="1500">
                <a:solidFill>
                  <a:srgbClr val="000000"/>
                </a:solidFill>
                <a:latin typeface="Canva Sans"/>
                <a:ea typeface="Canva Sans"/>
                <a:cs typeface="Canva Sans"/>
                <a:sym typeface="Canva Sans"/>
              </a:rPr>
              <a:t>Lindsey McCorkle</a:t>
            </a:r>
          </a:p>
          <a:p>
            <a:pPr algn="ctr">
              <a:lnSpc>
                <a:spcPts val="2100"/>
              </a:lnSpc>
            </a:pPr>
            <a:r>
              <a:rPr lang="en-US" sz="1500">
                <a:solidFill>
                  <a:srgbClr val="000000"/>
                </a:solidFill>
                <a:latin typeface="Canva Sans"/>
                <a:ea typeface="Canva Sans"/>
                <a:cs typeface="Canva Sans"/>
                <a:sym typeface="Canva Sans"/>
              </a:rPr>
              <a:t>Lonnie Embry</a:t>
            </a:r>
          </a:p>
          <a:p>
            <a:pPr algn="ctr">
              <a:lnSpc>
                <a:spcPts val="2100"/>
              </a:lnSpc>
            </a:pPr>
            <a:r>
              <a:rPr lang="en-US" sz="1500">
                <a:solidFill>
                  <a:srgbClr val="000000"/>
                </a:solidFill>
                <a:latin typeface="Canva Sans"/>
                <a:ea typeface="Canva Sans"/>
                <a:cs typeface="Canva Sans"/>
                <a:sym typeface="Canva Sans"/>
              </a:rPr>
              <a:t>Lora Snyder</a:t>
            </a:r>
          </a:p>
          <a:p>
            <a:pPr algn="ctr">
              <a:lnSpc>
                <a:spcPts val="2100"/>
              </a:lnSpc>
            </a:pPr>
            <a:r>
              <a:rPr lang="en-US" sz="1500">
                <a:solidFill>
                  <a:srgbClr val="000000"/>
                </a:solidFill>
                <a:latin typeface="Canva Sans"/>
                <a:ea typeface="Canva Sans"/>
                <a:cs typeface="Canva Sans"/>
                <a:sym typeface="Canva Sans"/>
              </a:rPr>
              <a:t>Lori Rizzo</a:t>
            </a:r>
          </a:p>
          <a:p>
            <a:pPr algn="ctr">
              <a:lnSpc>
                <a:spcPts val="2100"/>
              </a:lnSpc>
            </a:pPr>
            <a:r>
              <a:rPr lang="en-US" sz="1500">
                <a:solidFill>
                  <a:srgbClr val="000000"/>
                </a:solidFill>
                <a:latin typeface="Canva Sans"/>
                <a:ea typeface="Canva Sans"/>
                <a:cs typeface="Canva Sans"/>
                <a:sym typeface="Canva Sans"/>
              </a:rPr>
              <a:t>Loye Kimbro</a:t>
            </a:r>
          </a:p>
          <a:p>
            <a:pPr algn="ctr">
              <a:lnSpc>
                <a:spcPts val="2100"/>
              </a:lnSpc>
            </a:pPr>
            <a:r>
              <a:rPr lang="en-US" sz="1500">
                <a:solidFill>
                  <a:srgbClr val="000000"/>
                </a:solidFill>
                <a:latin typeface="Canva Sans"/>
                <a:ea typeface="Canva Sans"/>
                <a:cs typeface="Canva Sans"/>
                <a:sym typeface="Canva Sans"/>
              </a:rPr>
              <a:t>Luke Martinez</a:t>
            </a:r>
          </a:p>
          <a:p>
            <a:pPr algn="ctr">
              <a:lnSpc>
                <a:spcPts val="2100"/>
              </a:lnSpc>
            </a:pPr>
            <a:r>
              <a:rPr lang="en-US" sz="1500">
                <a:solidFill>
                  <a:srgbClr val="000000"/>
                </a:solidFill>
                <a:latin typeface="Canva Sans"/>
                <a:ea typeface="Canva Sans"/>
                <a:cs typeface="Canva Sans"/>
                <a:sym typeface="Canva Sans"/>
              </a:rPr>
              <a:t>Margaret Roeder</a:t>
            </a:r>
          </a:p>
          <a:p>
            <a:pPr algn="ctr">
              <a:lnSpc>
                <a:spcPts val="2100"/>
              </a:lnSpc>
            </a:pPr>
            <a:r>
              <a:rPr lang="en-US" sz="1500">
                <a:solidFill>
                  <a:srgbClr val="000000"/>
                </a:solidFill>
                <a:latin typeface="Canva Sans"/>
                <a:ea typeface="Canva Sans"/>
                <a:cs typeface="Canva Sans"/>
                <a:sym typeface="Canva Sans"/>
              </a:rPr>
              <a:t>Mark Dimalanta </a:t>
            </a:r>
          </a:p>
          <a:p>
            <a:pPr algn="ctr">
              <a:lnSpc>
                <a:spcPts val="2100"/>
              </a:lnSpc>
            </a:pPr>
            <a:r>
              <a:rPr lang="en-US" sz="1500">
                <a:solidFill>
                  <a:srgbClr val="000000"/>
                </a:solidFill>
                <a:latin typeface="Canva Sans"/>
                <a:ea typeface="Canva Sans"/>
                <a:cs typeface="Canva Sans"/>
                <a:sym typeface="Canva Sans"/>
              </a:rPr>
              <a:t>Mark Odabashian</a:t>
            </a:r>
          </a:p>
          <a:p>
            <a:pPr algn="ctr">
              <a:lnSpc>
                <a:spcPts val="2100"/>
              </a:lnSpc>
            </a:pPr>
            <a:r>
              <a:rPr lang="en-US" sz="1500">
                <a:solidFill>
                  <a:srgbClr val="000000"/>
                </a:solidFill>
                <a:latin typeface="Canva Sans"/>
                <a:ea typeface="Canva Sans"/>
                <a:cs typeface="Canva Sans"/>
                <a:sym typeface="Canva Sans"/>
              </a:rPr>
              <a:t>Martin Mankowski</a:t>
            </a:r>
          </a:p>
          <a:p>
            <a:pPr algn="ctr">
              <a:lnSpc>
                <a:spcPts val="2100"/>
              </a:lnSpc>
            </a:pPr>
            <a:r>
              <a:rPr lang="en-US" sz="1500">
                <a:solidFill>
                  <a:srgbClr val="000000"/>
                </a:solidFill>
                <a:latin typeface="Canva Sans"/>
                <a:ea typeface="Canva Sans"/>
                <a:cs typeface="Canva Sans"/>
                <a:sym typeface="Canva Sans"/>
              </a:rPr>
              <a:t>Mary Ann Biro</a:t>
            </a:r>
          </a:p>
          <a:p>
            <a:pPr algn="ctr">
              <a:lnSpc>
                <a:spcPts val="2100"/>
              </a:lnSpc>
            </a:pPr>
            <a:r>
              <a:rPr lang="en-US" sz="1500">
                <a:solidFill>
                  <a:srgbClr val="000000"/>
                </a:solidFill>
                <a:latin typeface="Canva Sans"/>
                <a:ea typeface="Canva Sans"/>
                <a:cs typeface="Canva Sans"/>
                <a:sym typeface="Canva Sans"/>
              </a:rPr>
              <a:t>Marybeth Biffl</a:t>
            </a:r>
          </a:p>
          <a:p>
            <a:pPr algn="ctr">
              <a:lnSpc>
                <a:spcPts val="2100"/>
              </a:lnSpc>
            </a:pPr>
            <a:r>
              <a:rPr lang="en-US" sz="1500">
                <a:solidFill>
                  <a:srgbClr val="000000"/>
                </a:solidFill>
                <a:latin typeface="Canva Sans"/>
                <a:ea typeface="Canva Sans"/>
                <a:cs typeface="Canva Sans"/>
                <a:sym typeface="Canva Sans"/>
              </a:rPr>
              <a:t>Matthew Chapman </a:t>
            </a:r>
          </a:p>
          <a:p>
            <a:pPr algn="ctr">
              <a:lnSpc>
                <a:spcPts val="2100"/>
              </a:lnSpc>
            </a:pPr>
            <a:r>
              <a:rPr lang="en-US" sz="1500">
                <a:solidFill>
                  <a:srgbClr val="000000"/>
                </a:solidFill>
                <a:latin typeface="Canva Sans"/>
                <a:ea typeface="Canva Sans"/>
                <a:cs typeface="Canva Sans"/>
                <a:sym typeface="Canva Sans"/>
              </a:rPr>
              <a:t>Matthew Platnico </a:t>
            </a:r>
          </a:p>
          <a:p>
            <a:pPr algn="ctr">
              <a:lnSpc>
                <a:spcPts val="2100"/>
              </a:lnSpc>
            </a:pPr>
            <a:r>
              <a:rPr lang="en-US" sz="1500">
                <a:solidFill>
                  <a:srgbClr val="000000"/>
                </a:solidFill>
                <a:latin typeface="Canva Sans"/>
                <a:ea typeface="Canva Sans"/>
                <a:cs typeface="Canva Sans"/>
                <a:sym typeface="Canva Sans"/>
              </a:rPr>
              <a:t>MB Insurance LLC</a:t>
            </a:r>
          </a:p>
          <a:p>
            <a:pPr algn="ctr">
              <a:lnSpc>
                <a:spcPts val="2100"/>
              </a:lnSpc>
            </a:pPr>
            <a:r>
              <a:rPr lang="en-US" sz="1500">
                <a:solidFill>
                  <a:srgbClr val="000000"/>
                </a:solidFill>
                <a:latin typeface="Canva Sans"/>
                <a:ea typeface="Canva Sans"/>
                <a:cs typeface="Canva Sans"/>
                <a:sym typeface="Canva Sans"/>
              </a:rPr>
              <a:t>Megan Dunn </a:t>
            </a:r>
          </a:p>
          <a:p>
            <a:pPr algn="ctr">
              <a:lnSpc>
                <a:spcPts val="2100"/>
              </a:lnSpc>
            </a:pPr>
            <a:r>
              <a:rPr lang="en-US" sz="1500">
                <a:solidFill>
                  <a:srgbClr val="000000"/>
                </a:solidFill>
                <a:latin typeface="Canva Sans"/>
                <a:ea typeface="Canva Sans"/>
                <a:cs typeface="Canva Sans"/>
                <a:sym typeface="Canva Sans"/>
              </a:rPr>
              <a:t>Melissa Bailey</a:t>
            </a:r>
          </a:p>
          <a:p>
            <a:pPr algn="ctr">
              <a:lnSpc>
                <a:spcPts val="2100"/>
              </a:lnSpc>
            </a:pPr>
            <a:r>
              <a:rPr lang="en-US" sz="1500">
                <a:solidFill>
                  <a:srgbClr val="000000"/>
                </a:solidFill>
                <a:latin typeface="Canva Sans"/>
                <a:ea typeface="Canva Sans"/>
                <a:cs typeface="Canva Sans"/>
                <a:sym typeface="Canva Sans"/>
              </a:rPr>
              <a:t>Micaela Heuglin</a:t>
            </a:r>
          </a:p>
          <a:p>
            <a:pPr algn="ctr">
              <a:lnSpc>
                <a:spcPts val="2100"/>
              </a:lnSpc>
            </a:pPr>
            <a:r>
              <a:rPr lang="en-US" sz="1500">
                <a:solidFill>
                  <a:srgbClr val="000000"/>
                </a:solidFill>
                <a:latin typeface="Canva Sans"/>
                <a:ea typeface="Canva Sans"/>
                <a:cs typeface="Canva Sans"/>
                <a:sym typeface="Canva Sans"/>
              </a:rPr>
              <a:t>Michael Caussin</a:t>
            </a:r>
          </a:p>
          <a:p>
            <a:pPr algn="ctr">
              <a:lnSpc>
                <a:spcPts val="2100"/>
              </a:lnSpc>
            </a:pPr>
            <a:r>
              <a:rPr lang="en-US" sz="1500">
                <a:solidFill>
                  <a:srgbClr val="000000"/>
                </a:solidFill>
                <a:latin typeface="Canva Sans"/>
                <a:ea typeface="Canva Sans"/>
                <a:cs typeface="Canva Sans"/>
                <a:sym typeface="Canva Sans"/>
              </a:rPr>
              <a:t>Michael Curry </a:t>
            </a:r>
          </a:p>
          <a:p>
            <a:pPr algn="ctr">
              <a:lnSpc>
                <a:spcPts val="2100"/>
              </a:lnSpc>
            </a:pPr>
            <a:r>
              <a:rPr lang="en-US" sz="1500">
                <a:solidFill>
                  <a:srgbClr val="000000"/>
                </a:solidFill>
                <a:latin typeface="Canva Sans"/>
                <a:ea typeface="Canva Sans"/>
                <a:cs typeface="Canva Sans"/>
                <a:sym typeface="Canva Sans"/>
              </a:rPr>
              <a:t>Michael Hippler </a:t>
            </a:r>
          </a:p>
        </p:txBody>
      </p:sp>
      <p:sp>
        <p:nvSpPr>
          <p:cNvPr id="11" name="TextBox 11"/>
          <p:cNvSpPr txBox="1"/>
          <p:nvPr/>
        </p:nvSpPr>
        <p:spPr>
          <a:xfrm>
            <a:off x="7060644" y="1711452"/>
            <a:ext cx="2467434" cy="34928175"/>
          </a:xfrm>
          <a:prstGeom prst="rect">
            <a:avLst/>
          </a:prstGeom>
        </p:spPr>
        <p:txBody>
          <a:bodyPr lIns="0" tIns="0" rIns="0" bIns="0" rtlCol="0" anchor="t">
            <a:spAutoFit/>
          </a:bodyPr>
          <a:lstStyle/>
          <a:p>
            <a:pPr algn="ctr">
              <a:lnSpc>
                <a:spcPts val="2100"/>
              </a:lnSpc>
            </a:pPr>
            <a:r>
              <a:rPr lang="en-US" sz="1500">
                <a:solidFill>
                  <a:srgbClr val="000000"/>
                </a:solidFill>
                <a:latin typeface="Canva Sans"/>
                <a:ea typeface="Canva Sans"/>
                <a:cs typeface="Canva Sans"/>
                <a:sym typeface="Canva Sans"/>
              </a:rPr>
              <a:t>Michael Kopek </a:t>
            </a:r>
          </a:p>
          <a:p>
            <a:pPr algn="ctr">
              <a:lnSpc>
                <a:spcPts val="2100"/>
              </a:lnSpc>
            </a:pPr>
            <a:r>
              <a:rPr lang="en-US" sz="1500">
                <a:solidFill>
                  <a:srgbClr val="000000"/>
                </a:solidFill>
                <a:latin typeface="Canva Sans"/>
                <a:ea typeface="Canva Sans"/>
                <a:cs typeface="Canva Sans"/>
                <a:sym typeface="Canva Sans"/>
              </a:rPr>
              <a:t>Michael Macdonald</a:t>
            </a:r>
          </a:p>
          <a:p>
            <a:pPr algn="ctr">
              <a:lnSpc>
                <a:spcPts val="2100"/>
              </a:lnSpc>
            </a:pPr>
            <a:r>
              <a:rPr lang="en-US" sz="1500">
                <a:solidFill>
                  <a:srgbClr val="000000"/>
                </a:solidFill>
                <a:latin typeface="Canva Sans"/>
                <a:ea typeface="Canva Sans"/>
                <a:cs typeface="Canva Sans"/>
                <a:sym typeface="Canva Sans"/>
              </a:rPr>
              <a:t>Michael McDonough </a:t>
            </a:r>
          </a:p>
          <a:p>
            <a:pPr algn="ctr">
              <a:lnSpc>
                <a:spcPts val="2100"/>
              </a:lnSpc>
            </a:pPr>
            <a:r>
              <a:rPr lang="en-US" sz="1500">
                <a:solidFill>
                  <a:srgbClr val="000000"/>
                </a:solidFill>
                <a:latin typeface="Canva Sans"/>
                <a:ea typeface="Canva Sans"/>
                <a:cs typeface="Canva Sans"/>
                <a:sym typeface="Canva Sans"/>
              </a:rPr>
              <a:t>Michele Burkett</a:t>
            </a:r>
          </a:p>
          <a:p>
            <a:pPr algn="ctr">
              <a:lnSpc>
                <a:spcPts val="2100"/>
              </a:lnSpc>
            </a:pPr>
            <a:r>
              <a:rPr lang="en-US" sz="1500">
                <a:solidFill>
                  <a:srgbClr val="000000"/>
                </a:solidFill>
                <a:latin typeface="Canva Sans"/>
                <a:ea typeface="Canva Sans"/>
                <a:cs typeface="Canva Sans"/>
                <a:sym typeface="Canva Sans"/>
              </a:rPr>
              <a:t>Michele Wilkinson </a:t>
            </a:r>
          </a:p>
          <a:p>
            <a:pPr algn="ctr">
              <a:lnSpc>
                <a:spcPts val="2100"/>
              </a:lnSpc>
            </a:pPr>
            <a:r>
              <a:rPr lang="en-US" sz="1500">
                <a:solidFill>
                  <a:srgbClr val="000000"/>
                </a:solidFill>
                <a:latin typeface="Canva Sans"/>
                <a:ea typeface="Canva Sans"/>
                <a:cs typeface="Canva Sans"/>
                <a:sym typeface="Canva Sans"/>
              </a:rPr>
              <a:t>Michelle Blinco</a:t>
            </a:r>
          </a:p>
          <a:p>
            <a:pPr algn="ctr">
              <a:lnSpc>
                <a:spcPts val="2100"/>
              </a:lnSpc>
            </a:pPr>
            <a:r>
              <a:rPr lang="en-US" sz="1500">
                <a:solidFill>
                  <a:srgbClr val="000000"/>
                </a:solidFill>
                <a:latin typeface="Canva Sans"/>
                <a:ea typeface="Canva Sans"/>
                <a:cs typeface="Canva Sans"/>
                <a:sym typeface="Canva Sans"/>
              </a:rPr>
              <a:t>Misti Isle Sutherland </a:t>
            </a:r>
          </a:p>
          <a:p>
            <a:pPr algn="ctr">
              <a:lnSpc>
                <a:spcPts val="2100"/>
              </a:lnSpc>
            </a:pPr>
            <a:r>
              <a:rPr lang="en-US" sz="1500">
                <a:solidFill>
                  <a:srgbClr val="000000"/>
                </a:solidFill>
                <a:latin typeface="Canva Sans"/>
                <a:ea typeface="Canva Sans"/>
                <a:cs typeface="Canva Sans"/>
                <a:sym typeface="Canva Sans"/>
              </a:rPr>
              <a:t>Molly Garrison </a:t>
            </a:r>
          </a:p>
          <a:p>
            <a:pPr algn="ctr">
              <a:lnSpc>
                <a:spcPts val="2100"/>
              </a:lnSpc>
            </a:pPr>
            <a:r>
              <a:rPr lang="en-US" sz="1500">
                <a:solidFill>
                  <a:srgbClr val="000000"/>
                </a:solidFill>
                <a:latin typeface="Canva Sans"/>
                <a:ea typeface="Canva Sans"/>
                <a:cs typeface="Canva Sans"/>
                <a:sym typeface="Canva Sans"/>
              </a:rPr>
              <a:t>Momin Insurance Group </a:t>
            </a:r>
          </a:p>
          <a:p>
            <a:pPr algn="ctr">
              <a:lnSpc>
                <a:spcPts val="2100"/>
              </a:lnSpc>
            </a:pPr>
            <a:r>
              <a:rPr lang="en-US" sz="1500">
                <a:solidFill>
                  <a:srgbClr val="000000"/>
                </a:solidFill>
                <a:latin typeface="Canva Sans"/>
                <a:ea typeface="Canva Sans"/>
                <a:cs typeface="Canva Sans"/>
                <a:sym typeface="Canva Sans"/>
              </a:rPr>
              <a:t>NADIEZDA TITOVA </a:t>
            </a:r>
          </a:p>
          <a:p>
            <a:pPr algn="ctr">
              <a:lnSpc>
                <a:spcPts val="2100"/>
              </a:lnSpc>
            </a:pPr>
            <a:r>
              <a:rPr lang="en-US" sz="1500">
                <a:solidFill>
                  <a:srgbClr val="000000"/>
                </a:solidFill>
                <a:latin typeface="Canva Sans"/>
                <a:ea typeface="Canva Sans"/>
                <a:cs typeface="Canva Sans"/>
                <a:sym typeface="Canva Sans"/>
              </a:rPr>
              <a:t>Nathan Kamo </a:t>
            </a:r>
          </a:p>
          <a:p>
            <a:pPr algn="ctr">
              <a:lnSpc>
                <a:spcPts val="2100"/>
              </a:lnSpc>
            </a:pPr>
            <a:r>
              <a:rPr lang="en-US" sz="1500">
                <a:solidFill>
                  <a:srgbClr val="000000"/>
                </a:solidFill>
                <a:latin typeface="Canva Sans"/>
                <a:ea typeface="Canva Sans"/>
                <a:cs typeface="Canva Sans"/>
                <a:sym typeface="Canva Sans"/>
              </a:rPr>
              <a:t>Nathan Straessle</a:t>
            </a:r>
          </a:p>
          <a:p>
            <a:pPr algn="ctr">
              <a:lnSpc>
                <a:spcPts val="2100"/>
              </a:lnSpc>
            </a:pPr>
            <a:r>
              <a:rPr lang="en-US" sz="1500">
                <a:solidFill>
                  <a:srgbClr val="000000"/>
                </a:solidFill>
                <a:latin typeface="Canva Sans"/>
                <a:ea typeface="Canva Sans"/>
                <a:cs typeface="Canva Sans"/>
                <a:sym typeface="Canva Sans"/>
              </a:rPr>
              <a:t>Neal Sereboff</a:t>
            </a:r>
          </a:p>
          <a:p>
            <a:pPr algn="ctr">
              <a:lnSpc>
                <a:spcPts val="2100"/>
              </a:lnSpc>
            </a:pPr>
            <a:r>
              <a:rPr lang="en-US" sz="1500">
                <a:solidFill>
                  <a:srgbClr val="000000"/>
                </a:solidFill>
                <a:latin typeface="Canva Sans"/>
                <a:ea typeface="Canva Sans"/>
                <a:cs typeface="Canva Sans"/>
                <a:sym typeface="Canva Sans"/>
              </a:rPr>
              <a:t>Nicholas Stegmeyer </a:t>
            </a:r>
          </a:p>
          <a:p>
            <a:pPr algn="ctr">
              <a:lnSpc>
                <a:spcPts val="2100"/>
              </a:lnSpc>
            </a:pPr>
            <a:r>
              <a:rPr lang="en-US" sz="1500">
                <a:solidFill>
                  <a:srgbClr val="000000"/>
                </a:solidFill>
                <a:latin typeface="Canva Sans"/>
                <a:ea typeface="Canva Sans"/>
                <a:cs typeface="Canva Sans"/>
                <a:sym typeface="Canva Sans"/>
              </a:rPr>
              <a:t>Nicole Zito</a:t>
            </a:r>
          </a:p>
          <a:p>
            <a:pPr algn="ctr">
              <a:lnSpc>
                <a:spcPts val="2100"/>
              </a:lnSpc>
            </a:pPr>
            <a:r>
              <a:rPr lang="en-US" sz="1500">
                <a:solidFill>
                  <a:srgbClr val="000000"/>
                </a:solidFill>
                <a:latin typeface="Canva Sans"/>
                <a:ea typeface="Canva Sans"/>
                <a:cs typeface="Canva Sans"/>
                <a:sym typeface="Canva Sans"/>
              </a:rPr>
              <a:t>Oscar A Rocha Ortiz </a:t>
            </a:r>
          </a:p>
          <a:p>
            <a:pPr algn="ctr">
              <a:lnSpc>
                <a:spcPts val="2100"/>
              </a:lnSpc>
            </a:pPr>
            <a:r>
              <a:rPr lang="en-US" sz="1500">
                <a:solidFill>
                  <a:srgbClr val="000000"/>
                </a:solidFill>
                <a:latin typeface="Canva Sans"/>
                <a:ea typeface="Canva Sans"/>
                <a:cs typeface="Canva Sans"/>
                <a:sym typeface="Canva Sans"/>
              </a:rPr>
              <a:t>Paola Rodriguez</a:t>
            </a:r>
          </a:p>
          <a:p>
            <a:pPr algn="ctr">
              <a:lnSpc>
                <a:spcPts val="2100"/>
              </a:lnSpc>
            </a:pPr>
            <a:r>
              <a:rPr lang="en-US" sz="1500">
                <a:solidFill>
                  <a:srgbClr val="000000"/>
                </a:solidFill>
                <a:latin typeface="Canva Sans"/>
                <a:ea typeface="Canva Sans"/>
                <a:cs typeface="Canva Sans"/>
                <a:sym typeface="Canva Sans"/>
              </a:rPr>
              <a:t>Patrick Mauti</a:t>
            </a:r>
          </a:p>
          <a:p>
            <a:pPr algn="ctr">
              <a:lnSpc>
                <a:spcPts val="2100"/>
              </a:lnSpc>
            </a:pPr>
            <a:r>
              <a:rPr lang="en-US" sz="1500">
                <a:solidFill>
                  <a:srgbClr val="000000"/>
                </a:solidFill>
                <a:latin typeface="Canva Sans"/>
                <a:ea typeface="Canva Sans"/>
                <a:cs typeface="Canva Sans"/>
                <a:sym typeface="Canva Sans"/>
              </a:rPr>
              <a:t>Paul Gonzalez </a:t>
            </a:r>
          </a:p>
          <a:p>
            <a:pPr algn="ctr">
              <a:lnSpc>
                <a:spcPts val="2100"/>
              </a:lnSpc>
            </a:pPr>
            <a:r>
              <a:rPr lang="en-US" sz="1500">
                <a:solidFill>
                  <a:srgbClr val="000000"/>
                </a:solidFill>
                <a:latin typeface="Canva Sans"/>
                <a:ea typeface="Canva Sans"/>
                <a:cs typeface="Canva Sans"/>
                <a:sym typeface="Canva Sans"/>
              </a:rPr>
              <a:t>Paul Minichino </a:t>
            </a:r>
          </a:p>
          <a:p>
            <a:pPr algn="ctr">
              <a:lnSpc>
                <a:spcPts val="2100"/>
              </a:lnSpc>
            </a:pPr>
            <a:r>
              <a:rPr lang="en-US" sz="1500">
                <a:solidFill>
                  <a:srgbClr val="000000"/>
                </a:solidFill>
                <a:latin typeface="Canva Sans"/>
                <a:ea typeface="Canva Sans"/>
                <a:cs typeface="Canva Sans"/>
                <a:sym typeface="Canva Sans"/>
              </a:rPr>
              <a:t>Paul Russo </a:t>
            </a:r>
          </a:p>
          <a:p>
            <a:pPr algn="ctr">
              <a:lnSpc>
                <a:spcPts val="2100"/>
              </a:lnSpc>
            </a:pPr>
            <a:r>
              <a:rPr lang="en-US" sz="1500">
                <a:solidFill>
                  <a:srgbClr val="000000"/>
                </a:solidFill>
                <a:latin typeface="Canva Sans"/>
                <a:ea typeface="Canva Sans"/>
                <a:cs typeface="Canva Sans"/>
                <a:sym typeface="Canva Sans"/>
              </a:rPr>
              <a:t>Paul Terrell</a:t>
            </a:r>
          </a:p>
          <a:p>
            <a:pPr algn="ctr">
              <a:lnSpc>
                <a:spcPts val="2100"/>
              </a:lnSpc>
            </a:pPr>
            <a:r>
              <a:rPr lang="en-US" sz="1500">
                <a:solidFill>
                  <a:srgbClr val="000000"/>
                </a:solidFill>
                <a:latin typeface="Canva Sans"/>
                <a:ea typeface="Canva Sans"/>
                <a:cs typeface="Canva Sans"/>
                <a:sym typeface="Canva Sans"/>
              </a:rPr>
              <a:t>Peter Douglas </a:t>
            </a:r>
          </a:p>
          <a:p>
            <a:pPr algn="ctr">
              <a:lnSpc>
                <a:spcPts val="2100"/>
              </a:lnSpc>
            </a:pPr>
            <a:r>
              <a:rPr lang="en-US" sz="1500">
                <a:solidFill>
                  <a:srgbClr val="000000"/>
                </a:solidFill>
                <a:latin typeface="Canva Sans"/>
                <a:ea typeface="Canva Sans"/>
                <a:cs typeface="Canva Sans"/>
                <a:sym typeface="Canva Sans"/>
              </a:rPr>
              <a:t>Peter Gelabert </a:t>
            </a:r>
          </a:p>
          <a:p>
            <a:pPr algn="ctr">
              <a:lnSpc>
                <a:spcPts val="2100"/>
              </a:lnSpc>
            </a:pPr>
            <a:r>
              <a:rPr lang="en-US" sz="1500">
                <a:solidFill>
                  <a:srgbClr val="000000"/>
                </a:solidFill>
                <a:latin typeface="Canva Sans"/>
                <a:ea typeface="Canva Sans"/>
                <a:cs typeface="Canva Sans"/>
                <a:sym typeface="Canva Sans"/>
              </a:rPr>
              <a:t>Phillip Glidewell </a:t>
            </a:r>
          </a:p>
          <a:p>
            <a:pPr algn="ctr">
              <a:lnSpc>
                <a:spcPts val="2100"/>
              </a:lnSpc>
            </a:pPr>
            <a:r>
              <a:rPr lang="en-US" sz="1500">
                <a:solidFill>
                  <a:srgbClr val="000000"/>
                </a:solidFill>
                <a:latin typeface="Canva Sans"/>
                <a:ea typeface="Canva Sans"/>
                <a:cs typeface="Canva Sans"/>
                <a:sym typeface="Canva Sans"/>
              </a:rPr>
              <a:t>Poindexterhealth </a:t>
            </a:r>
          </a:p>
          <a:p>
            <a:pPr algn="ctr">
              <a:lnSpc>
                <a:spcPts val="2100"/>
              </a:lnSpc>
            </a:pPr>
            <a:r>
              <a:rPr lang="en-US" sz="1500">
                <a:solidFill>
                  <a:srgbClr val="000000"/>
                </a:solidFill>
                <a:latin typeface="Canva Sans"/>
                <a:ea typeface="Canva Sans"/>
                <a:cs typeface="Canva Sans"/>
                <a:sym typeface="Canva Sans"/>
              </a:rPr>
              <a:t>Quincy Daniels </a:t>
            </a:r>
          </a:p>
          <a:p>
            <a:pPr algn="ctr">
              <a:lnSpc>
                <a:spcPts val="2100"/>
              </a:lnSpc>
            </a:pPr>
            <a:r>
              <a:rPr lang="en-US" sz="1500">
                <a:solidFill>
                  <a:srgbClr val="000000"/>
                </a:solidFill>
                <a:latin typeface="Canva Sans"/>
                <a:ea typeface="Canva Sans"/>
                <a:cs typeface="Canva Sans"/>
                <a:sym typeface="Canva Sans"/>
              </a:rPr>
              <a:t>Rachel Elsberry </a:t>
            </a:r>
          </a:p>
          <a:p>
            <a:pPr algn="ctr">
              <a:lnSpc>
                <a:spcPts val="2100"/>
              </a:lnSpc>
            </a:pPr>
            <a:r>
              <a:rPr lang="en-US" sz="1500">
                <a:solidFill>
                  <a:srgbClr val="000000"/>
                </a:solidFill>
                <a:latin typeface="Canva Sans"/>
                <a:ea typeface="Canva Sans"/>
                <a:cs typeface="Canva Sans"/>
                <a:sym typeface="Canva Sans"/>
              </a:rPr>
              <a:t>Rebekah Farrington</a:t>
            </a:r>
          </a:p>
          <a:p>
            <a:pPr algn="ctr">
              <a:lnSpc>
                <a:spcPts val="2100"/>
              </a:lnSpc>
            </a:pPr>
            <a:r>
              <a:rPr lang="en-US" sz="1500">
                <a:solidFill>
                  <a:srgbClr val="000000"/>
                </a:solidFill>
                <a:latin typeface="Canva Sans"/>
                <a:ea typeface="Canva Sans"/>
                <a:cs typeface="Canva Sans"/>
                <a:sym typeface="Canva Sans"/>
              </a:rPr>
              <a:t>Reynaldo Hamilton</a:t>
            </a:r>
          </a:p>
          <a:p>
            <a:pPr algn="ctr">
              <a:lnSpc>
                <a:spcPts val="2100"/>
              </a:lnSpc>
            </a:pPr>
            <a:r>
              <a:rPr lang="en-US" sz="1500">
                <a:solidFill>
                  <a:srgbClr val="000000"/>
                </a:solidFill>
                <a:latin typeface="Canva Sans"/>
                <a:ea typeface="Canva Sans"/>
                <a:cs typeface="Canva Sans"/>
                <a:sym typeface="Canva Sans"/>
              </a:rPr>
              <a:t>Richard Myerscough</a:t>
            </a:r>
          </a:p>
          <a:p>
            <a:pPr algn="ctr">
              <a:lnSpc>
                <a:spcPts val="2100"/>
              </a:lnSpc>
            </a:pPr>
            <a:r>
              <a:rPr lang="en-US" sz="1500">
                <a:solidFill>
                  <a:srgbClr val="000000"/>
                </a:solidFill>
                <a:latin typeface="Canva Sans"/>
                <a:ea typeface="Canva Sans"/>
                <a:cs typeface="Canva Sans"/>
                <a:sym typeface="Canva Sans"/>
              </a:rPr>
              <a:t>Rick Rickert (841299)</a:t>
            </a:r>
          </a:p>
          <a:p>
            <a:pPr algn="ctr">
              <a:lnSpc>
                <a:spcPts val="2100"/>
              </a:lnSpc>
            </a:pPr>
            <a:r>
              <a:rPr lang="en-US" sz="1500">
                <a:solidFill>
                  <a:srgbClr val="000000"/>
                </a:solidFill>
                <a:latin typeface="Canva Sans"/>
                <a:ea typeface="Canva Sans"/>
                <a:cs typeface="Canva Sans"/>
                <a:sym typeface="Canva Sans"/>
              </a:rPr>
              <a:t>ROBERT OMID (859462)</a:t>
            </a:r>
          </a:p>
          <a:p>
            <a:pPr algn="ctr">
              <a:lnSpc>
                <a:spcPts val="2100"/>
              </a:lnSpc>
            </a:pPr>
            <a:r>
              <a:rPr lang="en-US" sz="1500">
                <a:solidFill>
                  <a:srgbClr val="000000"/>
                </a:solidFill>
                <a:latin typeface="Canva Sans"/>
                <a:ea typeface="Canva Sans"/>
                <a:cs typeface="Canva Sans"/>
                <a:sym typeface="Canva Sans"/>
              </a:rPr>
              <a:t>Robert Pierce (861198)</a:t>
            </a:r>
          </a:p>
          <a:p>
            <a:pPr algn="ctr">
              <a:lnSpc>
                <a:spcPts val="2100"/>
              </a:lnSpc>
            </a:pPr>
            <a:r>
              <a:rPr lang="en-US" sz="1500">
                <a:solidFill>
                  <a:srgbClr val="000000"/>
                </a:solidFill>
                <a:latin typeface="Canva Sans"/>
                <a:ea typeface="Canva Sans"/>
                <a:cs typeface="Canva Sans"/>
                <a:sym typeface="Canva Sans"/>
              </a:rPr>
              <a:t>Robert V. Kvietkus (866844)</a:t>
            </a:r>
          </a:p>
          <a:p>
            <a:pPr algn="ctr">
              <a:lnSpc>
                <a:spcPts val="2100"/>
              </a:lnSpc>
            </a:pPr>
            <a:r>
              <a:rPr lang="en-US" sz="1500">
                <a:solidFill>
                  <a:srgbClr val="000000"/>
                </a:solidFill>
                <a:latin typeface="Canva Sans"/>
                <a:ea typeface="Canva Sans"/>
                <a:cs typeface="Canva Sans"/>
                <a:sym typeface="Canva Sans"/>
              </a:rPr>
              <a:t>Roman Stolcis (841380)</a:t>
            </a:r>
          </a:p>
          <a:p>
            <a:pPr algn="ctr">
              <a:lnSpc>
                <a:spcPts val="2100"/>
              </a:lnSpc>
            </a:pPr>
            <a:r>
              <a:rPr lang="en-US" sz="1500">
                <a:solidFill>
                  <a:srgbClr val="000000"/>
                </a:solidFill>
                <a:latin typeface="Canva Sans"/>
                <a:ea typeface="Canva Sans"/>
                <a:cs typeface="Canva Sans"/>
                <a:sym typeface="Canva Sans"/>
              </a:rPr>
              <a:t>Ronald Francis (841359)</a:t>
            </a:r>
          </a:p>
          <a:p>
            <a:pPr algn="ctr">
              <a:lnSpc>
                <a:spcPts val="2100"/>
              </a:lnSpc>
            </a:pPr>
            <a:r>
              <a:rPr lang="en-US" sz="1500">
                <a:solidFill>
                  <a:srgbClr val="000000"/>
                </a:solidFill>
                <a:latin typeface="Canva Sans"/>
                <a:ea typeface="Canva Sans"/>
                <a:cs typeface="Canva Sans"/>
                <a:sym typeface="Canva Sans"/>
              </a:rPr>
              <a:t>Russell Maddox (844303)</a:t>
            </a:r>
          </a:p>
          <a:p>
            <a:pPr algn="ctr">
              <a:lnSpc>
                <a:spcPts val="2100"/>
              </a:lnSpc>
            </a:pPr>
            <a:r>
              <a:rPr lang="en-US" sz="1500">
                <a:solidFill>
                  <a:srgbClr val="000000"/>
                </a:solidFill>
                <a:latin typeface="Canva Sans"/>
                <a:ea typeface="Canva Sans"/>
                <a:cs typeface="Canva Sans"/>
                <a:sym typeface="Canva Sans"/>
              </a:rPr>
              <a:t>Ruth Neuenschwander (841377)</a:t>
            </a:r>
          </a:p>
          <a:p>
            <a:pPr algn="ctr">
              <a:lnSpc>
                <a:spcPts val="2100"/>
              </a:lnSpc>
            </a:pPr>
            <a:r>
              <a:rPr lang="en-US" sz="1500">
                <a:solidFill>
                  <a:srgbClr val="000000"/>
                </a:solidFill>
                <a:latin typeface="Canva Sans"/>
                <a:ea typeface="Canva Sans"/>
                <a:cs typeface="Canva Sans"/>
                <a:sym typeface="Canva Sans"/>
              </a:rPr>
              <a:t>Sabrina Turner (858312)</a:t>
            </a:r>
          </a:p>
          <a:p>
            <a:pPr algn="ctr">
              <a:lnSpc>
                <a:spcPts val="2100"/>
              </a:lnSpc>
            </a:pPr>
            <a:r>
              <a:rPr lang="en-US" sz="1500">
                <a:solidFill>
                  <a:srgbClr val="000000"/>
                </a:solidFill>
                <a:latin typeface="Canva Sans"/>
                <a:ea typeface="Canva Sans"/>
                <a:cs typeface="Canva Sans"/>
                <a:sym typeface="Canva Sans"/>
              </a:rPr>
              <a:t>Safe Haven Insurance Agency (865051)</a:t>
            </a:r>
          </a:p>
          <a:p>
            <a:pPr algn="ctr">
              <a:lnSpc>
                <a:spcPts val="2100"/>
              </a:lnSpc>
            </a:pPr>
            <a:r>
              <a:rPr lang="en-US" sz="1500">
                <a:solidFill>
                  <a:srgbClr val="000000"/>
                </a:solidFill>
                <a:latin typeface="Canva Sans"/>
                <a:ea typeface="Canva Sans"/>
                <a:cs typeface="Canva Sans"/>
                <a:sym typeface="Canva Sans"/>
              </a:rPr>
              <a:t>Samantha Weigand (863077)</a:t>
            </a:r>
          </a:p>
          <a:p>
            <a:pPr algn="ctr">
              <a:lnSpc>
                <a:spcPts val="2100"/>
              </a:lnSpc>
            </a:pPr>
            <a:r>
              <a:rPr lang="en-US" sz="1500">
                <a:solidFill>
                  <a:srgbClr val="000000"/>
                </a:solidFill>
                <a:latin typeface="Canva Sans"/>
                <a:ea typeface="Canva Sans"/>
                <a:cs typeface="Canva Sans"/>
                <a:sym typeface="Canva Sans"/>
              </a:rPr>
              <a:t>Samuel Crain (855121)</a:t>
            </a:r>
          </a:p>
          <a:p>
            <a:pPr algn="ctr">
              <a:lnSpc>
                <a:spcPts val="2100"/>
              </a:lnSpc>
            </a:pPr>
            <a:r>
              <a:rPr lang="en-US" sz="1500">
                <a:solidFill>
                  <a:srgbClr val="000000"/>
                </a:solidFill>
                <a:latin typeface="Canva Sans"/>
                <a:ea typeface="Canva Sans"/>
                <a:cs typeface="Canva Sans"/>
                <a:sym typeface="Canva Sans"/>
              </a:rPr>
              <a:t>Sara Picard (866991)</a:t>
            </a:r>
          </a:p>
          <a:p>
            <a:pPr algn="ctr">
              <a:lnSpc>
                <a:spcPts val="2100"/>
              </a:lnSpc>
            </a:pPr>
            <a:r>
              <a:rPr lang="en-US" sz="1500">
                <a:solidFill>
                  <a:srgbClr val="000000"/>
                </a:solidFill>
                <a:latin typeface="Canva Sans"/>
                <a:ea typeface="Canva Sans"/>
                <a:cs typeface="Canva Sans"/>
                <a:sym typeface="Canva Sans"/>
              </a:rPr>
              <a:t>Savannah Clark (862377)</a:t>
            </a:r>
          </a:p>
          <a:p>
            <a:pPr algn="ctr">
              <a:lnSpc>
                <a:spcPts val="2100"/>
              </a:lnSpc>
            </a:pPr>
            <a:r>
              <a:rPr lang="en-US" sz="1500">
                <a:solidFill>
                  <a:srgbClr val="000000"/>
                </a:solidFill>
                <a:latin typeface="Canva Sans"/>
                <a:ea typeface="Canva Sans"/>
                <a:cs typeface="Canva Sans"/>
                <a:sym typeface="Canva Sans"/>
              </a:rPr>
              <a:t>Scott Brown (844322)</a:t>
            </a:r>
          </a:p>
          <a:p>
            <a:pPr algn="ctr">
              <a:lnSpc>
                <a:spcPts val="2100"/>
              </a:lnSpc>
            </a:pPr>
            <a:r>
              <a:rPr lang="en-US" sz="1500">
                <a:solidFill>
                  <a:srgbClr val="000000"/>
                </a:solidFill>
                <a:latin typeface="Canva Sans"/>
                <a:ea typeface="Canva Sans"/>
                <a:cs typeface="Canva Sans"/>
                <a:sym typeface="Canva Sans"/>
              </a:rPr>
              <a:t>Scott May (859951)</a:t>
            </a:r>
          </a:p>
          <a:p>
            <a:pPr algn="ctr">
              <a:lnSpc>
                <a:spcPts val="2100"/>
              </a:lnSpc>
            </a:pPr>
            <a:r>
              <a:rPr lang="en-US" sz="1500">
                <a:solidFill>
                  <a:srgbClr val="000000"/>
                </a:solidFill>
                <a:latin typeface="Canva Sans"/>
                <a:ea typeface="Canva Sans"/>
                <a:cs typeface="Canva Sans"/>
                <a:sym typeface="Canva Sans"/>
              </a:rPr>
              <a:t>Sean Mazzola (861303)</a:t>
            </a:r>
          </a:p>
          <a:p>
            <a:pPr algn="ctr">
              <a:lnSpc>
                <a:spcPts val="2100"/>
              </a:lnSpc>
            </a:pPr>
            <a:r>
              <a:rPr lang="en-US" sz="1500">
                <a:solidFill>
                  <a:srgbClr val="000000"/>
                </a:solidFill>
                <a:latin typeface="Canva Sans"/>
                <a:ea typeface="Canva Sans"/>
                <a:cs typeface="Canva Sans"/>
                <a:sym typeface="Canva Sans"/>
              </a:rPr>
              <a:t>Sean Mills (857216)</a:t>
            </a:r>
          </a:p>
          <a:p>
            <a:pPr algn="ctr">
              <a:lnSpc>
                <a:spcPts val="2100"/>
              </a:lnSpc>
            </a:pPr>
            <a:r>
              <a:rPr lang="en-US" sz="1500">
                <a:solidFill>
                  <a:srgbClr val="000000"/>
                </a:solidFill>
                <a:latin typeface="Canva Sans"/>
                <a:ea typeface="Canva Sans"/>
                <a:cs typeface="Canva Sans"/>
                <a:sym typeface="Canva Sans"/>
              </a:rPr>
              <a:t>Sebastian Diaz (858690)</a:t>
            </a:r>
          </a:p>
          <a:p>
            <a:pPr algn="ctr">
              <a:lnSpc>
                <a:spcPts val="2100"/>
              </a:lnSpc>
            </a:pPr>
            <a:r>
              <a:rPr lang="en-US" sz="1500">
                <a:solidFill>
                  <a:srgbClr val="000000"/>
                </a:solidFill>
                <a:latin typeface="Canva Sans"/>
                <a:ea typeface="Canva Sans"/>
                <a:cs typeface="Canva Sans"/>
                <a:sym typeface="Canva Sans"/>
              </a:rPr>
              <a:t>Sebastian Esquivel (858299)</a:t>
            </a:r>
          </a:p>
          <a:p>
            <a:pPr algn="ctr">
              <a:lnSpc>
                <a:spcPts val="2100"/>
              </a:lnSpc>
            </a:pPr>
            <a:r>
              <a:rPr lang="en-US" sz="1500">
                <a:solidFill>
                  <a:srgbClr val="000000"/>
                </a:solidFill>
                <a:latin typeface="Canva Sans"/>
                <a:ea typeface="Canva Sans"/>
                <a:cs typeface="Canva Sans"/>
                <a:sym typeface="Canva Sans"/>
              </a:rPr>
              <a:t>Senior Benefits Plus LLC (856568)</a:t>
            </a:r>
          </a:p>
          <a:p>
            <a:pPr algn="ctr">
              <a:lnSpc>
                <a:spcPts val="2100"/>
              </a:lnSpc>
            </a:pPr>
            <a:r>
              <a:rPr lang="en-US" sz="1500">
                <a:solidFill>
                  <a:srgbClr val="000000"/>
                </a:solidFill>
                <a:latin typeface="Canva Sans"/>
                <a:ea typeface="Canva Sans"/>
                <a:cs typeface="Canva Sans"/>
                <a:sym typeface="Canva Sans"/>
              </a:rPr>
              <a:t>Shannon McElhaney (841403)</a:t>
            </a:r>
          </a:p>
          <a:p>
            <a:pPr algn="ctr">
              <a:lnSpc>
                <a:spcPts val="2100"/>
              </a:lnSpc>
            </a:pPr>
            <a:r>
              <a:rPr lang="en-US" sz="1500">
                <a:solidFill>
                  <a:srgbClr val="000000"/>
                </a:solidFill>
                <a:latin typeface="Canva Sans"/>
                <a:ea typeface="Canva Sans"/>
                <a:cs typeface="Canva Sans"/>
                <a:sym typeface="Canva Sans"/>
              </a:rPr>
              <a:t>Shauna Brown (845250)</a:t>
            </a:r>
          </a:p>
          <a:p>
            <a:pPr algn="ctr">
              <a:lnSpc>
                <a:spcPts val="2100"/>
              </a:lnSpc>
            </a:pPr>
            <a:r>
              <a:rPr lang="en-US" sz="1500">
                <a:solidFill>
                  <a:srgbClr val="000000"/>
                </a:solidFill>
                <a:latin typeface="Canva Sans"/>
                <a:ea typeface="Canva Sans"/>
                <a:cs typeface="Canva Sans"/>
                <a:sym typeface="Canva Sans"/>
              </a:rPr>
              <a:t>Shawn Gilmore (857180)</a:t>
            </a:r>
          </a:p>
          <a:p>
            <a:pPr algn="ctr">
              <a:lnSpc>
                <a:spcPts val="2100"/>
              </a:lnSpc>
            </a:pPr>
            <a:r>
              <a:rPr lang="en-US" sz="1500">
                <a:solidFill>
                  <a:srgbClr val="000000"/>
                </a:solidFill>
                <a:latin typeface="Canva Sans"/>
                <a:ea typeface="Canva Sans"/>
                <a:cs typeface="Canva Sans"/>
                <a:sym typeface="Canva Sans"/>
              </a:rPr>
              <a:t>Shelley Grandidge (855667)</a:t>
            </a:r>
          </a:p>
          <a:p>
            <a:pPr algn="ctr">
              <a:lnSpc>
                <a:spcPts val="2100"/>
              </a:lnSpc>
            </a:pPr>
            <a:r>
              <a:rPr lang="en-US" sz="1500">
                <a:solidFill>
                  <a:srgbClr val="000000"/>
                </a:solidFill>
                <a:latin typeface="Canva Sans"/>
                <a:ea typeface="Canva Sans"/>
                <a:cs typeface="Canva Sans"/>
                <a:sym typeface="Canva Sans"/>
              </a:rPr>
              <a:t>Shelley Phillips  (860356)</a:t>
            </a:r>
          </a:p>
          <a:p>
            <a:pPr algn="ctr">
              <a:lnSpc>
                <a:spcPts val="2100"/>
              </a:lnSpc>
            </a:pPr>
            <a:r>
              <a:rPr lang="en-US" sz="1500">
                <a:solidFill>
                  <a:srgbClr val="000000"/>
                </a:solidFill>
                <a:latin typeface="Canva Sans"/>
                <a:ea typeface="Canva Sans"/>
                <a:cs typeface="Canva Sans"/>
                <a:sym typeface="Canva Sans"/>
              </a:rPr>
              <a:t>Sir McMillen (856208)</a:t>
            </a:r>
          </a:p>
          <a:p>
            <a:pPr algn="ctr">
              <a:lnSpc>
                <a:spcPts val="2100"/>
              </a:lnSpc>
            </a:pPr>
            <a:r>
              <a:rPr lang="en-US" sz="1500">
                <a:solidFill>
                  <a:srgbClr val="000000"/>
                </a:solidFill>
                <a:latin typeface="Canva Sans"/>
                <a:ea typeface="Canva Sans"/>
                <a:cs typeface="Canva Sans"/>
                <a:sym typeface="Canva Sans"/>
              </a:rPr>
              <a:t>Southeast Insurance and Financial Group Inc (846511)</a:t>
            </a:r>
          </a:p>
          <a:p>
            <a:pPr algn="ctr">
              <a:lnSpc>
                <a:spcPts val="2100"/>
              </a:lnSpc>
            </a:pPr>
            <a:r>
              <a:rPr lang="en-US" sz="1500">
                <a:solidFill>
                  <a:srgbClr val="000000"/>
                </a:solidFill>
                <a:latin typeface="Canva Sans"/>
                <a:ea typeface="Canva Sans"/>
                <a:cs typeface="Canva Sans"/>
                <a:sym typeface="Canva Sans"/>
              </a:rPr>
              <a:t>Stacie Howard (844311)</a:t>
            </a:r>
          </a:p>
          <a:p>
            <a:pPr algn="ctr">
              <a:lnSpc>
                <a:spcPts val="2100"/>
              </a:lnSpc>
            </a:pPr>
            <a:r>
              <a:rPr lang="en-US" sz="1500">
                <a:solidFill>
                  <a:srgbClr val="000000"/>
                </a:solidFill>
                <a:latin typeface="Canva Sans"/>
                <a:ea typeface="Canva Sans"/>
                <a:cs typeface="Canva Sans"/>
                <a:sym typeface="Canva Sans"/>
              </a:rPr>
              <a:t>Stefan Savolle (847290)</a:t>
            </a:r>
          </a:p>
          <a:p>
            <a:pPr algn="ctr">
              <a:lnSpc>
                <a:spcPts val="2100"/>
              </a:lnSpc>
            </a:pPr>
            <a:r>
              <a:rPr lang="en-US" sz="1500">
                <a:solidFill>
                  <a:srgbClr val="000000"/>
                </a:solidFill>
                <a:latin typeface="Canva Sans"/>
                <a:ea typeface="Canva Sans"/>
                <a:cs typeface="Canva Sans"/>
                <a:sym typeface="Canva Sans"/>
              </a:rPr>
              <a:t>Stefanie Fishman (841635)</a:t>
            </a:r>
          </a:p>
          <a:p>
            <a:pPr algn="ctr">
              <a:lnSpc>
                <a:spcPts val="2100"/>
              </a:lnSpc>
            </a:pPr>
            <a:r>
              <a:rPr lang="en-US" sz="1500">
                <a:solidFill>
                  <a:srgbClr val="000000"/>
                </a:solidFill>
                <a:latin typeface="Canva Sans"/>
                <a:ea typeface="Canva Sans"/>
                <a:cs typeface="Canva Sans"/>
                <a:sym typeface="Canva Sans"/>
              </a:rPr>
              <a:t>Stephen Kushner (860349)</a:t>
            </a:r>
          </a:p>
          <a:p>
            <a:pPr algn="ctr">
              <a:lnSpc>
                <a:spcPts val="2100"/>
              </a:lnSpc>
            </a:pPr>
            <a:r>
              <a:rPr lang="en-US" sz="1500">
                <a:solidFill>
                  <a:srgbClr val="000000"/>
                </a:solidFill>
                <a:latin typeface="Canva Sans"/>
                <a:ea typeface="Canva Sans"/>
                <a:cs typeface="Canva Sans"/>
                <a:sym typeface="Canva Sans"/>
              </a:rPr>
              <a:t>Sterrett Financial Group (845996)</a:t>
            </a:r>
          </a:p>
          <a:p>
            <a:pPr algn="ctr">
              <a:lnSpc>
                <a:spcPts val="2100"/>
              </a:lnSpc>
            </a:pPr>
            <a:r>
              <a:rPr lang="en-US" sz="1500">
                <a:solidFill>
                  <a:srgbClr val="000000"/>
                </a:solidFill>
                <a:latin typeface="Canva Sans"/>
                <a:ea typeface="Canva Sans"/>
                <a:cs typeface="Canva Sans"/>
                <a:sym typeface="Canva Sans"/>
              </a:rPr>
              <a:t>Steven Angel (841640)</a:t>
            </a:r>
          </a:p>
          <a:p>
            <a:pPr algn="ctr">
              <a:lnSpc>
                <a:spcPts val="2100"/>
              </a:lnSpc>
            </a:pPr>
            <a:r>
              <a:rPr lang="en-US" sz="1500">
                <a:solidFill>
                  <a:srgbClr val="000000"/>
                </a:solidFill>
                <a:latin typeface="Canva Sans"/>
                <a:ea typeface="Canva Sans"/>
                <a:cs typeface="Canva Sans"/>
                <a:sym typeface="Canva Sans"/>
              </a:rPr>
              <a:t>Steven Guilfoile (857602)</a:t>
            </a:r>
          </a:p>
          <a:p>
            <a:pPr algn="ctr">
              <a:lnSpc>
                <a:spcPts val="2100"/>
              </a:lnSpc>
            </a:pPr>
            <a:r>
              <a:rPr lang="en-US" sz="1500">
                <a:solidFill>
                  <a:srgbClr val="000000"/>
                </a:solidFill>
                <a:latin typeface="Canva Sans"/>
                <a:ea typeface="Canva Sans"/>
                <a:cs typeface="Canva Sans"/>
                <a:sym typeface="Canva Sans"/>
              </a:rPr>
              <a:t>Steven Wilner (845273)</a:t>
            </a:r>
          </a:p>
          <a:p>
            <a:pPr algn="ctr">
              <a:lnSpc>
                <a:spcPts val="2100"/>
              </a:lnSpc>
            </a:pPr>
            <a:r>
              <a:rPr lang="en-US" sz="1500">
                <a:solidFill>
                  <a:srgbClr val="000000"/>
                </a:solidFill>
                <a:latin typeface="Canva Sans"/>
                <a:ea typeface="Canva Sans"/>
                <a:cs typeface="Canva Sans"/>
                <a:sym typeface="Canva Sans"/>
              </a:rPr>
              <a:t>Susan Isenhour (858685)</a:t>
            </a:r>
          </a:p>
          <a:p>
            <a:pPr algn="ctr">
              <a:lnSpc>
                <a:spcPts val="2100"/>
              </a:lnSpc>
            </a:pPr>
            <a:r>
              <a:rPr lang="en-US" sz="1500">
                <a:solidFill>
                  <a:srgbClr val="000000"/>
                </a:solidFill>
                <a:latin typeface="Canva Sans"/>
                <a:ea typeface="Canva Sans"/>
                <a:cs typeface="Canva Sans"/>
                <a:sym typeface="Canva Sans"/>
              </a:rPr>
              <a:t>Suzanne OConnor (841342)</a:t>
            </a:r>
          </a:p>
          <a:p>
            <a:pPr algn="ctr">
              <a:lnSpc>
                <a:spcPts val="2100"/>
              </a:lnSpc>
            </a:pPr>
            <a:r>
              <a:rPr lang="en-US" sz="1500">
                <a:solidFill>
                  <a:srgbClr val="000000"/>
                </a:solidFill>
                <a:latin typeface="Canva Sans"/>
                <a:ea typeface="Canva Sans"/>
                <a:cs typeface="Canva Sans"/>
                <a:sym typeface="Canva Sans"/>
              </a:rPr>
              <a:t>Swan Insurance LLC (857213)</a:t>
            </a:r>
          </a:p>
          <a:p>
            <a:pPr algn="ctr">
              <a:lnSpc>
                <a:spcPts val="2100"/>
              </a:lnSpc>
            </a:pPr>
            <a:r>
              <a:rPr lang="en-US" sz="1500">
                <a:solidFill>
                  <a:srgbClr val="000000"/>
                </a:solidFill>
                <a:latin typeface="Canva Sans"/>
                <a:ea typeface="Canva Sans"/>
                <a:cs typeface="Canva Sans"/>
                <a:sym typeface="Canva Sans"/>
              </a:rPr>
              <a:t>Tanya Boyd (859977)</a:t>
            </a:r>
          </a:p>
          <a:p>
            <a:pPr algn="ctr">
              <a:lnSpc>
                <a:spcPts val="2100"/>
              </a:lnSpc>
            </a:pPr>
            <a:r>
              <a:rPr lang="en-US" sz="1500">
                <a:solidFill>
                  <a:srgbClr val="000000"/>
                </a:solidFill>
                <a:latin typeface="Canva Sans"/>
                <a:ea typeface="Canva Sans"/>
                <a:cs typeface="Canva Sans"/>
                <a:sym typeface="Canva Sans"/>
              </a:rPr>
              <a:t>Tayler Lea Busack (856310)</a:t>
            </a:r>
          </a:p>
          <a:p>
            <a:pPr algn="ctr">
              <a:lnSpc>
                <a:spcPts val="2100"/>
              </a:lnSpc>
            </a:pPr>
            <a:r>
              <a:rPr lang="en-US" sz="1500">
                <a:solidFill>
                  <a:srgbClr val="000000"/>
                </a:solidFill>
                <a:latin typeface="Canva Sans"/>
                <a:ea typeface="Canva Sans"/>
                <a:cs typeface="Canva Sans"/>
                <a:sym typeface="Canva Sans"/>
              </a:rPr>
              <a:t>Teresa Scammell (844320)</a:t>
            </a:r>
          </a:p>
          <a:p>
            <a:pPr algn="ctr">
              <a:lnSpc>
                <a:spcPts val="2100"/>
              </a:lnSpc>
            </a:pPr>
            <a:r>
              <a:rPr lang="en-US" sz="1500">
                <a:solidFill>
                  <a:srgbClr val="000000"/>
                </a:solidFill>
                <a:latin typeface="Canva Sans"/>
                <a:ea typeface="Canva Sans"/>
                <a:cs typeface="Canva Sans"/>
                <a:sym typeface="Canva Sans"/>
              </a:rPr>
              <a:t>The Health Agents (856162)</a:t>
            </a:r>
          </a:p>
          <a:p>
            <a:pPr algn="ctr">
              <a:lnSpc>
                <a:spcPts val="2100"/>
              </a:lnSpc>
            </a:pPr>
            <a:r>
              <a:rPr lang="en-US" sz="1500">
                <a:solidFill>
                  <a:srgbClr val="000000"/>
                </a:solidFill>
                <a:latin typeface="Canva Sans"/>
                <a:ea typeface="Canva Sans"/>
                <a:cs typeface="Canva Sans"/>
                <a:sym typeface="Canva Sans"/>
              </a:rPr>
              <a:t>Thomas Buettner (847257)</a:t>
            </a:r>
          </a:p>
          <a:p>
            <a:pPr algn="ctr">
              <a:lnSpc>
                <a:spcPts val="2100"/>
              </a:lnSpc>
            </a:pPr>
            <a:r>
              <a:rPr lang="en-US" sz="1500">
                <a:solidFill>
                  <a:srgbClr val="000000"/>
                </a:solidFill>
                <a:latin typeface="Canva Sans"/>
                <a:ea typeface="Canva Sans"/>
                <a:cs typeface="Canva Sans"/>
                <a:sym typeface="Canva Sans"/>
              </a:rPr>
              <a:t>Thomas Cardenas (842469)</a:t>
            </a:r>
          </a:p>
          <a:p>
            <a:pPr algn="ctr">
              <a:lnSpc>
                <a:spcPts val="2100"/>
              </a:lnSpc>
            </a:pPr>
            <a:r>
              <a:rPr lang="en-US" sz="1500">
                <a:solidFill>
                  <a:srgbClr val="000000"/>
                </a:solidFill>
                <a:latin typeface="Canva Sans"/>
                <a:ea typeface="Canva Sans"/>
                <a:cs typeface="Canva Sans"/>
                <a:sym typeface="Canva Sans"/>
              </a:rPr>
              <a:t>Thomas Ferguson (845291)</a:t>
            </a:r>
          </a:p>
          <a:p>
            <a:pPr algn="ctr">
              <a:lnSpc>
                <a:spcPts val="2100"/>
              </a:lnSpc>
            </a:pPr>
            <a:r>
              <a:rPr lang="en-US" sz="1500">
                <a:solidFill>
                  <a:srgbClr val="000000"/>
                </a:solidFill>
                <a:latin typeface="Canva Sans"/>
                <a:ea typeface="Canva Sans"/>
                <a:cs typeface="Canva Sans"/>
                <a:sym typeface="Canva Sans"/>
              </a:rPr>
              <a:t>Thomas Ryan (861249)</a:t>
            </a:r>
          </a:p>
          <a:p>
            <a:pPr algn="ctr">
              <a:lnSpc>
                <a:spcPts val="2100"/>
              </a:lnSpc>
            </a:pPr>
            <a:r>
              <a:rPr lang="en-US" sz="1500">
                <a:solidFill>
                  <a:srgbClr val="000000"/>
                </a:solidFill>
                <a:latin typeface="Canva Sans"/>
                <a:ea typeface="Canva Sans"/>
                <a:cs typeface="Canva Sans"/>
                <a:sym typeface="Canva Sans"/>
              </a:rPr>
              <a:t>Tim Cleveland (861487)</a:t>
            </a:r>
          </a:p>
          <a:p>
            <a:pPr algn="ctr">
              <a:lnSpc>
                <a:spcPts val="2100"/>
              </a:lnSpc>
            </a:pPr>
            <a:r>
              <a:rPr lang="en-US" sz="1500">
                <a:solidFill>
                  <a:srgbClr val="000000"/>
                </a:solidFill>
                <a:latin typeface="Canva Sans"/>
                <a:ea typeface="Canva Sans"/>
                <a:cs typeface="Canva Sans"/>
                <a:sym typeface="Canva Sans"/>
              </a:rPr>
              <a:t>Tim Cocchiola (841372)</a:t>
            </a:r>
          </a:p>
          <a:p>
            <a:pPr algn="ctr">
              <a:lnSpc>
                <a:spcPts val="2100"/>
              </a:lnSpc>
            </a:pPr>
            <a:r>
              <a:rPr lang="en-US" sz="1500">
                <a:solidFill>
                  <a:srgbClr val="000000"/>
                </a:solidFill>
                <a:latin typeface="Canva Sans"/>
                <a:ea typeface="Canva Sans"/>
                <a:cs typeface="Canva Sans"/>
                <a:sym typeface="Canva Sans"/>
              </a:rPr>
              <a:t>Tim L Williams (858252)</a:t>
            </a:r>
          </a:p>
          <a:p>
            <a:pPr algn="ctr">
              <a:lnSpc>
                <a:spcPts val="2100"/>
              </a:lnSpc>
            </a:pPr>
            <a:r>
              <a:rPr lang="en-US" sz="1500">
                <a:solidFill>
                  <a:srgbClr val="000000"/>
                </a:solidFill>
                <a:latin typeface="Canva Sans"/>
                <a:ea typeface="Canva Sans"/>
                <a:cs typeface="Canva Sans"/>
                <a:sym typeface="Canva Sans"/>
              </a:rPr>
              <a:t>Tim McCormick (841332)</a:t>
            </a:r>
          </a:p>
          <a:p>
            <a:pPr algn="ctr">
              <a:lnSpc>
                <a:spcPts val="2100"/>
              </a:lnSpc>
            </a:pPr>
            <a:r>
              <a:rPr lang="en-US" sz="1500">
                <a:solidFill>
                  <a:srgbClr val="000000"/>
                </a:solidFill>
                <a:latin typeface="Canva Sans"/>
                <a:ea typeface="Canva Sans"/>
                <a:cs typeface="Canva Sans"/>
                <a:sym typeface="Canva Sans"/>
              </a:rPr>
              <a:t>Timothy Michael Ray (842491)</a:t>
            </a:r>
          </a:p>
          <a:p>
            <a:pPr algn="ctr">
              <a:lnSpc>
                <a:spcPts val="2100"/>
              </a:lnSpc>
            </a:pPr>
            <a:r>
              <a:rPr lang="en-US" sz="1500">
                <a:solidFill>
                  <a:srgbClr val="000000"/>
                </a:solidFill>
                <a:latin typeface="Canva Sans"/>
                <a:ea typeface="Canva Sans"/>
                <a:cs typeface="Canva Sans"/>
                <a:sym typeface="Canva Sans"/>
              </a:rPr>
              <a:t>TODD OVALL (860737)</a:t>
            </a:r>
          </a:p>
          <a:p>
            <a:pPr algn="ctr">
              <a:lnSpc>
                <a:spcPts val="2100"/>
              </a:lnSpc>
            </a:pPr>
            <a:r>
              <a:rPr lang="en-US" sz="1500">
                <a:solidFill>
                  <a:srgbClr val="000000"/>
                </a:solidFill>
                <a:latin typeface="Canva Sans"/>
                <a:ea typeface="Canva Sans"/>
                <a:cs typeface="Canva Sans"/>
                <a:sym typeface="Canva Sans"/>
              </a:rPr>
              <a:t>Top Tier Financial (845413)</a:t>
            </a:r>
          </a:p>
          <a:p>
            <a:pPr algn="ctr">
              <a:lnSpc>
                <a:spcPts val="2100"/>
              </a:lnSpc>
            </a:pPr>
            <a:r>
              <a:rPr lang="en-US" sz="1500">
                <a:solidFill>
                  <a:srgbClr val="000000"/>
                </a:solidFill>
                <a:latin typeface="Canva Sans"/>
                <a:ea typeface="Canva Sans"/>
                <a:cs typeface="Canva Sans"/>
                <a:sym typeface="Canva Sans"/>
              </a:rPr>
              <a:t>Travis Walker (844273)</a:t>
            </a:r>
          </a:p>
          <a:p>
            <a:pPr algn="ctr">
              <a:lnSpc>
                <a:spcPts val="2100"/>
              </a:lnSpc>
            </a:pPr>
            <a:r>
              <a:rPr lang="en-US" sz="1500">
                <a:solidFill>
                  <a:srgbClr val="000000"/>
                </a:solidFill>
                <a:latin typeface="Canva Sans"/>
                <a:ea typeface="Canva Sans"/>
                <a:cs typeface="Canva Sans"/>
                <a:sym typeface="Canva Sans"/>
              </a:rPr>
              <a:t>Trevor Sands (847277)</a:t>
            </a:r>
          </a:p>
          <a:p>
            <a:pPr algn="ctr">
              <a:lnSpc>
                <a:spcPts val="2100"/>
              </a:lnSpc>
            </a:pPr>
            <a:r>
              <a:rPr lang="en-US" sz="1500">
                <a:solidFill>
                  <a:srgbClr val="000000"/>
                </a:solidFill>
                <a:latin typeface="Canva Sans"/>
                <a:ea typeface="Canva Sans"/>
                <a:cs typeface="Canva Sans"/>
                <a:sym typeface="Canva Sans"/>
              </a:rPr>
              <a:t>Trey Sayles (841388)</a:t>
            </a:r>
          </a:p>
          <a:p>
            <a:pPr algn="ctr">
              <a:lnSpc>
                <a:spcPts val="2100"/>
              </a:lnSpc>
            </a:pPr>
            <a:r>
              <a:rPr lang="en-US" sz="1500">
                <a:solidFill>
                  <a:srgbClr val="000000"/>
                </a:solidFill>
                <a:latin typeface="Canva Sans"/>
                <a:ea typeface="Canva Sans"/>
                <a:cs typeface="Canva Sans"/>
                <a:sym typeface="Canva Sans"/>
              </a:rPr>
              <a:t>Trey Wilson (845257)</a:t>
            </a:r>
          </a:p>
          <a:p>
            <a:pPr algn="ctr">
              <a:lnSpc>
                <a:spcPts val="2100"/>
              </a:lnSpc>
            </a:pPr>
            <a:r>
              <a:rPr lang="en-US" sz="1500">
                <a:solidFill>
                  <a:srgbClr val="000000"/>
                </a:solidFill>
                <a:latin typeface="Canva Sans"/>
                <a:ea typeface="Canva Sans"/>
                <a:cs typeface="Canva Sans"/>
                <a:sym typeface="Canva Sans"/>
              </a:rPr>
              <a:t>Trisha Macrum (855699)</a:t>
            </a:r>
          </a:p>
          <a:p>
            <a:pPr algn="ctr">
              <a:lnSpc>
                <a:spcPts val="2100"/>
              </a:lnSpc>
            </a:pPr>
            <a:r>
              <a:rPr lang="en-US" sz="1500">
                <a:solidFill>
                  <a:srgbClr val="000000"/>
                </a:solidFill>
                <a:latin typeface="Canva Sans"/>
                <a:ea typeface="Canva Sans"/>
                <a:cs typeface="Canva Sans"/>
                <a:sym typeface="Canva Sans"/>
              </a:rPr>
              <a:t>Tryten Williams (857045)</a:t>
            </a:r>
          </a:p>
          <a:p>
            <a:pPr algn="ctr">
              <a:lnSpc>
                <a:spcPts val="2100"/>
              </a:lnSpc>
            </a:pPr>
            <a:r>
              <a:rPr lang="en-US" sz="1500">
                <a:solidFill>
                  <a:srgbClr val="000000"/>
                </a:solidFill>
                <a:latin typeface="Canva Sans"/>
                <a:ea typeface="Canva Sans"/>
                <a:cs typeface="Canva Sans"/>
                <a:sym typeface="Canva Sans"/>
              </a:rPr>
              <a:t>Tucker Vincent (847037)</a:t>
            </a:r>
          </a:p>
          <a:p>
            <a:pPr algn="ctr">
              <a:lnSpc>
                <a:spcPts val="2100"/>
              </a:lnSpc>
            </a:pPr>
            <a:r>
              <a:rPr lang="en-US" sz="1500">
                <a:solidFill>
                  <a:srgbClr val="000000"/>
                </a:solidFill>
                <a:latin typeface="Canva Sans"/>
                <a:ea typeface="Canva Sans"/>
                <a:cs typeface="Canva Sans"/>
                <a:sym typeface="Canva Sans"/>
              </a:rPr>
              <a:t>TYLER JACKSON (842577)</a:t>
            </a:r>
          </a:p>
          <a:p>
            <a:pPr algn="ctr">
              <a:lnSpc>
                <a:spcPts val="2100"/>
              </a:lnSpc>
            </a:pPr>
            <a:r>
              <a:rPr lang="en-US" sz="1500">
                <a:solidFill>
                  <a:srgbClr val="000000"/>
                </a:solidFill>
                <a:latin typeface="Canva Sans"/>
                <a:ea typeface="Canva Sans"/>
                <a:cs typeface="Canva Sans"/>
                <a:sym typeface="Canva Sans"/>
              </a:rPr>
              <a:t>US Protector Group LLC (859598)</a:t>
            </a:r>
          </a:p>
          <a:p>
            <a:pPr algn="ctr">
              <a:lnSpc>
                <a:spcPts val="2100"/>
              </a:lnSpc>
            </a:pPr>
            <a:r>
              <a:rPr lang="en-US" sz="1500">
                <a:solidFill>
                  <a:srgbClr val="000000"/>
                </a:solidFill>
                <a:latin typeface="Canva Sans"/>
                <a:ea typeface="Canva Sans"/>
                <a:cs typeface="Canva Sans"/>
                <a:sym typeface="Canva Sans"/>
              </a:rPr>
              <a:t>USA Benefits Group (869674)</a:t>
            </a:r>
          </a:p>
          <a:p>
            <a:pPr algn="ctr">
              <a:lnSpc>
                <a:spcPts val="2100"/>
              </a:lnSpc>
            </a:pPr>
            <a:r>
              <a:rPr lang="en-US" sz="1500">
                <a:solidFill>
                  <a:srgbClr val="000000"/>
                </a:solidFill>
                <a:latin typeface="Canva Sans"/>
                <a:ea typeface="Canva Sans"/>
                <a:cs typeface="Canva Sans"/>
                <a:sym typeface="Canva Sans"/>
              </a:rPr>
              <a:t>Valarie Stevens (845294)</a:t>
            </a:r>
          </a:p>
          <a:p>
            <a:pPr algn="ctr">
              <a:lnSpc>
                <a:spcPts val="2100"/>
              </a:lnSpc>
            </a:pPr>
            <a:r>
              <a:rPr lang="en-US" sz="1500">
                <a:solidFill>
                  <a:srgbClr val="000000"/>
                </a:solidFill>
                <a:latin typeface="Canva Sans"/>
                <a:ea typeface="Canva Sans"/>
                <a:cs typeface="Canva Sans"/>
                <a:sym typeface="Canva Sans"/>
              </a:rPr>
              <a:t>Vanessa Kay Newman (858931)</a:t>
            </a:r>
          </a:p>
          <a:p>
            <a:pPr algn="ctr">
              <a:lnSpc>
                <a:spcPts val="2100"/>
              </a:lnSpc>
            </a:pPr>
            <a:r>
              <a:rPr lang="en-US" sz="1500">
                <a:solidFill>
                  <a:srgbClr val="000000"/>
                </a:solidFill>
                <a:latin typeface="Canva Sans"/>
                <a:ea typeface="Canva Sans"/>
                <a:cs typeface="Canva Sans"/>
                <a:sym typeface="Canva Sans"/>
              </a:rPr>
              <a:t>Wesley Barker (841595)</a:t>
            </a:r>
          </a:p>
          <a:p>
            <a:pPr algn="ctr">
              <a:lnSpc>
                <a:spcPts val="2100"/>
              </a:lnSpc>
            </a:pPr>
            <a:r>
              <a:rPr lang="en-US" sz="1500">
                <a:solidFill>
                  <a:srgbClr val="000000"/>
                </a:solidFill>
                <a:latin typeface="Canva Sans"/>
                <a:ea typeface="Canva Sans"/>
                <a:cs typeface="Canva Sans"/>
                <a:sym typeface="Canva Sans"/>
              </a:rPr>
              <a:t>William Patterson  (861860)</a:t>
            </a:r>
          </a:p>
          <a:p>
            <a:pPr algn="ctr">
              <a:lnSpc>
                <a:spcPts val="2100"/>
              </a:lnSpc>
            </a:pPr>
            <a:r>
              <a:rPr lang="en-US" sz="1500">
                <a:solidFill>
                  <a:srgbClr val="000000"/>
                </a:solidFill>
                <a:latin typeface="Canva Sans"/>
                <a:ea typeface="Canva Sans"/>
                <a:cs typeface="Canva Sans"/>
                <a:sym typeface="Canva Sans"/>
              </a:rPr>
              <a:t>William Pauley (841325)</a:t>
            </a:r>
          </a:p>
          <a:p>
            <a:pPr algn="ctr">
              <a:lnSpc>
                <a:spcPts val="2100"/>
              </a:lnSpc>
            </a:pPr>
            <a:r>
              <a:rPr lang="en-US" sz="1500">
                <a:solidFill>
                  <a:srgbClr val="000000"/>
                </a:solidFill>
                <a:latin typeface="Canva Sans"/>
                <a:ea typeface="Canva Sans"/>
                <a:cs typeface="Canva Sans"/>
                <a:sym typeface="Canva Sans"/>
              </a:rPr>
              <a:t>William Robert O'Brien (861315)</a:t>
            </a:r>
          </a:p>
          <a:p>
            <a:pPr algn="ctr">
              <a:lnSpc>
                <a:spcPts val="2100"/>
              </a:lnSpc>
            </a:pPr>
            <a:r>
              <a:rPr lang="en-US" sz="1500">
                <a:solidFill>
                  <a:srgbClr val="000000"/>
                </a:solidFill>
                <a:latin typeface="Canva Sans"/>
                <a:ea typeface="Canva Sans"/>
                <a:cs typeface="Canva Sans"/>
                <a:sym typeface="Canva Sans"/>
              </a:rPr>
              <a:t>william scott stevenson (867446)</a:t>
            </a:r>
          </a:p>
          <a:p>
            <a:pPr algn="ctr">
              <a:lnSpc>
                <a:spcPts val="2100"/>
              </a:lnSpc>
            </a:pPr>
            <a:r>
              <a:rPr lang="en-US" sz="1500">
                <a:solidFill>
                  <a:srgbClr val="000000"/>
                </a:solidFill>
                <a:latin typeface="Canva Sans"/>
                <a:ea typeface="Canva Sans"/>
                <a:cs typeface="Canva Sans"/>
                <a:sym typeface="Canva Sans"/>
              </a:rPr>
              <a:t>Wolfpack Financial Inc. (858983)</a:t>
            </a:r>
          </a:p>
          <a:p>
            <a:pPr algn="ctr">
              <a:lnSpc>
                <a:spcPts val="2100"/>
              </a:lnSpc>
            </a:pPr>
            <a:r>
              <a:rPr lang="en-US" sz="1500">
                <a:solidFill>
                  <a:srgbClr val="000000"/>
                </a:solidFill>
                <a:latin typeface="Canva Sans"/>
                <a:ea typeface="Canva Sans"/>
                <a:cs typeface="Canva Sans"/>
                <a:sym typeface="Canva Sans"/>
              </a:rPr>
              <a:t>Zachary Dollhausen (845617)</a:t>
            </a:r>
          </a:p>
          <a:p>
            <a:pPr algn="ctr">
              <a:lnSpc>
                <a:spcPts val="2100"/>
              </a:lnSpc>
            </a:pPr>
            <a:r>
              <a:rPr lang="en-US" sz="1500">
                <a:solidFill>
                  <a:srgbClr val="000000"/>
                </a:solidFill>
                <a:latin typeface="Canva Sans"/>
                <a:ea typeface="Canva Sans"/>
                <a:cs typeface="Canva Sans"/>
                <a:sym typeface="Canva Sans"/>
              </a:rPr>
              <a:t>Zachary Michael Jervis (863031)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16666" b="-16666"/>
            </a:stretch>
          </a:blipFill>
        </p:spPr>
        <p:txBody>
          <a:bodyPr/>
          <a:lstStyle/>
          <a:p>
            <a:endParaRPr lang="en-US"/>
          </a:p>
        </p:txBody>
      </p:sp>
      <p:sp>
        <p:nvSpPr>
          <p:cNvPr id="3" name="Freeform 3"/>
          <p:cNvSpPr/>
          <p:nvPr/>
        </p:nvSpPr>
        <p:spPr>
          <a:xfrm>
            <a:off x="2125777" y="159351"/>
            <a:ext cx="2751023" cy="1018681"/>
          </a:xfrm>
          <a:custGeom>
            <a:avLst/>
            <a:gdLst/>
            <a:ahLst/>
            <a:cxnLst/>
            <a:rect l="l" t="t" r="r" b="b"/>
            <a:pathLst>
              <a:path w="2751023" h="1018681">
                <a:moveTo>
                  <a:pt x="0" y="0"/>
                </a:moveTo>
                <a:lnTo>
                  <a:pt x="2751023" y="0"/>
                </a:lnTo>
                <a:lnTo>
                  <a:pt x="2751023" y="1018681"/>
                </a:lnTo>
                <a:lnTo>
                  <a:pt x="0" y="1018681"/>
                </a:lnTo>
                <a:lnTo>
                  <a:pt x="0" y="0"/>
                </a:lnTo>
                <a:close/>
              </a:path>
            </a:pathLst>
          </a:custGeom>
          <a:blipFill>
            <a:blip r:embed="rId4"/>
            <a:stretch>
              <a:fillRect/>
            </a:stretch>
          </a:blipFill>
        </p:spPr>
        <p:txBody>
          <a:bodyPr/>
          <a:lstStyle/>
          <a:p>
            <a:endParaRPr lang="en-US"/>
          </a:p>
        </p:txBody>
      </p:sp>
      <p:sp>
        <p:nvSpPr>
          <p:cNvPr id="4" name="Freeform 4"/>
          <p:cNvSpPr/>
          <p:nvPr/>
        </p:nvSpPr>
        <p:spPr>
          <a:xfrm>
            <a:off x="5277939" y="-107194"/>
            <a:ext cx="1687978" cy="1677428"/>
          </a:xfrm>
          <a:custGeom>
            <a:avLst/>
            <a:gdLst/>
            <a:ahLst/>
            <a:cxnLst/>
            <a:rect l="l" t="t" r="r" b="b"/>
            <a:pathLst>
              <a:path w="1687978" h="1677428">
                <a:moveTo>
                  <a:pt x="0" y="0"/>
                </a:moveTo>
                <a:lnTo>
                  <a:pt x="1687978" y="0"/>
                </a:lnTo>
                <a:lnTo>
                  <a:pt x="1687978" y="1677428"/>
                </a:lnTo>
                <a:lnTo>
                  <a:pt x="0" y="1677428"/>
                </a:lnTo>
                <a:lnTo>
                  <a:pt x="0" y="0"/>
                </a:lnTo>
                <a:close/>
              </a:path>
            </a:pathLst>
          </a:custGeom>
          <a:blipFill>
            <a:blip r:embed="rId5"/>
            <a:stretch>
              <a:fillRect/>
            </a:stretch>
          </a:blipFill>
        </p:spPr>
        <p:txBody>
          <a:bodyPr/>
          <a:lstStyle/>
          <a:p>
            <a:endParaRPr lang="en-US"/>
          </a:p>
        </p:txBody>
      </p:sp>
      <p:sp>
        <p:nvSpPr>
          <p:cNvPr id="5" name="Freeform 5"/>
          <p:cNvSpPr/>
          <p:nvPr/>
        </p:nvSpPr>
        <p:spPr>
          <a:xfrm>
            <a:off x="5021566" y="470396"/>
            <a:ext cx="2457636" cy="522248"/>
          </a:xfrm>
          <a:custGeom>
            <a:avLst/>
            <a:gdLst/>
            <a:ahLst/>
            <a:cxnLst/>
            <a:rect l="l" t="t" r="r" b="b"/>
            <a:pathLst>
              <a:path w="2457636" h="522248">
                <a:moveTo>
                  <a:pt x="0" y="0"/>
                </a:moveTo>
                <a:lnTo>
                  <a:pt x="2457635" y="0"/>
                </a:lnTo>
                <a:lnTo>
                  <a:pt x="2457635" y="522248"/>
                </a:lnTo>
                <a:lnTo>
                  <a:pt x="0" y="5222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5177953" y="519764"/>
            <a:ext cx="2144860" cy="366362"/>
          </a:xfrm>
          <a:prstGeom prst="rect">
            <a:avLst/>
          </a:prstGeom>
        </p:spPr>
        <p:txBody>
          <a:bodyPr lIns="0" tIns="0" rIns="0" bIns="0" rtlCol="0" anchor="t">
            <a:spAutoFit/>
          </a:bodyPr>
          <a:lstStyle/>
          <a:p>
            <a:pPr algn="ctr">
              <a:lnSpc>
                <a:spcPts val="2877"/>
              </a:lnSpc>
            </a:pPr>
            <a:r>
              <a:rPr lang="en-US" sz="2055">
                <a:solidFill>
                  <a:srgbClr val="F4F6FC"/>
                </a:solidFill>
                <a:latin typeface="Coco Gothic"/>
                <a:ea typeface="Coco Gothic"/>
                <a:cs typeface="Coco Gothic"/>
                <a:sym typeface="Coco Gothic"/>
              </a:rPr>
              <a:t>Agent BONUS!</a:t>
            </a:r>
          </a:p>
        </p:txBody>
      </p:sp>
      <p:sp>
        <p:nvSpPr>
          <p:cNvPr id="7" name="TextBox 7"/>
          <p:cNvSpPr txBox="1"/>
          <p:nvPr/>
        </p:nvSpPr>
        <p:spPr>
          <a:xfrm>
            <a:off x="4353419" y="1252372"/>
            <a:ext cx="924520" cy="372745"/>
          </a:xfrm>
          <a:prstGeom prst="rect">
            <a:avLst/>
          </a:prstGeom>
        </p:spPr>
        <p:txBody>
          <a:bodyPr lIns="0" tIns="0" rIns="0" bIns="0" rtlCol="0" anchor="t">
            <a:spAutoFit/>
          </a:bodyPr>
          <a:lstStyle/>
          <a:p>
            <a:pPr algn="ctr">
              <a:lnSpc>
                <a:spcPts val="3079"/>
              </a:lnSpc>
            </a:pPr>
            <a:r>
              <a:rPr lang="en-US" sz="2199" b="1" u="sng">
                <a:solidFill>
                  <a:srgbClr val="000000"/>
                </a:solidFill>
                <a:latin typeface="Canva Sans Bold"/>
                <a:ea typeface="Canva Sans Bold"/>
                <a:cs typeface="Canva Sans Bold"/>
                <a:sym typeface="Canva Sans Bold"/>
              </a:rPr>
              <a:t>3 Apps</a:t>
            </a:r>
          </a:p>
        </p:txBody>
      </p:sp>
      <p:sp>
        <p:nvSpPr>
          <p:cNvPr id="8" name="TextBox 8"/>
          <p:cNvSpPr txBox="1"/>
          <p:nvPr/>
        </p:nvSpPr>
        <p:spPr>
          <a:xfrm>
            <a:off x="0" y="1711452"/>
            <a:ext cx="2467434" cy="5591175"/>
          </a:xfrm>
          <a:prstGeom prst="rect">
            <a:avLst/>
          </a:prstGeom>
        </p:spPr>
        <p:txBody>
          <a:bodyPr lIns="0" tIns="0" rIns="0" bIns="0" rtlCol="0" anchor="t">
            <a:spAutoFit/>
          </a:bodyPr>
          <a:lstStyle/>
          <a:p>
            <a:pPr algn="ctr">
              <a:lnSpc>
                <a:spcPts val="2100"/>
              </a:lnSpc>
            </a:pPr>
            <a:r>
              <a:rPr lang="en-US" sz="1500">
                <a:solidFill>
                  <a:srgbClr val="000000"/>
                </a:solidFill>
                <a:latin typeface="Canva Sans"/>
                <a:ea typeface="Canva Sans"/>
                <a:cs typeface="Canva Sans"/>
                <a:sym typeface="Canva Sans"/>
              </a:rPr>
              <a:t>Paul Terrell</a:t>
            </a:r>
          </a:p>
          <a:p>
            <a:pPr algn="ctr">
              <a:lnSpc>
                <a:spcPts val="2100"/>
              </a:lnSpc>
            </a:pPr>
            <a:r>
              <a:rPr lang="en-US" sz="1500">
                <a:solidFill>
                  <a:srgbClr val="000000"/>
                </a:solidFill>
                <a:latin typeface="Canva Sans"/>
                <a:ea typeface="Canva Sans"/>
                <a:cs typeface="Canva Sans"/>
                <a:sym typeface="Canva Sans"/>
              </a:rPr>
              <a:t>Peter Douglas </a:t>
            </a:r>
          </a:p>
          <a:p>
            <a:pPr algn="ctr">
              <a:lnSpc>
                <a:spcPts val="2100"/>
              </a:lnSpc>
            </a:pPr>
            <a:r>
              <a:rPr lang="en-US" sz="1500">
                <a:solidFill>
                  <a:srgbClr val="000000"/>
                </a:solidFill>
                <a:latin typeface="Canva Sans"/>
                <a:ea typeface="Canva Sans"/>
                <a:cs typeface="Canva Sans"/>
                <a:sym typeface="Canva Sans"/>
              </a:rPr>
              <a:t>Peter Gelabert </a:t>
            </a:r>
          </a:p>
          <a:p>
            <a:pPr algn="ctr">
              <a:lnSpc>
                <a:spcPts val="2100"/>
              </a:lnSpc>
            </a:pPr>
            <a:r>
              <a:rPr lang="en-US" sz="1500">
                <a:solidFill>
                  <a:srgbClr val="000000"/>
                </a:solidFill>
                <a:latin typeface="Canva Sans"/>
                <a:ea typeface="Canva Sans"/>
                <a:cs typeface="Canva Sans"/>
                <a:sym typeface="Canva Sans"/>
              </a:rPr>
              <a:t>Phillip Glidewell </a:t>
            </a:r>
          </a:p>
          <a:p>
            <a:pPr algn="ctr">
              <a:lnSpc>
                <a:spcPts val="2100"/>
              </a:lnSpc>
            </a:pPr>
            <a:r>
              <a:rPr lang="en-US" sz="1500">
                <a:solidFill>
                  <a:srgbClr val="000000"/>
                </a:solidFill>
                <a:latin typeface="Canva Sans"/>
                <a:ea typeface="Canva Sans"/>
                <a:cs typeface="Canva Sans"/>
                <a:sym typeface="Canva Sans"/>
              </a:rPr>
              <a:t>Poindexterhealth </a:t>
            </a:r>
          </a:p>
          <a:p>
            <a:pPr algn="ctr">
              <a:lnSpc>
                <a:spcPts val="2100"/>
              </a:lnSpc>
            </a:pPr>
            <a:r>
              <a:rPr lang="en-US" sz="1500">
                <a:solidFill>
                  <a:srgbClr val="000000"/>
                </a:solidFill>
                <a:latin typeface="Canva Sans"/>
                <a:ea typeface="Canva Sans"/>
                <a:cs typeface="Canva Sans"/>
                <a:sym typeface="Canva Sans"/>
              </a:rPr>
              <a:t>Quincy Daniels </a:t>
            </a:r>
          </a:p>
          <a:p>
            <a:pPr algn="ctr">
              <a:lnSpc>
                <a:spcPts val="2100"/>
              </a:lnSpc>
            </a:pPr>
            <a:r>
              <a:rPr lang="en-US" sz="1500">
                <a:solidFill>
                  <a:srgbClr val="000000"/>
                </a:solidFill>
                <a:latin typeface="Canva Sans"/>
                <a:ea typeface="Canva Sans"/>
                <a:cs typeface="Canva Sans"/>
                <a:sym typeface="Canva Sans"/>
              </a:rPr>
              <a:t>Rachel Elsberry </a:t>
            </a:r>
          </a:p>
          <a:p>
            <a:pPr algn="ctr">
              <a:lnSpc>
                <a:spcPts val="2100"/>
              </a:lnSpc>
            </a:pPr>
            <a:r>
              <a:rPr lang="en-US" sz="1500">
                <a:solidFill>
                  <a:srgbClr val="000000"/>
                </a:solidFill>
                <a:latin typeface="Canva Sans"/>
                <a:ea typeface="Canva Sans"/>
                <a:cs typeface="Canva Sans"/>
                <a:sym typeface="Canva Sans"/>
              </a:rPr>
              <a:t>Rebekah Farrington</a:t>
            </a:r>
          </a:p>
          <a:p>
            <a:pPr algn="ctr">
              <a:lnSpc>
                <a:spcPts val="2100"/>
              </a:lnSpc>
            </a:pPr>
            <a:r>
              <a:rPr lang="en-US" sz="1500">
                <a:solidFill>
                  <a:srgbClr val="000000"/>
                </a:solidFill>
                <a:latin typeface="Canva Sans"/>
                <a:ea typeface="Canva Sans"/>
                <a:cs typeface="Canva Sans"/>
                <a:sym typeface="Canva Sans"/>
              </a:rPr>
              <a:t>Reynaldo Hamilton</a:t>
            </a:r>
          </a:p>
          <a:p>
            <a:pPr algn="ctr">
              <a:lnSpc>
                <a:spcPts val="2100"/>
              </a:lnSpc>
            </a:pPr>
            <a:r>
              <a:rPr lang="en-US" sz="1500">
                <a:solidFill>
                  <a:srgbClr val="000000"/>
                </a:solidFill>
                <a:latin typeface="Canva Sans"/>
                <a:ea typeface="Canva Sans"/>
                <a:cs typeface="Canva Sans"/>
                <a:sym typeface="Canva Sans"/>
              </a:rPr>
              <a:t>Richard Myerscough</a:t>
            </a:r>
          </a:p>
          <a:p>
            <a:pPr algn="ctr">
              <a:lnSpc>
                <a:spcPts val="2100"/>
              </a:lnSpc>
            </a:pPr>
            <a:r>
              <a:rPr lang="en-US" sz="1500">
                <a:solidFill>
                  <a:srgbClr val="000000"/>
                </a:solidFill>
                <a:latin typeface="Canva Sans"/>
                <a:ea typeface="Canva Sans"/>
                <a:cs typeface="Canva Sans"/>
                <a:sym typeface="Canva Sans"/>
              </a:rPr>
              <a:t>Rick Rickert </a:t>
            </a:r>
          </a:p>
          <a:p>
            <a:pPr algn="ctr">
              <a:lnSpc>
                <a:spcPts val="2100"/>
              </a:lnSpc>
            </a:pPr>
            <a:r>
              <a:rPr lang="en-US" sz="1500">
                <a:solidFill>
                  <a:srgbClr val="000000"/>
                </a:solidFill>
                <a:latin typeface="Canva Sans"/>
                <a:ea typeface="Canva Sans"/>
                <a:cs typeface="Canva Sans"/>
                <a:sym typeface="Canva Sans"/>
              </a:rPr>
              <a:t>ROBERT OMID</a:t>
            </a:r>
          </a:p>
          <a:p>
            <a:pPr algn="ctr">
              <a:lnSpc>
                <a:spcPts val="2100"/>
              </a:lnSpc>
            </a:pPr>
            <a:r>
              <a:rPr lang="en-US" sz="1500">
                <a:solidFill>
                  <a:srgbClr val="000000"/>
                </a:solidFill>
                <a:latin typeface="Canva Sans"/>
                <a:ea typeface="Canva Sans"/>
                <a:cs typeface="Canva Sans"/>
                <a:sym typeface="Canva Sans"/>
              </a:rPr>
              <a:t>Robert Pierce </a:t>
            </a:r>
          </a:p>
          <a:p>
            <a:pPr algn="ctr">
              <a:lnSpc>
                <a:spcPts val="2100"/>
              </a:lnSpc>
            </a:pPr>
            <a:r>
              <a:rPr lang="en-US" sz="1500">
                <a:solidFill>
                  <a:srgbClr val="000000"/>
                </a:solidFill>
                <a:latin typeface="Canva Sans"/>
                <a:ea typeface="Canva Sans"/>
                <a:cs typeface="Canva Sans"/>
                <a:sym typeface="Canva Sans"/>
              </a:rPr>
              <a:t>Robert V. Kvietkus </a:t>
            </a:r>
          </a:p>
          <a:p>
            <a:pPr algn="ctr">
              <a:lnSpc>
                <a:spcPts val="2100"/>
              </a:lnSpc>
            </a:pPr>
            <a:r>
              <a:rPr lang="en-US" sz="1500">
                <a:solidFill>
                  <a:srgbClr val="000000"/>
                </a:solidFill>
                <a:latin typeface="Canva Sans"/>
                <a:ea typeface="Canva Sans"/>
                <a:cs typeface="Canva Sans"/>
                <a:sym typeface="Canva Sans"/>
              </a:rPr>
              <a:t>Roman Stolcis</a:t>
            </a:r>
          </a:p>
          <a:p>
            <a:pPr algn="ctr">
              <a:lnSpc>
                <a:spcPts val="2100"/>
              </a:lnSpc>
            </a:pPr>
            <a:r>
              <a:rPr lang="en-US" sz="1500">
                <a:solidFill>
                  <a:srgbClr val="000000"/>
                </a:solidFill>
                <a:latin typeface="Canva Sans"/>
                <a:ea typeface="Canva Sans"/>
                <a:cs typeface="Canva Sans"/>
                <a:sym typeface="Canva Sans"/>
              </a:rPr>
              <a:t>Ronald Francis </a:t>
            </a:r>
          </a:p>
          <a:p>
            <a:pPr algn="ctr">
              <a:lnSpc>
                <a:spcPts val="2100"/>
              </a:lnSpc>
            </a:pPr>
            <a:r>
              <a:rPr lang="en-US" sz="1500">
                <a:solidFill>
                  <a:srgbClr val="000000"/>
                </a:solidFill>
                <a:latin typeface="Canva Sans"/>
                <a:ea typeface="Canva Sans"/>
                <a:cs typeface="Canva Sans"/>
                <a:sym typeface="Canva Sans"/>
              </a:rPr>
              <a:t>Russell Maddox</a:t>
            </a:r>
          </a:p>
          <a:p>
            <a:pPr algn="ctr">
              <a:lnSpc>
                <a:spcPts val="2100"/>
              </a:lnSpc>
            </a:pPr>
            <a:r>
              <a:rPr lang="en-US" sz="1500">
                <a:solidFill>
                  <a:srgbClr val="000000"/>
                </a:solidFill>
                <a:latin typeface="Canva Sans"/>
                <a:ea typeface="Canva Sans"/>
                <a:cs typeface="Canva Sans"/>
                <a:sym typeface="Canva Sans"/>
              </a:rPr>
              <a:t>Ruth Neuenschwander </a:t>
            </a:r>
          </a:p>
          <a:p>
            <a:pPr algn="ctr">
              <a:lnSpc>
                <a:spcPts val="2100"/>
              </a:lnSpc>
            </a:pPr>
            <a:r>
              <a:rPr lang="en-US" sz="1500">
                <a:solidFill>
                  <a:srgbClr val="000000"/>
                </a:solidFill>
                <a:latin typeface="Canva Sans"/>
                <a:ea typeface="Canva Sans"/>
                <a:cs typeface="Canva Sans"/>
                <a:sym typeface="Canva Sans"/>
              </a:rPr>
              <a:t>Sabrina Turner</a:t>
            </a:r>
          </a:p>
          <a:p>
            <a:pPr algn="ctr">
              <a:lnSpc>
                <a:spcPts val="2100"/>
              </a:lnSpc>
            </a:pPr>
            <a:r>
              <a:rPr lang="en-US" sz="1500">
                <a:solidFill>
                  <a:srgbClr val="000000"/>
                </a:solidFill>
                <a:latin typeface="Canva Sans"/>
                <a:ea typeface="Canva Sans"/>
                <a:cs typeface="Canva Sans"/>
                <a:sym typeface="Canva Sans"/>
              </a:rPr>
              <a:t>Safe Haven Insurance Agency</a:t>
            </a:r>
          </a:p>
        </p:txBody>
      </p:sp>
      <p:sp>
        <p:nvSpPr>
          <p:cNvPr id="9" name="TextBox 9"/>
          <p:cNvSpPr txBox="1"/>
          <p:nvPr/>
        </p:nvSpPr>
        <p:spPr>
          <a:xfrm>
            <a:off x="2348245" y="1710842"/>
            <a:ext cx="2467434" cy="5591175"/>
          </a:xfrm>
          <a:prstGeom prst="rect">
            <a:avLst/>
          </a:prstGeom>
        </p:spPr>
        <p:txBody>
          <a:bodyPr lIns="0" tIns="0" rIns="0" bIns="0" rtlCol="0" anchor="t">
            <a:spAutoFit/>
          </a:bodyPr>
          <a:lstStyle/>
          <a:p>
            <a:pPr algn="ctr">
              <a:lnSpc>
                <a:spcPts val="2100"/>
              </a:lnSpc>
            </a:pPr>
            <a:r>
              <a:rPr lang="en-US" sz="1500">
                <a:solidFill>
                  <a:srgbClr val="000000"/>
                </a:solidFill>
                <a:latin typeface="Canva Sans"/>
                <a:ea typeface="Canva Sans"/>
                <a:cs typeface="Canva Sans"/>
                <a:sym typeface="Canva Sans"/>
              </a:rPr>
              <a:t>Samantha Weigand </a:t>
            </a:r>
          </a:p>
          <a:p>
            <a:pPr algn="ctr">
              <a:lnSpc>
                <a:spcPts val="2100"/>
              </a:lnSpc>
            </a:pPr>
            <a:r>
              <a:rPr lang="en-US" sz="1500">
                <a:solidFill>
                  <a:srgbClr val="000000"/>
                </a:solidFill>
                <a:latin typeface="Canva Sans"/>
                <a:ea typeface="Canva Sans"/>
                <a:cs typeface="Canva Sans"/>
                <a:sym typeface="Canva Sans"/>
              </a:rPr>
              <a:t>Samuel Crain </a:t>
            </a:r>
          </a:p>
          <a:p>
            <a:pPr algn="ctr">
              <a:lnSpc>
                <a:spcPts val="2100"/>
              </a:lnSpc>
            </a:pPr>
            <a:r>
              <a:rPr lang="en-US" sz="1500">
                <a:solidFill>
                  <a:srgbClr val="000000"/>
                </a:solidFill>
                <a:latin typeface="Canva Sans"/>
                <a:ea typeface="Canva Sans"/>
                <a:cs typeface="Canva Sans"/>
                <a:sym typeface="Canva Sans"/>
              </a:rPr>
              <a:t>Sara Picard </a:t>
            </a:r>
          </a:p>
          <a:p>
            <a:pPr algn="ctr">
              <a:lnSpc>
                <a:spcPts val="2100"/>
              </a:lnSpc>
            </a:pPr>
            <a:r>
              <a:rPr lang="en-US" sz="1500">
                <a:solidFill>
                  <a:srgbClr val="000000"/>
                </a:solidFill>
                <a:latin typeface="Canva Sans"/>
                <a:ea typeface="Canva Sans"/>
                <a:cs typeface="Canva Sans"/>
                <a:sym typeface="Canva Sans"/>
              </a:rPr>
              <a:t>Savannah Clark </a:t>
            </a:r>
          </a:p>
          <a:p>
            <a:pPr algn="ctr">
              <a:lnSpc>
                <a:spcPts val="2100"/>
              </a:lnSpc>
            </a:pPr>
            <a:r>
              <a:rPr lang="en-US" sz="1500">
                <a:solidFill>
                  <a:srgbClr val="000000"/>
                </a:solidFill>
                <a:latin typeface="Canva Sans"/>
                <a:ea typeface="Canva Sans"/>
                <a:cs typeface="Canva Sans"/>
                <a:sym typeface="Canva Sans"/>
              </a:rPr>
              <a:t>Scott Brown</a:t>
            </a:r>
          </a:p>
          <a:p>
            <a:pPr algn="ctr">
              <a:lnSpc>
                <a:spcPts val="2100"/>
              </a:lnSpc>
            </a:pPr>
            <a:r>
              <a:rPr lang="en-US" sz="1500">
                <a:solidFill>
                  <a:srgbClr val="000000"/>
                </a:solidFill>
                <a:latin typeface="Canva Sans"/>
                <a:ea typeface="Canva Sans"/>
                <a:cs typeface="Canva Sans"/>
                <a:sym typeface="Canva Sans"/>
              </a:rPr>
              <a:t>Scott May</a:t>
            </a:r>
          </a:p>
          <a:p>
            <a:pPr algn="ctr">
              <a:lnSpc>
                <a:spcPts val="2100"/>
              </a:lnSpc>
            </a:pPr>
            <a:r>
              <a:rPr lang="en-US" sz="1500">
                <a:solidFill>
                  <a:srgbClr val="000000"/>
                </a:solidFill>
                <a:latin typeface="Canva Sans"/>
                <a:ea typeface="Canva Sans"/>
                <a:cs typeface="Canva Sans"/>
                <a:sym typeface="Canva Sans"/>
              </a:rPr>
              <a:t>Sean Mazzola </a:t>
            </a:r>
          </a:p>
          <a:p>
            <a:pPr algn="ctr">
              <a:lnSpc>
                <a:spcPts val="2100"/>
              </a:lnSpc>
            </a:pPr>
            <a:r>
              <a:rPr lang="en-US" sz="1500">
                <a:solidFill>
                  <a:srgbClr val="000000"/>
                </a:solidFill>
                <a:latin typeface="Canva Sans"/>
                <a:ea typeface="Canva Sans"/>
                <a:cs typeface="Canva Sans"/>
                <a:sym typeface="Canva Sans"/>
              </a:rPr>
              <a:t>Sean Mills</a:t>
            </a:r>
          </a:p>
          <a:p>
            <a:pPr algn="ctr">
              <a:lnSpc>
                <a:spcPts val="2100"/>
              </a:lnSpc>
            </a:pPr>
            <a:r>
              <a:rPr lang="en-US" sz="1500">
                <a:solidFill>
                  <a:srgbClr val="000000"/>
                </a:solidFill>
                <a:latin typeface="Canva Sans"/>
                <a:ea typeface="Canva Sans"/>
                <a:cs typeface="Canva Sans"/>
                <a:sym typeface="Canva Sans"/>
              </a:rPr>
              <a:t>Sebastian Diaz </a:t>
            </a:r>
          </a:p>
          <a:p>
            <a:pPr algn="ctr">
              <a:lnSpc>
                <a:spcPts val="2100"/>
              </a:lnSpc>
            </a:pPr>
            <a:r>
              <a:rPr lang="en-US" sz="1500">
                <a:solidFill>
                  <a:srgbClr val="000000"/>
                </a:solidFill>
                <a:latin typeface="Canva Sans"/>
                <a:ea typeface="Canva Sans"/>
                <a:cs typeface="Canva Sans"/>
                <a:sym typeface="Canva Sans"/>
              </a:rPr>
              <a:t>Sebastian Esquivel </a:t>
            </a:r>
          </a:p>
          <a:p>
            <a:pPr algn="ctr">
              <a:lnSpc>
                <a:spcPts val="2100"/>
              </a:lnSpc>
            </a:pPr>
            <a:r>
              <a:rPr lang="en-US" sz="1500">
                <a:solidFill>
                  <a:srgbClr val="000000"/>
                </a:solidFill>
                <a:latin typeface="Canva Sans"/>
                <a:ea typeface="Canva Sans"/>
                <a:cs typeface="Canva Sans"/>
                <a:sym typeface="Canva Sans"/>
              </a:rPr>
              <a:t>Senior Benefits Plus LLC </a:t>
            </a:r>
          </a:p>
          <a:p>
            <a:pPr algn="ctr">
              <a:lnSpc>
                <a:spcPts val="2100"/>
              </a:lnSpc>
            </a:pPr>
            <a:r>
              <a:rPr lang="en-US" sz="1500">
                <a:solidFill>
                  <a:srgbClr val="000000"/>
                </a:solidFill>
                <a:latin typeface="Canva Sans"/>
                <a:ea typeface="Canva Sans"/>
                <a:cs typeface="Canva Sans"/>
                <a:sym typeface="Canva Sans"/>
              </a:rPr>
              <a:t>Shannon McElhaney</a:t>
            </a:r>
          </a:p>
          <a:p>
            <a:pPr algn="ctr">
              <a:lnSpc>
                <a:spcPts val="2100"/>
              </a:lnSpc>
            </a:pPr>
            <a:r>
              <a:rPr lang="en-US" sz="1500">
                <a:solidFill>
                  <a:srgbClr val="000000"/>
                </a:solidFill>
                <a:latin typeface="Canva Sans"/>
                <a:ea typeface="Canva Sans"/>
                <a:cs typeface="Canva Sans"/>
                <a:sym typeface="Canva Sans"/>
              </a:rPr>
              <a:t>Shauna Brown</a:t>
            </a:r>
          </a:p>
          <a:p>
            <a:pPr algn="ctr">
              <a:lnSpc>
                <a:spcPts val="2100"/>
              </a:lnSpc>
            </a:pPr>
            <a:r>
              <a:rPr lang="en-US" sz="1500">
                <a:solidFill>
                  <a:srgbClr val="000000"/>
                </a:solidFill>
                <a:latin typeface="Canva Sans"/>
                <a:ea typeface="Canva Sans"/>
                <a:cs typeface="Canva Sans"/>
                <a:sym typeface="Canva Sans"/>
              </a:rPr>
              <a:t>Shawn Gilmore</a:t>
            </a:r>
          </a:p>
          <a:p>
            <a:pPr algn="ctr">
              <a:lnSpc>
                <a:spcPts val="2100"/>
              </a:lnSpc>
            </a:pPr>
            <a:r>
              <a:rPr lang="en-US" sz="1500">
                <a:solidFill>
                  <a:srgbClr val="000000"/>
                </a:solidFill>
                <a:latin typeface="Canva Sans"/>
                <a:ea typeface="Canva Sans"/>
                <a:cs typeface="Canva Sans"/>
                <a:sym typeface="Canva Sans"/>
              </a:rPr>
              <a:t>Shelley Grandidge</a:t>
            </a:r>
          </a:p>
          <a:p>
            <a:pPr algn="ctr">
              <a:lnSpc>
                <a:spcPts val="2100"/>
              </a:lnSpc>
            </a:pPr>
            <a:r>
              <a:rPr lang="en-US" sz="1500">
                <a:solidFill>
                  <a:srgbClr val="000000"/>
                </a:solidFill>
                <a:latin typeface="Canva Sans"/>
                <a:ea typeface="Canva Sans"/>
                <a:cs typeface="Canva Sans"/>
                <a:sym typeface="Canva Sans"/>
              </a:rPr>
              <a:t>Shelley Phillips  </a:t>
            </a:r>
          </a:p>
          <a:p>
            <a:pPr algn="ctr">
              <a:lnSpc>
                <a:spcPts val="2100"/>
              </a:lnSpc>
            </a:pPr>
            <a:r>
              <a:rPr lang="en-US" sz="1500">
                <a:solidFill>
                  <a:srgbClr val="000000"/>
                </a:solidFill>
                <a:latin typeface="Canva Sans"/>
                <a:ea typeface="Canva Sans"/>
                <a:cs typeface="Canva Sans"/>
                <a:sym typeface="Canva Sans"/>
              </a:rPr>
              <a:t>Sir McMillen </a:t>
            </a:r>
          </a:p>
          <a:p>
            <a:pPr algn="ctr">
              <a:lnSpc>
                <a:spcPts val="2100"/>
              </a:lnSpc>
            </a:pPr>
            <a:r>
              <a:rPr lang="en-US" sz="1500">
                <a:solidFill>
                  <a:srgbClr val="000000"/>
                </a:solidFill>
                <a:latin typeface="Canva Sans"/>
                <a:ea typeface="Canva Sans"/>
                <a:cs typeface="Canva Sans"/>
                <a:sym typeface="Canva Sans"/>
              </a:rPr>
              <a:t>Southeast Insurance and Financial Group Inc </a:t>
            </a:r>
          </a:p>
          <a:p>
            <a:pPr algn="ctr">
              <a:lnSpc>
                <a:spcPts val="2100"/>
              </a:lnSpc>
            </a:pPr>
            <a:r>
              <a:rPr lang="en-US" sz="1500">
                <a:solidFill>
                  <a:srgbClr val="000000"/>
                </a:solidFill>
                <a:latin typeface="Canva Sans"/>
                <a:ea typeface="Canva Sans"/>
                <a:cs typeface="Canva Sans"/>
                <a:sym typeface="Canva Sans"/>
              </a:rPr>
              <a:t>Stacie Howard </a:t>
            </a:r>
          </a:p>
          <a:p>
            <a:pPr algn="ctr">
              <a:lnSpc>
                <a:spcPts val="2100"/>
              </a:lnSpc>
            </a:pPr>
            <a:r>
              <a:rPr lang="en-US" sz="1500">
                <a:solidFill>
                  <a:srgbClr val="000000"/>
                </a:solidFill>
                <a:latin typeface="Canva Sans"/>
                <a:ea typeface="Canva Sans"/>
                <a:cs typeface="Canva Sans"/>
                <a:sym typeface="Canva Sans"/>
              </a:rPr>
              <a:t>Stefan Savolle  </a:t>
            </a:r>
          </a:p>
        </p:txBody>
      </p:sp>
      <p:sp>
        <p:nvSpPr>
          <p:cNvPr id="10" name="TextBox 10"/>
          <p:cNvSpPr txBox="1"/>
          <p:nvPr/>
        </p:nvSpPr>
        <p:spPr>
          <a:xfrm>
            <a:off x="4815679" y="1711452"/>
            <a:ext cx="2467434" cy="11991975"/>
          </a:xfrm>
          <a:prstGeom prst="rect">
            <a:avLst/>
          </a:prstGeom>
        </p:spPr>
        <p:txBody>
          <a:bodyPr lIns="0" tIns="0" rIns="0" bIns="0" rtlCol="0" anchor="t">
            <a:spAutoFit/>
          </a:bodyPr>
          <a:lstStyle/>
          <a:p>
            <a:pPr algn="ctr">
              <a:lnSpc>
                <a:spcPts val="2100"/>
              </a:lnSpc>
            </a:pPr>
            <a:r>
              <a:rPr lang="en-US" sz="1500">
                <a:solidFill>
                  <a:srgbClr val="000000"/>
                </a:solidFill>
                <a:latin typeface="Canva Sans"/>
                <a:ea typeface="Canva Sans"/>
                <a:cs typeface="Canva Sans"/>
                <a:sym typeface="Canva Sans"/>
              </a:rPr>
              <a:t>Stefanie Fishman </a:t>
            </a:r>
          </a:p>
          <a:p>
            <a:pPr algn="ctr">
              <a:lnSpc>
                <a:spcPts val="2100"/>
              </a:lnSpc>
            </a:pPr>
            <a:r>
              <a:rPr lang="en-US" sz="1500">
                <a:solidFill>
                  <a:srgbClr val="000000"/>
                </a:solidFill>
                <a:latin typeface="Canva Sans"/>
                <a:ea typeface="Canva Sans"/>
                <a:cs typeface="Canva Sans"/>
                <a:sym typeface="Canva Sans"/>
              </a:rPr>
              <a:t>Stephen Kushner </a:t>
            </a:r>
          </a:p>
          <a:p>
            <a:pPr algn="ctr">
              <a:lnSpc>
                <a:spcPts val="2100"/>
              </a:lnSpc>
            </a:pPr>
            <a:r>
              <a:rPr lang="en-US" sz="1500">
                <a:solidFill>
                  <a:srgbClr val="000000"/>
                </a:solidFill>
                <a:latin typeface="Canva Sans"/>
                <a:ea typeface="Canva Sans"/>
                <a:cs typeface="Canva Sans"/>
                <a:sym typeface="Canva Sans"/>
              </a:rPr>
              <a:t>Sterrett Financial Group </a:t>
            </a:r>
          </a:p>
          <a:p>
            <a:pPr algn="ctr">
              <a:lnSpc>
                <a:spcPts val="2100"/>
              </a:lnSpc>
            </a:pPr>
            <a:r>
              <a:rPr lang="en-US" sz="1500">
                <a:solidFill>
                  <a:srgbClr val="000000"/>
                </a:solidFill>
                <a:latin typeface="Canva Sans"/>
                <a:ea typeface="Canva Sans"/>
                <a:cs typeface="Canva Sans"/>
                <a:sym typeface="Canva Sans"/>
              </a:rPr>
              <a:t>Steven Angel </a:t>
            </a:r>
          </a:p>
          <a:p>
            <a:pPr algn="ctr">
              <a:lnSpc>
                <a:spcPts val="2100"/>
              </a:lnSpc>
            </a:pPr>
            <a:r>
              <a:rPr lang="en-US" sz="1500">
                <a:solidFill>
                  <a:srgbClr val="000000"/>
                </a:solidFill>
                <a:latin typeface="Canva Sans"/>
                <a:ea typeface="Canva Sans"/>
                <a:cs typeface="Canva Sans"/>
                <a:sym typeface="Canva Sans"/>
              </a:rPr>
              <a:t>Steven Guilfoile </a:t>
            </a:r>
          </a:p>
          <a:p>
            <a:pPr algn="ctr">
              <a:lnSpc>
                <a:spcPts val="2100"/>
              </a:lnSpc>
            </a:pPr>
            <a:r>
              <a:rPr lang="en-US" sz="1500">
                <a:solidFill>
                  <a:srgbClr val="000000"/>
                </a:solidFill>
                <a:latin typeface="Canva Sans"/>
                <a:ea typeface="Canva Sans"/>
                <a:cs typeface="Canva Sans"/>
                <a:sym typeface="Canva Sans"/>
              </a:rPr>
              <a:t>Steven Wilner</a:t>
            </a:r>
          </a:p>
          <a:p>
            <a:pPr algn="ctr">
              <a:lnSpc>
                <a:spcPts val="2100"/>
              </a:lnSpc>
            </a:pPr>
            <a:r>
              <a:rPr lang="en-US" sz="1500">
                <a:solidFill>
                  <a:srgbClr val="000000"/>
                </a:solidFill>
                <a:latin typeface="Canva Sans"/>
                <a:ea typeface="Canva Sans"/>
                <a:cs typeface="Canva Sans"/>
                <a:sym typeface="Canva Sans"/>
              </a:rPr>
              <a:t>Susan Isenhour</a:t>
            </a:r>
          </a:p>
          <a:p>
            <a:pPr algn="ctr">
              <a:lnSpc>
                <a:spcPts val="2100"/>
              </a:lnSpc>
            </a:pPr>
            <a:r>
              <a:rPr lang="en-US" sz="1500">
                <a:solidFill>
                  <a:srgbClr val="000000"/>
                </a:solidFill>
                <a:latin typeface="Canva Sans"/>
                <a:ea typeface="Canva Sans"/>
                <a:cs typeface="Canva Sans"/>
                <a:sym typeface="Canva Sans"/>
              </a:rPr>
              <a:t>Suzanne OConnor</a:t>
            </a:r>
          </a:p>
          <a:p>
            <a:pPr algn="ctr">
              <a:lnSpc>
                <a:spcPts val="2100"/>
              </a:lnSpc>
            </a:pPr>
            <a:r>
              <a:rPr lang="en-US" sz="1500">
                <a:solidFill>
                  <a:srgbClr val="000000"/>
                </a:solidFill>
                <a:latin typeface="Canva Sans"/>
                <a:ea typeface="Canva Sans"/>
                <a:cs typeface="Canva Sans"/>
                <a:sym typeface="Canva Sans"/>
              </a:rPr>
              <a:t>Swan Insurance LLC </a:t>
            </a:r>
          </a:p>
          <a:p>
            <a:pPr algn="ctr">
              <a:lnSpc>
                <a:spcPts val="2100"/>
              </a:lnSpc>
            </a:pPr>
            <a:r>
              <a:rPr lang="en-US" sz="1500">
                <a:solidFill>
                  <a:srgbClr val="000000"/>
                </a:solidFill>
                <a:latin typeface="Canva Sans"/>
                <a:ea typeface="Canva Sans"/>
                <a:cs typeface="Canva Sans"/>
                <a:sym typeface="Canva Sans"/>
              </a:rPr>
              <a:t>Tanya Boyd </a:t>
            </a:r>
          </a:p>
          <a:p>
            <a:pPr algn="ctr">
              <a:lnSpc>
                <a:spcPts val="2100"/>
              </a:lnSpc>
            </a:pPr>
            <a:r>
              <a:rPr lang="en-US" sz="1500">
                <a:solidFill>
                  <a:srgbClr val="000000"/>
                </a:solidFill>
                <a:latin typeface="Canva Sans"/>
                <a:ea typeface="Canva Sans"/>
                <a:cs typeface="Canva Sans"/>
                <a:sym typeface="Canva Sans"/>
              </a:rPr>
              <a:t>Tayler Lea Busack</a:t>
            </a:r>
          </a:p>
          <a:p>
            <a:pPr algn="ctr">
              <a:lnSpc>
                <a:spcPts val="2100"/>
              </a:lnSpc>
            </a:pPr>
            <a:r>
              <a:rPr lang="en-US" sz="1500">
                <a:solidFill>
                  <a:srgbClr val="000000"/>
                </a:solidFill>
                <a:latin typeface="Canva Sans"/>
                <a:ea typeface="Canva Sans"/>
                <a:cs typeface="Canva Sans"/>
                <a:sym typeface="Canva Sans"/>
              </a:rPr>
              <a:t>Teresa Scammell </a:t>
            </a:r>
          </a:p>
          <a:p>
            <a:pPr algn="ctr">
              <a:lnSpc>
                <a:spcPts val="2100"/>
              </a:lnSpc>
            </a:pPr>
            <a:r>
              <a:rPr lang="en-US" sz="1500">
                <a:solidFill>
                  <a:srgbClr val="000000"/>
                </a:solidFill>
                <a:latin typeface="Canva Sans"/>
                <a:ea typeface="Canva Sans"/>
                <a:cs typeface="Canva Sans"/>
                <a:sym typeface="Canva Sans"/>
              </a:rPr>
              <a:t>The Health Agents </a:t>
            </a:r>
          </a:p>
          <a:p>
            <a:pPr algn="ctr">
              <a:lnSpc>
                <a:spcPts val="2100"/>
              </a:lnSpc>
            </a:pPr>
            <a:r>
              <a:rPr lang="en-US" sz="1500">
                <a:solidFill>
                  <a:srgbClr val="000000"/>
                </a:solidFill>
                <a:latin typeface="Canva Sans"/>
                <a:ea typeface="Canva Sans"/>
                <a:cs typeface="Canva Sans"/>
                <a:sym typeface="Canva Sans"/>
              </a:rPr>
              <a:t>Thomas Buettner </a:t>
            </a:r>
          </a:p>
          <a:p>
            <a:pPr algn="ctr">
              <a:lnSpc>
                <a:spcPts val="2100"/>
              </a:lnSpc>
            </a:pPr>
            <a:r>
              <a:rPr lang="en-US" sz="1500">
                <a:solidFill>
                  <a:srgbClr val="000000"/>
                </a:solidFill>
                <a:latin typeface="Canva Sans"/>
                <a:ea typeface="Canva Sans"/>
                <a:cs typeface="Canva Sans"/>
                <a:sym typeface="Canva Sans"/>
              </a:rPr>
              <a:t>Thomas Cardenas </a:t>
            </a:r>
          </a:p>
          <a:p>
            <a:pPr algn="ctr">
              <a:lnSpc>
                <a:spcPts val="2100"/>
              </a:lnSpc>
            </a:pPr>
            <a:r>
              <a:rPr lang="en-US" sz="1500">
                <a:solidFill>
                  <a:srgbClr val="000000"/>
                </a:solidFill>
                <a:latin typeface="Canva Sans"/>
                <a:ea typeface="Canva Sans"/>
                <a:cs typeface="Canva Sans"/>
                <a:sym typeface="Canva Sans"/>
              </a:rPr>
              <a:t>Thomas Ferguson </a:t>
            </a:r>
          </a:p>
          <a:p>
            <a:pPr algn="ctr">
              <a:lnSpc>
                <a:spcPts val="2100"/>
              </a:lnSpc>
            </a:pPr>
            <a:r>
              <a:rPr lang="en-US" sz="1500">
                <a:solidFill>
                  <a:srgbClr val="000000"/>
                </a:solidFill>
                <a:latin typeface="Canva Sans"/>
                <a:ea typeface="Canva Sans"/>
                <a:cs typeface="Canva Sans"/>
                <a:sym typeface="Canva Sans"/>
              </a:rPr>
              <a:t>Thomas Ryan </a:t>
            </a:r>
          </a:p>
          <a:p>
            <a:pPr algn="ctr">
              <a:lnSpc>
                <a:spcPts val="2100"/>
              </a:lnSpc>
            </a:pPr>
            <a:r>
              <a:rPr lang="en-US" sz="1500">
                <a:solidFill>
                  <a:srgbClr val="000000"/>
                </a:solidFill>
                <a:latin typeface="Canva Sans"/>
                <a:ea typeface="Canva Sans"/>
                <a:cs typeface="Canva Sans"/>
                <a:sym typeface="Canva Sans"/>
              </a:rPr>
              <a:t>Tim Cleveland</a:t>
            </a:r>
          </a:p>
          <a:p>
            <a:pPr algn="ctr">
              <a:lnSpc>
                <a:spcPts val="2100"/>
              </a:lnSpc>
            </a:pPr>
            <a:r>
              <a:rPr lang="en-US" sz="1500">
                <a:solidFill>
                  <a:srgbClr val="000000"/>
                </a:solidFill>
                <a:latin typeface="Canva Sans"/>
                <a:ea typeface="Canva Sans"/>
                <a:cs typeface="Canva Sans"/>
                <a:sym typeface="Canva Sans"/>
              </a:rPr>
              <a:t>Tim Cocchiola </a:t>
            </a:r>
          </a:p>
          <a:p>
            <a:pPr algn="ctr">
              <a:lnSpc>
                <a:spcPts val="2100"/>
              </a:lnSpc>
            </a:pPr>
            <a:r>
              <a:rPr lang="en-US" sz="1500">
                <a:solidFill>
                  <a:srgbClr val="000000"/>
                </a:solidFill>
                <a:latin typeface="Canva Sans"/>
                <a:ea typeface="Canva Sans"/>
                <a:cs typeface="Canva Sans"/>
                <a:sym typeface="Canva Sans"/>
              </a:rPr>
              <a:t>Tim L Williams </a:t>
            </a:r>
          </a:p>
          <a:p>
            <a:pPr algn="ctr">
              <a:lnSpc>
                <a:spcPts val="2100"/>
              </a:lnSpc>
            </a:pPr>
            <a:r>
              <a:rPr lang="en-US" sz="1500">
                <a:solidFill>
                  <a:srgbClr val="000000"/>
                </a:solidFill>
                <a:latin typeface="Canva Sans"/>
                <a:ea typeface="Canva Sans"/>
                <a:cs typeface="Canva Sans"/>
                <a:sym typeface="Canva Sans"/>
              </a:rPr>
              <a:t>Tim McCormick </a:t>
            </a:r>
          </a:p>
          <a:p>
            <a:pPr algn="ctr">
              <a:lnSpc>
                <a:spcPts val="2100"/>
              </a:lnSpc>
            </a:pPr>
            <a:r>
              <a:rPr lang="en-US" sz="1500">
                <a:solidFill>
                  <a:srgbClr val="000000"/>
                </a:solidFill>
                <a:latin typeface="Canva Sans"/>
                <a:ea typeface="Canva Sans"/>
                <a:cs typeface="Canva Sans"/>
                <a:sym typeface="Canva Sans"/>
              </a:rPr>
              <a:t>Timothy Michael Ray </a:t>
            </a:r>
          </a:p>
          <a:p>
            <a:pPr algn="ctr">
              <a:lnSpc>
                <a:spcPts val="2100"/>
              </a:lnSpc>
            </a:pPr>
            <a:r>
              <a:rPr lang="en-US" sz="1500">
                <a:solidFill>
                  <a:srgbClr val="000000"/>
                </a:solidFill>
                <a:latin typeface="Canva Sans"/>
                <a:ea typeface="Canva Sans"/>
                <a:cs typeface="Canva Sans"/>
                <a:sym typeface="Canva Sans"/>
              </a:rPr>
              <a:t>TODD OVALL </a:t>
            </a:r>
          </a:p>
          <a:p>
            <a:pPr algn="ctr">
              <a:lnSpc>
                <a:spcPts val="2100"/>
              </a:lnSpc>
            </a:pPr>
            <a:r>
              <a:rPr lang="en-US" sz="1500">
                <a:solidFill>
                  <a:srgbClr val="000000"/>
                </a:solidFill>
                <a:latin typeface="Canva Sans"/>
                <a:ea typeface="Canva Sans"/>
                <a:cs typeface="Canva Sans"/>
                <a:sym typeface="Canva Sans"/>
              </a:rPr>
              <a:t>Top Tier Financial </a:t>
            </a:r>
          </a:p>
          <a:p>
            <a:pPr algn="ctr">
              <a:lnSpc>
                <a:spcPts val="2100"/>
              </a:lnSpc>
            </a:pPr>
            <a:r>
              <a:rPr lang="en-US" sz="1500">
                <a:solidFill>
                  <a:srgbClr val="000000"/>
                </a:solidFill>
                <a:latin typeface="Canva Sans"/>
                <a:ea typeface="Canva Sans"/>
                <a:cs typeface="Canva Sans"/>
                <a:sym typeface="Canva Sans"/>
              </a:rPr>
              <a:t>Travis Walker </a:t>
            </a:r>
          </a:p>
          <a:p>
            <a:pPr algn="ctr">
              <a:lnSpc>
                <a:spcPts val="2100"/>
              </a:lnSpc>
            </a:pPr>
            <a:r>
              <a:rPr lang="en-US" sz="1500">
                <a:solidFill>
                  <a:srgbClr val="000000"/>
                </a:solidFill>
                <a:latin typeface="Canva Sans"/>
                <a:ea typeface="Canva Sans"/>
                <a:cs typeface="Canva Sans"/>
                <a:sym typeface="Canva Sans"/>
              </a:rPr>
              <a:t>Trevor Sands </a:t>
            </a:r>
          </a:p>
          <a:p>
            <a:pPr algn="ctr">
              <a:lnSpc>
                <a:spcPts val="2100"/>
              </a:lnSpc>
            </a:pPr>
            <a:r>
              <a:rPr lang="en-US" sz="1500">
                <a:solidFill>
                  <a:srgbClr val="000000"/>
                </a:solidFill>
                <a:latin typeface="Canva Sans"/>
                <a:ea typeface="Canva Sans"/>
                <a:cs typeface="Canva Sans"/>
                <a:sym typeface="Canva Sans"/>
              </a:rPr>
              <a:t>Trey Sayles </a:t>
            </a:r>
          </a:p>
          <a:p>
            <a:pPr algn="ctr">
              <a:lnSpc>
                <a:spcPts val="2100"/>
              </a:lnSpc>
            </a:pPr>
            <a:r>
              <a:rPr lang="en-US" sz="1500">
                <a:solidFill>
                  <a:srgbClr val="000000"/>
                </a:solidFill>
                <a:latin typeface="Canva Sans"/>
                <a:ea typeface="Canva Sans"/>
                <a:cs typeface="Canva Sans"/>
                <a:sym typeface="Canva Sans"/>
              </a:rPr>
              <a:t>Trey Wilson </a:t>
            </a:r>
          </a:p>
          <a:p>
            <a:pPr algn="ctr">
              <a:lnSpc>
                <a:spcPts val="2100"/>
              </a:lnSpc>
            </a:pPr>
            <a:r>
              <a:rPr lang="en-US" sz="1500">
                <a:solidFill>
                  <a:srgbClr val="000000"/>
                </a:solidFill>
                <a:latin typeface="Canva Sans"/>
                <a:ea typeface="Canva Sans"/>
                <a:cs typeface="Canva Sans"/>
                <a:sym typeface="Canva Sans"/>
              </a:rPr>
              <a:t>Trisha Macrum </a:t>
            </a:r>
          </a:p>
          <a:p>
            <a:pPr algn="ctr">
              <a:lnSpc>
                <a:spcPts val="2100"/>
              </a:lnSpc>
            </a:pPr>
            <a:r>
              <a:rPr lang="en-US" sz="1500">
                <a:solidFill>
                  <a:srgbClr val="000000"/>
                </a:solidFill>
                <a:latin typeface="Canva Sans"/>
                <a:ea typeface="Canva Sans"/>
                <a:cs typeface="Canva Sans"/>
                <a:sym typeface="Canva Sans"/>
              </a:rPr>
              <a:t>Tryten Williams </a:t>
            </a:r>
          </a:p>
          <a:p>
            <a:pPr algn="ctr">
              <a:lnSpc>
                <a:spcPts val="2100"/>
              </a:lnSpc>
            </a:pPr>
            <a:r>
              <a:rPr lang="en-US" sz="1500">
                <a:solidFill>
                  <a:srgbClr val="000000"/>
                </a:solidFill>
                <a:latin typeface="Canva Sans"/>
                <a:ea typeface="Canva Sans"/>
                <a:cs typeface="Canva Sans"/>
                <a:sym typeface="Canva Sans"/>
              </a:rPr>
              <a:t>Tucker Vincent </a:t>
            </a:r>
          </a:p>
          <a:p>
            <a:pPr algn="ctr">
              <a:lnSpc>
                <a:spcPts val="2100"/>
              </a:lnSpc>
            </a:pPr>
            <a:r>
              <a:rPr lang="en-US" sz="1500">
                <a:solidFill>
                  <a:srgbClr val="000000"/>
                </a:solidFill>
                <a:latin typeface="Canva Sans"/>
                <a:ea typeface="Canva Sans"/>
                <a:cs typeface="Canva Sans"/>
                <a:sym typeface="Canva Sans"/>
              </a:rPr>
              <a:t>TYLER JACKSON</a:t>
            </a:r>
          </a:p>
          <a:p>
            <a:pPr algn="ctr">
              <a:lnSpc>
                <a:spcPts val="2100"/>
              </a:lnSpc>
            </a:pPr>
            <a:r>
              <a:rPr lang="en-US" sz="1500">
                <a:solidFill>
                  <a:srgbClr val="000000"/>
                </a:solidFill>
                <a:latin typeface="Canva Sans"/>
                <a:ea typeface="Canva Sans"/>
                <a:cs typeface="Canva Sans"/>
                <a:sym typeface="Canva Sans"/>
              </a:rPr>
              <a:t>US Protector Group LLC </a:t>
            </a:r>
          </a:p>
          <a:p>
            <a:pPr algn="ctr">
              <a:lnSpc>
                <a:spcPts val="2100"/>
              </a:lnSpc>
            </a:pPr>
            <a:r>
              <a:rPr lang="en-US" sz="1500">
                <a:solidFill>
                  <a:srgbClr val="000000"/>
                </a:solidFill>
                <a:latin typeface="Canva Sans"/>
                <a:ea typeface="Canva Sans"/>
                <a:cs typeface="Canva Sans"/>
                <a:sym typeface="Canva Sans"/>
              </a:rPr>
              <a:t>USA Benefits Group </a:t>
            </a:r>
          </a:p>
          <a:p>
            <a:pPr algn="ctr">
              <a:lnSpc>
                <a:spcPts val="2100"/>
              </a:lnSpc>
            </a:pPr>
            <a:r>
              <a:rPr lang="en-US" sz="1500">
                <a:solidFill>
                  <a:srgbClr val="000000"/>
                </a:solidFill>
                <a:latin typeface="Canva Sans"/>
                <a:ea typeface="Canva Sans"/>
                <a:cs typeface="Canva Sans"/>
                <a:sym typeface="Canva Sans"/>
              </a:rPr>
              <a:t>Valarie Stevens </a:t>
            </a:r>
          </a:p>
          <a:p>
            <a:pPr algn="ctr">
              <a:lnSpc>
                <a:spcPts val="2100"/>
              </a:lnSpc>
            </a:pPr>
            <a:r>
              <a:rPr lang="en-US" sz="1500">
                <a:solidFill>
                  <a:srgbClr val="000000"/>
                </a:solidFill>
                <a:latin typeface="Canva Sans"/>
                <a:ea typeface="Canva Sans"/>
                <a:cs typeface="Canva Sans"/>
                <a:sym typeface="Canva Sans"/>
              </a:rPr>
              <a:t>Vanessa Kay Newman </a:t>
            </a:r>
          </a:p>
          <a:p>
            <a:pPr algn="ctr">
              <a:lnSpc>
                <a:spcPts val="2100"/>
              </a:lnSpc>
            </a:pPr>
            <a:r>
              <a:rPr lang="en-US" sz="1500">
                <a:solidFill>
                  <a:srgbClr val="000000"/>
                </a:solidFill>
                <a:latin typeface="Canva Sans"/>
                <a:ea typeface="Canva Sans"/>
                <a:cs typeface="Canva Sans"/>
                <a:sym typeface="Canva Sans"/>
              </a:rPr>
              <a:t>Wesley Barker </a:t>
            </a:r>
          </a:p>
          <a:p>
            <a:pPr algn="ctr">
              <a:lnSpc>
                <a:spcPts val="2100"/>
              </a:lnSpc>
            </a:pPr>
            <a:r>
              <a:rPr lang="en-US" sz="1500">
                <a:solidFill>
                  <a:srgbClr val="000000"/>
                </a:solidFill>
                <a:latin typeface="Canva Sans"/>
                <a:ea typeface="Canva Sans"/>
                <a:cs typeface="Canva Sans"/>
                <a:sym typeface="Canva Sans"/>
              </a:rPr>
              <a:t>William Patterson</a:t>
            </a:r>
          </a:p>
          <a:p>
            <a:pPr algn="ctr">
              <a:lnSpc>
                <a:spcPts val="2100"/>
              </a:lnSpc>
            </a:pPr>
            <a:r>
              <a:rPr lang="en-US" sz="1500">
                <a:solidFill>
                  <a:srgbClr val="000000"/>
                </a:solidFill>
                <a:latin typeface="Canva Sans"/>
                <a:ea typeface="Canva Sans"/>
                <a:cs typeface="Canva Sans"/>
                <a:sym typeface="Canva Sans"/>
              </a:rPr>
              <a:t>William Pauley</a:t>
            </a:r>
          </a:p>
          <a:p>
            <a:pPr algn="ctr">
              <a:lnSpc>
                <a:spcPts val="2100"/>
              </a:lnSpc>
            </a:pPr>
            <a:r>
              <a:rPr lang="en-US" sz="1500">
                <a:solidFill>
                  <a:srgbClr val="000000"/>
                </a:solidFill>
                <a:latin typeface="Canva Sans"/>
                <a:ea typeface="Canva Sans"/>
                <a:cs typeface="Canva Sans"/>
                <a:sym typeface="Canva Sans"/>
              </a:rPr>
              <a:t>William Robert O'Brien</a:t>
            </a:r>
          </a:p>
          <a:p>
            <a:pPr algn="ctr">
              <a:lnSpc>
                <a:spcPts val="2100"/>
              </a:lnSpc>
            </a:pPr>
            <a:r>
              <a:rPr lang="en-US" sz="1500">
                <a:solidFill>
                  <a:srgbClr val="000000"/>
                </a:solidFill>
                <a:latin typeface="Canva Sans"/>
                <a:ea typeface="Canva Sans"/>
                <a:cs typeface="Canva Sans"/>
                <a:sym typeface="Canva Sans"/>
              </a:rPr>
              <a:t>William Scott Stevenson</a:t>
            </a:r>
          </a:p>
          <a:p>
            <a:pPr algn="ctr">
              <a:lnSpc>
                <a:spcPts val="2100"/>
              </a:lnSpc>
            </a:pPr>
            <a:r>
              <a:rPr lang="en-US" sz="1500">
                <a:solidFill>
                  <a:srgbClr val="000000"/>
                </a:solidFill>
                <a:latin typeface="Canva Sans"/>
                <a:ea typeface="Canva Sans"/>
                <a:cs typeface="Canva Sans"/>
                <a:sym typeface="Canva Sans"/>
              </a:rPr>
              <a:t>Wolfpack Financial Inc.</a:t>
            </a:r>
          </a:p>
          <a:p>
            <a:pPr algn="ctr">
              <a:lnSpc>
                <a:spcPts val="2100"/>
              </a:lnSpc>
            </a:pPr>
            <a:r>
              <a:rPr lang="en-US" sz="1500">
                <a:solidFill>
                  <a:srgbClr val="000000"/>
                </a:solidFill>
                <a:latin typeface="Canva Sans"/>
                <a:ea typeface="Canva Sans"/>
                <a:cs typeface="Canva Sans"/>
                <a:sym typeface="Canva Sans"/>
              </a:rPr>
              <a:t>Zachary Dollhausen </a:t>
            </a:r>
          </a:p>
          <a:p>
            <a:pPr algn="ctr">
              <a:lnSpc>
                <a:spcPts val="2100"/>
              </a:lnSpc>
            </a:pPr>
            <a:r>
              <a:rPr lang="en-US" sz="1500">
                <a:solidFill>
                  <a:srgbClr val="000000"/>
                </a:solidFill>
                <a:latin typeface="Canva Sans"/>
                <a:ea typeface="Canva Sans"/>
                <a:cs typeface="Canva Sans"/>
                <a:sym typeface="Canva Sans"/>
              </a:rPr>
              <a:t>Zachary Michael Jervis (863031)</a:t>
            </a:r>
          </a:p>
        </p:txBody>
      </p:sp>
      <p:sp>
        <p:nvSpPr>
          <p:cNvPr id="11" name="TextBox 11"/>
          <p:cNvSpPr txBox="1"/>
          <p:nvPr/>
        </p:nvSpPr>
        <p:spPr>
          <a:xfrm>
            <a:off x="7283113" y="1596542"/>
            <a:ext cx="2467434" cy="5688965"/>
          </a:xfrm>
          <a:prstGeom prst="rect">
            <a:avLst/>
          </a:prstGeom>
        </p:spPr>
        <p:txBody>
          <a:bodyPr lIns="0" tIns="0" rIns="0" bIns="0" rtlCol="0" anchor="t">
            <a:spAutoFit/>
          </a:bodyPr>
          <a:lstStyle/>
          <a:p>
            <a:pPr algn="ctr">
              <a:lnSpc>
                <a:spcPts val="1960"/>
              </a:lnSpc>
            </a:pPr>
            <a:r>
              <a:rPr lang="en-US" sz="1400">
                <a:solidFill>
                  <a:srgbClr val="000000"/>
                </a:solidFill>
                <a:latin typeface="Canva Sans"/>
                <a:ea typeface="Canva Sans"/>
                <a:cs typeface="Canva Sans"/>
                <a:sym typeface="Canva Sans"/>
              </a:rPr>
              <a:t> Timothy Michael Ray </a:t>
            </a:r>
          </a:p>
          <a:p>
            <a:pPr algn="ctr">
              <a:lnSpc>
                <a:spcPts val="1960"/>
              </a:lnSpc>
            </a:pPr>
            <a:r>
              <a:rPr lang="en-US" sz="1400">
                <a:solidFill>
                  <a:srgbClr val="000000"/>
                </a:solidFill>
                <a:latin typeface="Canva Sans"/>
                <a:ea typeface="Canva Sans"/>
                <a:cs typeface="Canva Sans"/>
                <a:sym typeface="Canva Sans"/>
              </a:rPr>
              <a:t>TODD OVALL </a:t>
            </a:r>
          </a:p>
          <a:p>
            <a:pPr algn="ctr">
              <a:lnSpc>
                <a:spcPts val="1960"/>
              </a:lnSpc>
            </a:pPr>
            <a:r>
              <a:rPr lang="en-US" sz="1400">
                <a:solidFill>
                  <a:srgbClr val="000000"/>
                </a:solidFill>
                <a:latin typeface="Canva Sans"/>
                <a:ea typeface="Canva Sans"/>
                <a:cs typeface="Canva Sans"/>
                <a:sym typeface="Canva Sans"/>
              </a:rPr>
              <a:t>Top Tier Financial </a:t>
            </a:r>
          </a:p>
          <a:p>
            <a:pPr algn="ctr">
              <a:lnSpc>
                <a:spcPts val="1960"/>
              </a:lnSpc>
            </a:pPr>
            <a:r>
              <a:rPr lang="en-US" sz="1400">
                <a:solidFill>
                  <a:srgbClr val="000000"/>
                </a:solidFill>
                <a:latin typeface="Canva Sans"/>
                <a:ea typeface="Canva Sans"/>
                <a:cs typeface="Canva Sans"/>
                <a:sym typeface="Canva Sans"/>
              </a:rPr>
              <a:t>Travis Walker </a:t>
            </a:r>
          </a:p>
          <a:p>
            <a:pPr algn="ctr">
              <a:lnSpc>
                <a:spcPts val="1960"/>
              </a:lnSpc>
            </a:pPr>
            <a:r>
              <a:rPr lang="en-US" sz="1400">
                <a:solidFill>
                  <a:srgbClr val="000000"/>
                </a:solidFill>
                <a:latin typeface="Canva Sans"/>
                <a:ea typeface="Canva Sans"/>
                <a:cs typeface="Canva Sans"/>
                <a:sym typeface="Canva Sans"/>
              </a:rPr>
              <a:t>Trevor Sands </a:t>
            </a:r>
          </a:p>
          <a:p>
            <a:pPr algn="ctr">
              <a:lnSpc>
                <a:spcPts val="1960"/>
              </a:lnSpc>
            </a:pPr>
            <a:r>
              <a:rPr lang="en-US" sz="1400">
                <a:solidFill>
                  <a:srgbClr val="000000"/>
                </a:solidFill>
                <a:latin typeface="Canva Sans"/>
                <a:ea typeface="Canva Sans"/>
                <a:cs typeface="Canva Sans"/>
                <a:sym typeface="Canva Sans"/>
              </a:rPr>
              <a:t>Trey Sayles </a:t>
            </a:r>
          </a:p>
          <a:p>
            <a:pPr algn="ctr">
              <a:lnSpc>
                <a:spcPts val="1960"/>
              </a:lnSpc>
            </a:pPr>
            <a:r>
              <a:rPr lang="en-US" sz="1400">
                <a:solidFill>
                  <a:srgbClr val="000000"/>
                </a:solidFill>
                <a:latin typeface="Canva Sans"/>
                <a:ea typeface="Canva Sans"/>
                <a:cs typeface="Canva Sans"/>
                <a:sym typeface="Canva Sans"/>
              </a:rPr>
              <a:t>Trey Wilson </a:t>
            </a:r>
          </a:p>
          <a:p>
            <a:pPr algn="ctr">
              <a:lnSpc>
                <a:spcPts val="1960"/>
              </a:lnSpc>
            </a:pPr>
            <a:r>
              <a:rPr lang="en-US" sz="1400">
                <a:solidFill>
                  <a:srgbClr val="000000"/>
                </a:solidFill>
                <a:latin typeface="Canva Sans"/>
                <a:ea typeface="Canva Sans"/>
                <a:cs typeface="Canva Sans"/>
                <a:sym typeface="Canva Sans"/>
              </a:rPr>
              <a:t>Trisha Macrum </a:t>
            </a:r>
          </a:p>
          <a:p>
            <a:pPr algn="ctr">
              <a:lnSpc>
                <a:spcPts val="1960"/>
              </a:lnSpc>
            </a:pPr>
            <a:r>
              <a:rPr lang="en-US" sz="1400">
                <a:solidFill>
                  <a:srgbClr val="000000"/>
                </a:solidFill>
                <a:latin typeface="Canva Sans"/>
                <a:ea typeface="Canva Sans"/>
                <a:cs typeface="Canva Sans"/>
                <a:sym typeface="Canva Sans"/>
              </a:rPr>
              <a:t>Tryten Williams </a:t>
            </a:r>
          </a:p>
          <a:p>
            <a:pPr algn="ctr">
              <a:lnSpc>
                <a:spcPts val="1960"/>
              </a:lnSpc>
            </a:pPr>
            <a:r>
              <a:rPr lang="en-US" sz="1400">
                <a:solidFill>
                  <a:srgbClr val="000000"/>
                </a:solidFill>
                <a:latin typeface="Canva Sans"/>
                <a:ea typeface="Canva Sans"/>
                <a:cs typeface="Canva Sans"/>
                <a:sym typeface="Canva Sans"/>
              </a:rPr>
              <a:t>Tucker Vincent </a:t>
            </a:r>
          </a:p>
          <a:p>
            <a:pPr algn="ctr">
              <a:lnSpc>
                <a:spcPts val="1960"/>
              </a:lnSpc>
            </a:pPr>
            <a:r>
              <a:rPr lang="en-US" sz="1400">
                <a:solidFill>
                  <a:srgbClr val="000000"/>
                </a:solidFill>
                <a:latin typeface="Canva Sans"/>
                <a:ea typeface="Canva Sans"/>
                <a:cs typeface="Canva Sans"/>
                <a:sym typeface="Canva Sans"/>
              </a:rPr>
              <a:t>TYLER JACKSON</a:t>
            </a:r>
          </a:p>
          <a:p>
            <a:pPr algn="ctr">
              <a:lnSpc>
                <a:spcPts val="1960"/>
              </a:lnSpc>
            </a:pPr>
            <a:r>
              <a:rPr lang="en-US" sz="1400">
                <a:solidFill>
                  <a:srgbClr val="000000"/>
                </a:solidFill>
                <a:latin typeface="Canva Sans"/>
                <a:ea typeface="Canva Sans"/>
                <a:cs typeface="Canva Sans"/>
                <a:sym typeface="Canva Sans"/>
              </a:rPr>
              <a:t>US Protector Group LLC </a:t>
            </a:r>
          </a:p>
          <a:p>
            <a:pPr algn="ctr">
              <a:lnSpc>
                <a:spcPts val="1960"/>
              </a:lnSpc>
            </a:pPr>
            <a:r>
              <a:rPr lang="en-US" sz="1400">
                <a:solidFill>
                  <a:srgbClr val="000000"/>
                </a:solidFill>
                <a:latin typeface="Canva Sans"/>
                <a:ea typeface="Canva Sans"/>
                <a:cs typeface="Canva Sans"/>
                <a:sym typeface="Canva Sans"/>
              </a:rPr>
              <a:t>USA Benefits Group </a:t>
            </a:r>
          </a:p>
          <a:p>
            <a:pPr algn="ctr">
              <a:lnSpc>
                <a:spcPts val="1960"/>
              </a:lnSpc>
            </a:pPr>
            <a:r>
              <a:rPr lang="en-US" sz="1400">
                <a:solidFill>
                  <a:srgbClr val="000000"/>
                </a:solidFill>
                <a:latin typeface="Canva Sans"/>
                <a:ea typeface="Canva Sans"/>
                <a:cs typeface="Canva Sans"/>
                <a:sym typeface="Canva Sans"/>
              </a:rPr>
              <a:t>Valarie Stevens </a:t>
            </a:r>
          </a:p>
          <a:p>
            <a:pPr algn="ctr">
              <a:lnSpc>
                <a:spcPts val="1960"/>
              </a:lnSpc>
            </a:pPr>
            <a:r>
              <a:rPr lang="en-US" sz="1400">
                <a:solidFill>
                  <a:srgbClr val="000000"/>
                </a:solidFill>
                <a:latin typeface="Canva Sans"/>
                <a:ea typeface="Canva Sans"/>
                <a:cs typeface="Canva Sans"/>
                <a:sym typeface="Canva Sans"/>
              </a:rPr>
              <a:t>Vanessa Kay Newman </a:t>
            </a:r>
          </a:p>
          <a:p>
            <a:pPr algn="ctr">
              <a:lnSpc>
                <a:spcPts val="1960"/>
              </a:lnSpc>
            </a:pPr>
            <a:r>
              <a:rPr lang="en-US" sz="1400">
                <a:solidFill>
                  <a:srgbClr val="000000"/>
                </a:solidFill>
                <a:latin typeface="Canva Sans"/>
                <a:ea typeface="Canva Sans"/>
                <a:cs typeface="Canva Sans"/>
                <a:sym typeface="Canva Sans"/>
              </a:rPr>
              <a:t>Wesley Barker </a:t>
            </a:r>
          </a:p>
          <a:p>
            <a:pPr algn="ctr">
              <a:lnSpc>
                <a:spcPts val="1960"/>
              </a:lnSpc>
            </a:pPr>
            <a:r>
              <a:rPr lang="en-US" sz="1400">
                <a:solidFill>
                  <a:srgbClr val="000000"/>
                </a:solidFill>
                <a:latin typeface="Canva Sans"/>
                <a:ea typeface="Canva Sans"/>
                <a:cs typeface="Canva Sans"/>
                <a:sym typeface="Canva Sans"/>
              </a:rPr>
              <a:t>William Patterson</a:t>
            </a:r>
          </a:p>
          <a:p>
            <a:pPr algn="ctr">
              <a:lnSpc>
                <a:spcPts val="1960"/>
              </a:lnSpc>
            </a:pPr>
            <a:r>
              <a:rPr lang="en-US" sz="1400">
                <a:solidFill>
                  <a:srgbClr val="000000"/>
                </a:solidFill>
                <a:latin typeface="Canva Sans"/>
                <a:ea typeface="Canva Sans"/>
                <a:cs typeface="Canva Sans"/>
                <a:sym typeface="Canva Sans"/>
              </a:rPr>
              <a:t>William Pauley</a:t>
            </a:r>
          </a:p>
          <a:p>
            <a:pPr algn="ctr">
              <a:lnSpc>
                <a:spcPts val="1960"/>
              </a:lnSpc>
            </a:pPr>
            <a:r>
              <a:rPr lang="en-US" sz="1400">
                <a:solidFill>
                  <a:srgbClr val="000000"/>
                </a:solidFill>
                <a:latin typeface="Canva Sans"/>
                <a:ea typeface="Canva Sans"/>
                <a:cs typeface="Canva Sans"/>
                <a:sym typeface="Canva Sans"/>
              </a:rPr>
              <a:t>William Robert O'Brien</a:t>
            </a:r>
          </a:p>
          <a:p>
            <a:pPr algn="ctr">
              <a:lnSpc>
                <a:spcPts val="1960"/>
              </a:lnSpc>
            </a:pPr>
            <a:r>
              <a:rPr lang="en-US" sz="1400">
                <a:solidFill>
                  <a:srgbClr val="000000"/>
                </a:solidFill>
                <a:latin typeface="Canva Sans"/>
                <a:ea typeface="Canva Sans"/>
                <a:cs typeface="Canva Sans"/>
                <a:sym typeface="Canva Sans"/>
              </a:rPr>
              <a:t>William Scott Stevenson</a:t>
            </a:r>
          </a:p>
          <a:p>
            <a:pPr algn="ctr">
              <a:lnSpc>
                <a:spcPts val="1960"/>
              </a:lnSpc>
            </a:pPr>
            <a:r>
              <a:rPr lang="en-US" sz="1400">
                <a:solidFill>
                  <a:srgbClr val="000000"/>
                </a:solidFill>
                <a:latin typeface="Canva Sans"/>
                <a:ea typeface="Canva Sans"/>
                <a:cs typeface="Canva Sans"/>
                <a:sym typeface="Canva Sans"/>
              </a:rPr>
              <a:t>Wolfpack Financial Inc.</a:t>
            </a:r>
          </a:p>
          <a:p>
            <a:pPr algn="ctr">
              <a:lnSpc>
                <a:spcPts val="1960"/>
              </a:lnSpc>
            </a:pPr>
            <a:r>
              <a:rPr lang="en-US" sz="1400">
                <a:solidFill>
                  <a:srgbClr val="000000"/>
                </a:solidFill>
                <a:latin typeface="Canva Sans"/>
                <a:ea typeface="Canva Sans"/>
                <a:cs typeface="Canva Sans"/>
                <a:sym typeface="Canva Sans"/>
              </a:rPr>
              <a:t>Zachary Dollhausen </a:t>
            </a:r>
          </a:p>
          <a:p>
            <a:pPr algn="ctr">
              <a:lnSpc>
                <a:spcPts val="1960"/>
              </a:lnSpc>
            </a:pPr>
            <a:r>
              <a:rPr lang="en-US" sz="1400">
                <a:solidFill>
                  <a:srgbClr val="000000"/>
                </a:solidFill>
                <a:latin typeface="Canva Sans"/>
                <a:ea typeface="Canva Sans"/>
                <a:cs typeface="Canva Sans"/>
                <a:sym typeface="Canva Sans"/>
              </a:rPr>
              <a:t>Zachary Michael Jervis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16666" b="-16666"/>
            </a:stretch>
          </a:blipFill>
        </p:spPr>
        <p:txBody>
          <a:bodyPr/>
          <a:lstStyle/>
          <a:p>
            <a:endParaRPr lang="en-US"/>
          </a:p>
        </p:txBody>
      </p:sp>
      <p:sp>
        <p:nvSpPr>
          <p:cNvPr id="3" name="TextBox 3"/>
          <p:cNvSpPr txBox="1"/>
          <p:nvPr/>
        </p:nvSpPr>
        <p:spPr>
          <a:xfrm>
            <a:off x="4328628" y="1364811"/>
            <a:ext cx="1233971" cy="372745"/>
          </a:xfrm>
          <a:prstGeom prst="rect">
            <a:avLst/>
          </a:prstGeom>
        </p:spPr>
        <p:txBody>
          <a:bodyPr wrap="square" lIns="0" tIns="0" rIns="0" bIns="0" rtlCol="0" anchor="t">
            <a:spAutoFit/>
          </a:bodyPr>
          <a:lstStyle/>
          <a:p>
            <a:pPr algn="ctr">
              <a:lnSpc>
                <a:spcPts val="3079"/>
              </a:lnSpc>
            </a:pPr>
            <a:r>
              <a:rPr lang="en-US" sz="2199" b="1" u="sng" dirty="0">
                <a:solidFill>
                  <a:srgbClr val="000000"/>
                </a:solidFill>
                <a:latin typeface="Canva Sans Bold"/>
                <a:ea typeface="Canva Sans Bold"/>
                <a:cs typeface="Canva Sans Bold"/>
                <a:sym typeface="Canva Sans Bold"/>
              </a:rPr>
              <a:t>10 Apps</a:t>
            </a:r>
          </a:p>
        </p:txBody>
      </p:sp>
      <p:sp>
        <p:nvSpPr>
          <p:cNvPr id="4" name="TextBox 4"/>
          <p:cNvSpPr txBox="1"/>
          <p:nvPr/>
        </p:nvSpPr>
        <p:spPr>
          <a:xfrm>
            <a:off x="0" y="2037452"/>
            <a:ext cx="2395896" cy="4791075"/>
          </a:xfrm>
          <a:prstGeom prst="rect">
            <a:avLst/>
          </a:prstGeom>
        </p:spPr>
        <p:txBody>
          <a:bodyPr lIns="0" tIns="0" rIns="0" bIns="0" rtlCol="0" anchor="t">
            <a:spAutoFit/>
          </a:bodyPr>
          <a:lstStyle/>
          <a:p>
            <a:pPr algn="ctr">
              <a:lnSpc>
                <a:spcPts val="2100"/>
              </a:lnSpc>
            </a:pPr>
            <a:r>
              <a:rPr lang="en-US" sz="1500">
                <a:solidFill>
                  <a:srgbClr val="000000"/>
                </a:solidFill>
                <a:latin typeface="Canva Sans"/>
                <a:ea typeface="Canva Sans"/>
                <a:cs typeface="Canva Sans"/>
                <a:sym typeface="Canva Sans"/>
              </a:rPr>
              <a:t>Alexander Gomez</a:t>
            </a:r>
          </a:p>
          <a:p>
            <a:pPr algn="ctr">
              <a:lnSpc>
                <a:spcPts val="2100"/>
              </a:lnSpc>
            </a:pPr>
            <a:r>
              <a:rPr lang="en-US" sz="1500">
                <a:solidFill>
                  <a:srgbClr val="000000"/>
                </a:solidFill>
                <a:latin typeface="Canva Sans"/>
                <a:ea typeface="Canva Sans"/>
                <a:cs typeface="Canva Sans"/>
                <a:sym typeface="Canva Sans"/>
              </a:rPr>
              <a:t>Anthony Pinelli</a:t>
            </a:r>
          </a:p>
          <a:p>
            <a:pPr algn="ctr">
              <a:lnSpc>
                <a:spcPts val="2100"/>
              </a:lnSpc>
            </a:pPr>
            <a:r>
              <a:rPr lang="en-US" sz="1500">
                <a:solidFill>
                  <a:srgbClr val="000000"/>
                </a:solidFill>
                <a:latin typeface="Canva Sans"/>
                <a:ea typeface="Canva Sans"/>
                <a:cs typeface="Canva Sans"/>
                <a:sym typeface="Canva Sans"/>
              </a:rPr>
              <a:t>APEX Financial</a:t>
            </a:r>
          </a:p>
          <a:p>
            <a:pPr algn="ctr">
              <a:lnSpc>
                <a:spcPts val="2100"/>
              </a:lnSpc>
            </a:pPr>
            <a:r>
              <a:rPr lang="en-US" sz="1500">
                <a:solidFill>
                  <a:srgbClr val="000000"/>
                </a:solidFill>
                <a:latin typeface="Canva Sans"/>
                <a:ea typeface="Canva Sans"/>
                <a:cs typeface="Canva Sans"/>
                <a:sym typeface="Canva Sans"/>
              </a:rPr>
              <a:t>Ashlee Anderson</a:t>
            </a:r>
          </a:p>
          <a:p>
            <a:pPr algn="ctr">
              <a:lnSpc>
                <a:spcPts val="2100"/>
              </a:lnSpc>
            </a:pPr>
            <a:r>
              <a:rPr lang="en-US" sz="1500">
                <a:solidFill>
                  <a:srgbClr val="000000"/>
                </a:solidFill>
                <a:latin typeface="Canva Sans"/>
                <a:ea typeface="Canva Sans"/>
                <a:cs typeface="Canva Sans"/>
                <a:sym typeface="Canva Sans"/>
              </a:rPr>
              <a:t>Austin Woodruff</a:t>
            </a:r>
          </a:p>
          <a:p>
            <a:pPr algn="ctr">
              <a:lnSpc>
                <a:spcPts val="2100"/>
              </a:lnSpc>
            </a:pPr>
            <a:r>
              <a:rPr lang="en-US" sz="1500">
                <a:solidFill>
                  <a:srgbClr val="000000"/>
                </a:solidFill>
                <a:latin typeface="Canva Sans"/>
                <a:ea typeface="Canva Sans"/>
                <a:cs typeface="Canva Sans"/>
                <a:sym typeface="Canva Sans"/>
              </a:rPr>
              <a:t>Before and After Insurance</a:t>
            </a:r>
          </a:p>
          <a:p>
            <a:pPr algn="ctr">
              <a:lnSpc>
                <a:spcPts val="2100"/>
              </a:lnSpc>
            </a:pPr>
            <a:r>
              <a:rPr lang="en-US" sz="1500">
                <a:solidFill>
                  <a:srgbClr val="000000"/>
                </a:solidFill>
                <a:latin typeface="Canva Sans"/>
                <a:ea typeface="Canva Sans"/>
                <a:cs typeface="Canva Sans"/>
                <a:sym typeface="Canva Sans"/>
              </a:rPr>
              <a:t>Brandon Halbert</a:t>
            </a:r>
          </a:p>
          <a:p>
            <a:pPr algn="ctr">
              <a:lnSpc>
                <a:spcPts val="2100"/>
              </a:lnSpc>
            </a:pPr>
            <a:r>
              <a:rPr lang="en-US" sz="1500">
                <a:solidFill>
                  <a:srgbClr val="000000"/>
                </a:solidFill>
                <a:latin typeface="Canva Sans"/>
                <a:ea typeface="Canva Sans"/>
                <a:cs typeface="Canva Sans"/>
                <a:sym typeface="Canva Sans"/>
              </a:rPr>
              <a:t>Brian Colon Rosado </a:t>
            </a:r>
          </a:p>
          <a:p>
            <a:pPr algn="ctr">
              <a:lnSpc>
                <a:spcPts val="2100"/>
              </a:lnSpc>
            </a:pPr>
            <a:r>
              <a:rPr lang="en-US" sz="1500">
                <a:solidFill>
                  <a:srgbClr val="000000"/>
                </a:solidFill>
                <a:latin typeface="Canva Sans"/>
                <a:ea typeface="Canva Sans"/>
                <a:cs typeface="Canva Sans"/>
                <a:sym typeface="Canva Sans"/>
              </a:rPr>
              <a:t>Caleb Pierce</a:t>
            </a:r>
          </a:p>
          <a:p>
            <a:pPr algn="ctr">
              <a:lnSpc>
                <a:spcPts val="2100"/>
              </a:lnSpc>
            </a:pPr>
            <a:r>
              <a:rPr lang="en-US" sz="1500">
                <a:solidFill>
                  <a:srgbClr val="000000"/>
                </a:solidFill>
                <a:latin typeface="Canva Sans"/>
                <a:ea typeface="Canva Sans"/>
                <a:cs typeface="Canva Sans"/>
                <a:sym typeface="Canva Sans"/>
              </a:rPr>
              <a:t>Cheryl Lagunilla </a:t>
            </a:r>
          </a:p>
          <a:p>
            <a:pPr algn="ctr">
              <a:lnSpc>
                <a:spcPts val="2100"/>
              </a:lnSpc>
            </a:pPr>
            <a:r>
              <a:rPr lang="en-US" sz="1500">
                <a:solidFill>
                  <a:srgbClr val="000000"/>
                </a:solidFill>
                <a:latin typeface="Canva Sans"/>
                <a:ea typeface="Canva Sans"/>
                <a:cs typeface="Canva Sans"/>
                <a:sym typeface="Canva Sans"/>
              </a:rPr>
              <a:t>Christopher Francisco Chacon</a:t>
            </a:r>
          </a:p>
          <a:p>
            <a:pPr algn="ctr">
              <a:lnSpc>
                <a:spcPts val="2100"/>
              </a:lnSpc>
            </a:pPr>
            <a:r>
              <a:rPr lang="en-US" sz="1500">
                <a:solidFill>
                  <a:srgbClr val="000000"/>
                </a:solidFill>
                <a:latin typeface="Canva Sans"/>
                <a:ea typeface="Canva Sans"/>
                <a:cs typeface="Canva Sans"/>
                <a:sym typeface="Canva Sans"/>
              </a:rPr>
              <a:t>Coleman Davenport </a:t>
            </a:r>
          </a:p>
          <a:p>
            <a:pPr algn="ctr">
              <a:lnSpc>
                <a:spcPts val="2100"/>
              </a:lnSpc>
            </a:pPr>
            <a:r>
              <a:rPr lang="en-US" sz="1500">
                <a:solidFill>
                  <a:srgbClr val="000000"/>
                </a:solidFill>
                <a:latin typeface="Canva Sans"/>
                <a:ea typeface="Canva Sans"/>
                <a:cs typeface="Canva Sans"/>
                <a:sym typeface="Canva Sans"/>
              </a:rPr>
              <a:t>Colton Wayman </a:t>
            </a:r>
          </a:p>
          <a:p>
            <a:pPr algn="ctr">
              <a:lnSpc>
                <a:spcPts val="2100"/>
              </a:lnSpc>
            </a:pPr>
            <a:r>
              <a:rPr lang="en-US" sz="1500">
                <a:solidFill>
                  <a:srgbClr val="000000"/>
                </a:solidFill>
                <a:latin typeface="Canva Sans"/>
                <a:ea typeface="Canva Sans"/>
                <a:cs typeface="Canva Sans"/>
                <a:sym typeface="Canva Sans"/>
              </a:rPr>
              <a:t>Dahlia Berdugo</a:t>
            </a:r>
          </a:p>
          <a:p>
            <a:pPr algn="ctr">
              <a:lnSpc>
                <a:spcPts val="2100"/>
              </a:lnSpc>
            </a:pPr>
            <a:r>
              <a:rPr lang="en-US" sz="1500">
                <a:solidFill>
                  <a:srgbClr val="000000"/>
                </a:solidFill>
                <a:latin typeface="Canva Sans"/>
                <a:ea typeface="Canva Sans"/>
                <a:cs typeface="Canva Sans"/>
                <a:sym typeface="Canva Sans"/>
              </a:rPr>
              <a:t>Dalton Mauro </a:t>
            </a:r>
          </a:p>
          <a:p>
            <a:pPr algn="ctr">
              <a:lnSpc>
                <a:spcPts val="2100"/>
              </a:lnSpc>
            </a:pPr>
            <a:r>
              <a:rPr lang="en-US" sz="1500">
                <a:solidFill>
                  <a:srgbClr val="000000"/>
                </a:solidFill>
                <a:latin typeface="Canva Sans"/>
                <a:ea typeface="Canva Sans"/>
                <a:cs typeface="Canva Sans"/>
                <a:sym typeface="Canva Sans"/>
              </a:rPr>
              <a:t>David Gagleard </a:t>
            </a:r>
          </a:p>
        </p:txBody>
      </p:sp>
      <p:sp>
        <p:nvSpPr>
          <p:cNvPr id="5" name="TextBox 5"/>
          <p:cNvSpPr txBox="1"/>
          <p:nvPr/>
        </p:nvSpPr>
        <p:spPr>
          <a:xfrm>
            <a:off x="2395896" y="2037452"/>
            <a:ext cx="2395896" cy="4791075"/>
          </a:xfrm>
          <a:prstGeom prst="rect">
            <a:avLst/>
          </a:prstGeom>
        </p:spPr>
        <p:txBody>
          <a:bodyPr lIns="0" tIns="0" rIns="0" bIns="0" rtlCol="0" anchor="t">
            <a:spAutoFit/>
          </a:bodyPr>
          <a:lstStyle/>
          <a:p>
            <a:pPr algn="ctr">
              <a:lnSpc>
                <a:spcPts val="2100"/>
              </a:lnSpc>
            </a:pPr>
            <a:r>
              <a:rPr lang="en-US" sz="1500">
                <a:solidFill>
                  <a:srgbClr val="000000"/>
                </a:solidFill>
                <a:latin typeface="Canva Sans"/>
                <a:ea typeface="Canva Sans"/>
                <a:cs typeface="Canva Sans"/>
                <a:sym typeface="Canva Sans"/>
              </a:rPr>
              <a:t>Dominic Bove</a:t>
            </a:r>
          </a:p>
          <a:p>
            <a:pPr algn="ctr">
              <a:lnSpc>
                <a:spcPts val="2100"/>
              </a:lnSpc>
            </a:pPr>
            <a:r>
              <a:rPr lang="en-US" sz="1500">
                <a:solidFill>
                  <a:srgbClr val="000000"/>
                </a:solidFill>
                <a:latin typeface="Canva Sans"/>
                <a:ea typeface="Canva Sans"/>
                <a:cs typeface="Canva Sans"/>
                <a:sym typeface="Canva Sans"/>
              </a:rPr>
              <a:t>Drew McCormick</a:t>
            </a:r>
          </a:p>
          <a:p>
            <a:pPr algn="ctr">
              <a:lnSpc>
                <a:spcPts val="2100"/>
              </a:lnSpc>
            </a:pPr>
            <a:r>
              <a:rPr lang="en-US" sz="1500">
                <a:solidFill>
                  <a:srgbClr val="000000"/>
                </a:solidFill>
                <a:latin typeface="Canva Sans"/>
                <a:ea typeface="Canva Sans"/>
                <a:cs typeface="Canva Sans"/>
                <a:sym typeface="Canva Sans"/>
              </a:rPr>
              <a:t>Dylan Varner</a:t>
            </a:r>
          </a:p>
          <a:p>
            <a:pPr algn="ctr">
              <a:lnSpc>
                <a:spcPts val="2100"/>
              </a:lnSpc>
            </a:pPr>
            <a:r>
              <a:rPr lang="en-US" sz="1500">
                <a:solidFill>
                  <a:srgbClr val="000000"/>
                </a:solidFill>
                <a:latin typeface="Canva Sans"/>
                <a:ea typeface="Canva Sans"/>
                <a:cs typeface="Canva Sans"/>
                <a:sym typeface="Canva Sans"/>
              </a:rPr>
              <a:t>Faith Bratlie</a:t>
            </a:r>
          </a:p>
          <a:p>
            <a:pPr algn="ctr">
              <a:lnSpc>
                <a:spcPts val="2100"/>
              </a:lnSpc>
            </a:pPr>
            <a:r>
              <a:rPr lang="en-US" sz="1500">
                <a:solidFill>
                  <a:srgbClr val="000000"/>
                </a:solidFill>
                <a:latin typeface="Canva Sans"/>
                <a:ea typeface="Canva Sans"/>
                <a:cs typeface="Canva Sans"/>
                <a:sym typeface="Canva Sans"/>
              </a:rPr>
              <a:t>Fredrick Insurance Brokers </a:t>
            </a:r>
          </a:p>
          <a:p>
            <a:pPr algn="ctr">
              <a:lnSpc>
                <a:spcPts val="2100"/>
              </a:lnSpc>
            </a:pPr>
            <a:r>
              <a:rPr lang="en-US" sz="1500">
                <a:solidFill>
                  <a:srgbClr val="000000"/>
                </a:solidFill>
                <a:latin typeface="Canva Sans"/>
                <a:ea typeface="Canva Sans"/>
                <a:cs typeface="Canva Sans"/>
                <a:sym typeface="Canva Sans"/>
              </a:rPr>
              <a:t>Harley Hinton </a:t>
            </a:r>
          </a:p>
          <a:p>
            <a:pPr algn="ctr">
              <a:lnSpc>
                <a:spcPts val="2100"/>
              </a:lnSpc>
            </a:pPr>
            <a:r>
              <a:rPr lang="en-US" sz="1500">
                <a:solidFill>
                  <a:srgbClr val="000000"/>
                </a:solidFill>
                <a:latin typeface="Canva Sans"/>
                <a:ea typeface="Canva Sans"/>
                <a:cs typeface="Canva Sans"/>
                <a:sym typeface="Canva Sans"/>
              </a:rPr>
              <a:t>Hunter Blaine Holcomb </a:t>
            </a:r>
          </a:p>
          <a:p>
            <a:pPr algn="ctr">
              <a:lnSpc>
                <a:spcPts val="2100"/>
              </a:lnSpc>
            </a:pPr>
            <a:r>
              <a:rPr lang="en-US" sz="1500">
                <a:solidFill>
                  <a:srgbClr val="000000"/>
                </a:solidFill>
                <a:latin typeface="Canva Sans"/>
                <a:ea typeface="Canva Sans"/>
                <a:cs typeface="Canva Sans"/>
                <a:sym typeface="Canva Sans"/>
              </a:rPr>
              <a:t>Jacob Johnson</a:t>
            </a:r>
          </a:p>
          <a:p>
            <a:pPr algn="ctr">
              <a:lnSpc>
                <a:spcPts val="2100"/>
              </a:lnSpc>
            </a:pPr>
            <a:r>
              <a:rPr lang="en-US" sz="1500">
                <a:solidFill>
                  <a:srgbClr val="000000"/>
                </a:solidFill>
                <a:latin typeface="Canva Sans"/>
                <a:ea typeface="Canva Sans"/>
                <a:cs typeface="Canva Sans"/>
                <a:sym typeface="Canva Sans"/>
              </a:rPr>
              <a:t>Janet Rhonehouse </a:t>
            </a:r>
          </a:p>
          <a:p>
            <a:pPr algn="ctr">
              <a:lnSpc>
                <a:spcPts val="2100"/>
              </a:lnSpc>
            </a:pPr>
            <a:r>
              <a:rPr lang="en-US" sz="1500">
                <a:solidFill>
                  <a:srgbClr val="000000"/>
                </a:solidFill>
                <a:latin typeface="Canva Sans"/>
                <a:ea typeface="Canva Sans"/>
                <a:cs typeface="Canva Sans"/>
                <a:sym typeface="Canva Sans"/>
              </a:rPr>
              <a:t>Jeremy Bright</a:t>
            </a:r>
          </a:p>
          <a:p>
            <a:pPr algn="ctr">
              <a:lnSpc>
                <a:spcPts val="2100"/>
              </a:lnSpc>
            </a:pPr>
            <a:r>
              <a:rPr lang="en-US" sz="1500">
                <a:solidFill>
                  <a:srgbClr val="000000"/>
                </a:solidFill>
                <a:latin typeface="Canva Sans"/>
                <a:ea typeface="Canva Sans"/>
                <a:cs typeface="Canva Sans"/>
                <a:sym typeface="Canva Sans"/>
              </a:rPr>
              <a:t>JH Global Solutions </a:t>
            </a:r>
          </a:p>
          <a:p>
            <a:pPr algn="ctr">
              <a:lnSpc>
                <a:spcPts val="2100"/>
              </a:lnSpc>
            </a:pPr>
            <a:r>
              <a:rPr lang="en-US" sz="1500">
                <a:solidFill>
                  <a:srgbClr val="000000"/>
                </a:solidFill>
                <a:latin typeface="Canva Sans"/>
                <a:ea typeface="Canva Sans"/>
                <a:cs typeface="Canva Sans"/>
                <a:sym typeface="Canva Sans"/>
              </a:rPr>
              <a:t>JM Insurance, Inc </a:t>
            </a:r>
          </a:p>
          <a:p>
            <a:pPr algn="ctr">
              <a:lnSpc>
                <a:spcPts val="2100"/>
              </a:lnSpc>
            </a:pPr>
            <a:r>
              <a:rPr lang="en-US" sz="1500">
                <a:solidFill>
                  <a:srgbClr val="000000"/>
                </a:solidFill>
                <a:latin typeface="Canva Sans"/>
                <a:ea typeface="Canva Sans"/>
                <a:cs typeface="Canva Sans"/>
                <a:sym typeface="Canva Sans"/>
              </a:rPr>
              <a:t>Joe Roeder </a:t>
            </a:r>
          </a:p>
          <a:p>
            <a:pPr algn="ctr">
              <a:lnSpc>
                <a:spcPts val="2100"/>
              </a:lnSpc>
            </a:pPr>
            <a:r>
              <a:rPr lang="en-US" sz="1500">
                <a:solidFill>
                  <a:srgbClr val="000000"/>
                </a:solidFill>
                <a:latin typeface="Canva Sans"/>
                <a:ea typeface="Canva Sans"/>
                <a:cs typeface="Canva Sans"/>
                <a:sym typeface="Canva Sans"/>
              </a:rPr>
              <a:t>KENNETH BARDALES </a:t>
            </a:r>
          </a:p>
          <a:p>
            <a:pPr algn="ctr">
              <a:lnSpc>
                <a:spcPts val="2100"/>
              </a:lnSpc>
            </a:pPr>
            <a:r>
              <a:rPr lang="en-US" sz="1500">
                <a:solidFill>
                  <a:srgbClr val="000000"/>
                </a:solidFill>
                <a:latin typeface="Canva Sans"/>
                <a:ea typeface="Canva Sans"/>
                <a:cs typeface="Canva Sans"/>
                <a:sym typeface="Canva Sans"/>
              </a:rPr>
              <a:t>Kevin Dacruz </a:t>
            </a:r>
          </a:p>
          <a:p>
            <a:pPr algn="ctr">
              <a:lnSpc>
                <a:spcPts val="2100"/>
              </a:lnSpc>
            </a:pPr>
            <a:r>
              <a:rPr lang="en-US" sz="1500">
                <a:solidFill>
                  <a:srgbClr val="000000"/>
                </a:solidFill>
                <a:latin typeface="Canva Sans"/>
                <a:ea typeface="Canva Sans"/>
                <a:cs typeface="Canva Sans"/>
                <a:sym typeface="Canva Sans"/>
              </a:rPr>
              <a:t>Kimberly Martin </a:t>
            </a:r>
          </a:p>
          <a:p>
            <a:pPr algn="ctr">
              <a:lnSpc>
                <a:spcPts val="2100"/>
              </a:lnSpc>
            </a:pPr>
            <a:r>
              <a:rPr lang="en-US" sz="1500">
                <a:solidFill>
                  <a:srgbClr val="000000"/>
                </a:solidFill>
                <a:latin typeface="Canva Sans"/>
                <a:ea typeface="Canva Sans"/>
                <a:cs typeface="Canva Sans"/>
                <a:sym typeface="Canva Sans"/>
              </a:rPr>
              <a:t>Kimberly Pierce</a:t>
            </a:r>
          </a:p>
        </p:txBody>
      </p:sp>
      <p:sp>
        <p:nvSpPr>
          <p:cNvPr id="6" name="TextBox 6"/>
          <p:cNvSpPr txBox="1"/>
          <p:nvPr/>
        </p:nvSpPr>
        <p:spPr>
          <a:xfrm>
            <a:off x="4876800" y="2037452"/>
            <a:ext cx="2395896" cy="4791075"/>
          </a:xfrm>
          <a:prstGeom prst="rect">
            <a:avLst/>
          </a:prstGeom>
        </p:spPr>
        <p:txBody>
          <a:bodyPr lIns="0" tIns="0" rIns="0" bIns="0" rtlCol="0" anchor="t">
            <a:spAutoFit/>
          </a:bodyPr>
          <a:lstStyle/>
          <a:p>
            <a:pPr algn="ctr">
              <a:lnSpc>
                <a:spcPts val="2100"/>
              </a:lnSpc>
            </a:pPr>
            <a:r>
              <a:rPr lang="en-US" sz="1500">
                <a:solidFill>
                  <a:srgbClr val="000000"/>
                </a:solidFill>
                <a:latin typeface="Canva Sans"/>
                <a:ea typeface="Canva Sans"/>
                <a:cs typeface="Canva Sans"/>
                <a:sym typeface="Canva Sans"/>
              </a:rPr>
              <a:t>Kimberly Stevens</a:t>
            </a:r>
          </a:p>
          <a:p>
            <a:pPr algn="ctr">
              <a:lnSpc>
                <a:spcPts val="2100"/>
              </a:lnSpc>
            </a:pPr>
            <a:r>
              <a:rPr lang="en-US" sz="1500">
                <a:solidFill>
                  <a:srgbClr val="000000"/>
                </a:solidFill>
                <a:latin typeface="Canva Sans"/>
                <a:ea typeface="Canva Sans"/>
                <a:cs typeface="Canva Sans"/>
                <a:sym typeface="Canva Sans"/>
              </a:rPr>
              <a:t>Kristi Duplechain</a:t>
            </a:r>
          </a:p>
          <a:p>
            <a:pPr algn="ctr">
              <a:lnSpc>
                <a:spcPts val="2100"/>
              </a:lnSpc>
            </a:pPr>
            <a:r>
              <a:rPr lang="en-US" sz="1500">
                <a:solidFill>
                  <a:srgbClr val="000000"/>
                </a:solidFill>
                <a:latin typeface="Canva Sans"/>
                <a:ea typeface="Canva Sans"/>
                <a:cs typeface="Canva Sans"/>
                <a:sym typeface="Canva Sans"/>
              </a:rPr>
              <a:t>Laura Marques</a:t>
            </a:r>
          </a:p>
          <a:p>
            <a:pPr algn="ctr">
              <a:lnSpc>
                <a:spcPts val="2100"/>
              </a:lnSpc>
            </a:pPr>
            <a:r>
              <a:rPr lang="en-US" sz="1500">
                <a:solidFill>
                  <a:srgbClr val="000000"/>
                </a:solidFill>
                <a:latin typeface="Canva Sans"/>
                <a:ea typeface="Canva Sans"/>
                <a:cs typeface="Canva Sans"/>
                <a:sym typeface="Canva Sans"/>
              </a:rPr>
              <a:t>Leslie Shields Insurance Services, LLC</a:t>
            </a:r>
          </a:p>
          <a:p>
            <a:pPr algn="ctr">
              <a:lnSpc>
                <a:spcPts val="2100"/>
              </a:lnSpc>
            </a:pPr>
            <a:r>
              <a:rPr lang="en-US" sz="1500">
                <a:solidFill>
                  <a:srgbClr val="000000"/>
                </a:solidFill>
                <a:latin typeface="Canva Sans"/>
                <a:ea typeface="Canva Sans"/>
                <a:cs typeface="Canva Sans"/>
                <a:sym typeface="Canva Sans"/>
              </a:rPr>
              <a:t>Letitia Zitzow </a:t>
            </a:r>
          </a:p>
          <a:p>
            <a:pPr algn="ctr">
              <a:lnSpc>
                <a:spcPts val="2100"/>
              </a:lnSpc>
            </a:pPr>
            <a:r>
              <a:rPr lang="en-US" sz="1500">
                <a:solidFill>
                  <a:srgbClr val="000000"/>
                </a:solidFill>
                <a:latin typeface="Canva Sans"/>
                <a:ea typeface="Canva Sans"/>
                <a:cs typeface="Canva Sans"/>
                <a:sym typeface="Canva Sans"/>
              </a:rPr>
              <a:t>Levi Presley Woodcock</a:t>
            </a:r>
          </a:p>
          <a:p>
            <a:pPr algn="ctr">
              <a:lnSpc>
                <a:spcPts val="2100"/>
              </a:lnSpc>
            </a:pPr>
            <a:r>
              <a:rPr lang="en-US" sz="1500">
                <a:solidFill>
                  <a:srgbClr val="000000"/>
                </a:solidFill>
                <a:latin typeface="Canva Sans"/>
                <a:ea typeface="Canva Sans"/>
                <a:cs typeface="Canva Sans"/>
                <a:sym typeface="Canva Sans"/>
              </a:rPr>
              <a:t>Mason Wilson </a:t>
            </a:r>
          </a:p>
          <a:p>
            <a:pPr algn="ctr">
              <a:lnSpc>
                <a:spcPts val="2100"/>
              </a:lnSpc>
            </a:pPr>
            <a:r>
              <a:rPr lang="en-US" sz="1500">
                <a:solidFill>
                  <a:srgbClr val="000000"/>
                </a:solidFill>
                <a:latin typeface="Canva Sans"/>
                <a:ea typeface="Canva Sans"/>
                <a:cs typeface="Canva Sans"/>
                <a:sym typeface="Canva Sans"/>
              </a:rPr>
              <a:t>Matthew Costa</a:t>
            </a:r>
          </a:p>
          <a:p>
            <a:pPr algn="ctr">
              <a:lnSpc>
                <a:spcPts val="2100"/>
              </a:lnSpc>
            </a:pPr>
            <a:r>
              <a:rPr lang="en-US" sz="1500">
                <a:solidFill>
                  <a:srgbClr val="000000"/>
                </a:solidFill>
                <a:latin typeface="Canva Sans"/>
                <a:ea typeface="Canva Sans"/>
                <a:cs typeface="Canva Sans"/>
                <a:sym typeface="Canva Sans"/>
              </a:rPr>
              <a:t>Matthew Raesner </a:t>
            </a:r>
          </a:p>
          <a:p>
            <a:pPr algn="ctr">
              <a:lnSpc>
                <a:spcPts val="2100"/>
              </a:lnSpc>
            </a:pPr>
            <a:r>
              <a:rPr lang="en-US" sz="1500">
                <a:solidFill>
                  <a:srgbClr val="000000"/>
                </a:solidFill>
                <a:latin typeface="Canva Sans"/>
                <a:ea typeface="Canva Sans"/>
                <a:cs typeface="Canva Sans"/>
                <a:sym typeface="Canva Sans"/>
              </a:rPr>
              <a:t>Matthew Ramsey </a:t>
            </a:r>
          </a:p>
          <a:p>
            <a:pPr algn="ctr">
              <a:lnSpc>
                <a:spcPts val="2100"/>
              </a:lnSpc>
            </a:pPr>
            <a:r>
              <a:rPr lang="en-US" sz="1500">
                <a:solidFill>
                  <a:srgbClr val="000000"/>
                </a:solidFill>
                <a:latin typeface="Canva Sans"/>
                <a:ea typeface="Canva Sans"/>
                <a:cs typeface="Canva Sans"/>
                <a:sym typeface="Canva Sans"/>
              </a:rPr>
              <a:t>Michael Blinco </a:t>
            </a:r>
          </a:p>
          <a:p>
            <a:pPr algn="ctr">
              <a:lnSpc>
                <a:spcPts val="2100"/>
              </a:lnSpc>
            </a:pPr>
            <a:r>
              <a:rPr lang="en-US" sz="1500">
                <a:solidFill>
                  <a:srgbClr val="000000"/>
                </a:solidFill>
                <a:latin typeface="Canva Sans"/>
                <a:ea typeface="Canva Sans"/>
                <a:cs typeface="Canva Sans"/>
                <a:sym typeface="Canva Sans"/>
              </a:rPr>
              <a:t>Michael McAllister </a:t>
            </a:r>
          </a:p>
          <a:p>
            <a:pPr algn="ctr">
              <a:lnSpc>
                <a:spcPts val="2100"/>
              </a:lnSpc>
            </a:pPr>
            <a:r>
              <a:rPr lang="en-US" sz="1500">
                <a:solidFill>
                  <a:srgbClr val="000000"/>
                </a:solidFill>
                <a:latin typeface="Canva Sans"/>
                <a:ea typeface="Canva Sans"/>
                <a:cs typeface="Canva Sans"/>
                <a:sym typeface="Canva Sans"/>
              </a:rPr>
              <a:t>Noelle Nery </a:t>
            </a:r>
          </a:p>
          <a:p>
            <a:pPr algn="ctr">
              <a:lnSpc>
                <a:spcPts val="2100"/>
              </a:lnSpc>
            </a:pPr>
            <a:r>
              <a:rPr lang="en-US" sz="1500">
                <a:solidFill>
                  <a:srgbClr val="000000"/>
                </a:solidFill>
                <a:latin typeface="Canva Sans"/>
                <a:ea typeface="Canva Sans"/>
                <a:cs typeface="Canva Sans"/>
                <a:sym typeface="Canva Sans"/>
              </a:rPr>
              <a:t>Peter Linder </a:t>
            </a:r>
          </a:p>
          <a:p>
            <a:pPr algn="ctr">
              <a:lnSpc>
                <a:spcPts val="2100"/>
              </a:lnSpc>
            </a:pPr>
            <a:r>
              <a:rPr lang="en-US" sz="1500">
                <a:solidFill>
                  <a:srgbClr val="000000"/>
                </a:solidFill>
                <a:latin typeface="Canva Sans"/>
                <a:ea typeface="Canva Sans"/>
                <a:cs typeface="Canva Sans"/>
                <a:sym typeface="Canva Sans"/>
              </a:rPr>
              <a:t>Peter Salvato</a:t>
            </a:r>
          </a:p>
          <a:p>
            <a:pPr algn="ctr">
              <a:lnSpc>
                <a:spcPts val="2100"/>
              </a:lnSpc>
            </a:pPr>
            <a:r>
              <a:rPr lang="en-US" sz="1500">
                <a:solidFill>
                  <a:srgbClr val="000000"/>
                </a:solidFill>
                <a:latin typeface="Canva Sans"/>
                <a:ea typeface="Canva Sans"/>
                <a:cs typeface="Canva Sans"/>
                <a:sym typeface="Canva Sans"/>
              </a:rPr>
              <a:t>Philip Vogt </a:t>
            </a:r>
          </a:p>
          <a:p>
            <a:pPr algn="ctr">
              <a:lnSpc>
                <a:spcPts val="2100"/>
              </a:lnSpc>
            </a:pPr>
            <a:r>
              <a:rPr lang="en-US" sz="1500">
                <a:solidFill>
                  <a:srgbClr val="000000"/>
                </a:solidFill>
                <a:latin typeface="Canva Sans"/>
                <a:ea typeface="Canva Sans"/>
                <a:cs typeface="Canva Sans"/>
                <a:sym typeface="Canva Sans"/>
              </a:rPr>
              <a:t>Priscilla Moreno </a:t>
            </a:r>
          </a:p>
        </p:txBody>
      </p:sp>
      <p:sp>
        <p:nvSpPr>
          <p:cNvPr id="7" name="TextBox 7"/>
          <p:cNvSpPr txBox="1"/>
          <p:nvPr/>
        </p:nvSpPr>
        <p:spPr>
          <a:xfrm>
            <a:off x="7272696" y="2037452"/>
            <a:ext cx="2395896" cy="2657475"/>
          </a:xfrm>
          <a:prstGeom prst="rect">
            <a:avLst/>
          </a:prstGeom>
        </p:spPr>
        <p:txBody>
          <a:bodyPr lIns="0" tIns="0" rIns="0" bIns="0" rtlCol="0" anchor="t">
            <a:spAutoFit/>
          </a:bodyPr>
          <a:lstStyle/>
          <a:p>
            <a:pPr algn="ctr">
              <a:lnSpc>
                <a:spcPts val="2100"/>
              </a:lnSpc>
            </a:pPr>
            <a:r>
              <a:rPr lang="en-US" sz="1500">
                <a:solidFill>
                  <a:srgbClr val="000000"/>
                </a:solidFill>
                <a:latin typeface="Canva Sans"/>
                <a:ea typeface="Canva Sans"/>
                <a:cs typeface="Canva Sans"/>
                <a:sym typeface="Canva Sans"/>
              </a:rPr>
              <a:t>Rafael Mesquita </a:t>
            </a:r>
          </a:p>
          <a:p>
            <a:pPr algn="ctr">
              <a:lnSpc>
                <a:spcPts val="2100"/>
              </a:lnSpc>
            </a:pPr>
            <a:r>
              <a:rPr lang="en-US" sz="1500">
                <a:solidFill>
                  <a:srgbClr val="000000"/>
                </a:solidFill>
                <a:latin typeface="Canva Sans"/>
                <a:ea typeface="Canva Sans"/>
                <a:cs typeface="Canva Sans"/>
                <a:sym typeface="Canva Sans"/>
              </a:rPr>
              <a:t>Richard Hyde</a:t>
            </a:r>
          </a:p>
          <a:p>
            <a:pPr algn="ctr">
              <a:lnSpc>
                <a:spcPts val="2100"/>
              </a:lnSpc>
            </a:pPr>
            <a:r>
              <a:rPr lang="en-US" sz="1500">
                <a:solidFill>
                  <a:srgbClr val="000000"/>
                </a:solidFill>
                <a:latin typeface="Canva Sans"/>
                <a:ea typeface="Canva Sans"/>
                <a:cs typeface="Canva Sans"/>
                <a:sym typeface="Canva Sans"/>
              </a:rPr>
              <a:t>Richard Tracy</a:t>
            </a:r>
          </a:p>
          <a:p>
            <a:pPr algn="ctr">
              <a:lnSpc>
                <a:spcPts val="2100"/>
              </a:lnSpc>
            </a:pPr>
            <a:r>
              <a:rPr lang="en-US" sz="1500">
                <a:solidFill>
                  <a:srgbClr val="000000"/>
                </a:solidFill>
                <a:latin typeface="Canva Sans"/>
                <a:ea typeface="Canva Sans"/>
                <a:cs typeface="Canva Sans"/>
                <a:sym typeface="Canva Sans"/>
              </a:rPr>
              <a:t>Robert Taylor</a:t>
            </a:r>
          </a:p>
          <a:p>
            <a:pPr algn="ctr">
              <a:lnSpc>
                <a:spcPts val="2100"/>
              </a:lnSpc>
            </a:pPr>
            <a:r>
              <a:rPr lang="en-US" sz="1500">
                <a:solidFill>
                  <a:srgbClr val="000000"/>
                </a:solidFill>
                <a:latin typeface="Canva Sans"/>
                <a:ea typeface="Canva Sans"/>
                <a:cs typeface="Canva Sans"/>
                <a:sym typeface="Canva Sans"/>
              </a:rPr>
              <a:t>Russell Webb</a:t>
            </a:r>
          </a:p>
          <a:p>
            <a:pPr algn="ctr">
              <a:lnSpc>
                <a:spcPts val="2100"/>
              </a:lnSpc>
            </a:pPr>
            <a:r>
              <a:rPr lang="en-US" sz="1500">
                <a:solidFill>
                  <a:srgbClr val="000000"/>
                </a:solidFill>
                <a:latin typeface="Canva Sans"/>
                <a:ea typeface="Canva Sans"/>
                <a:cs typeface="Canva Sans"/>
                <a:sym typeface="Canva Sans"/>
              </a:rPr>
              <a:t>Sydnee Albert</a:t>
            </a:r>
          </a:p>
          <a:p>
            <a:pPr algn="ctr">
              <a:lnSpc>
                <a:spcPts val="2100"/>
              </a:lnSpc>
            </a:pPr>
            <a:r>
              <a:rPr lang="en-US" sz="1500">
                <a:solidFill>
                  <a:srgbClr val="000000"/>
                </a:solidFill>
                <a:latin typeface="Canva Sans"/>
                <a:ea typeface="Canva Sans"/>
                <a:cs typeface="Canva Sans"/>
                <a:sym typeface="Canva Sans"/>
              </a:rPr>
              <a:t>Talia Adika</a:t>
            </a:r>
          </a:p>
          <a:p>
            <a:pPr algn="ctr">
              <a:lnSpc>
                <a:spcPts val="2100"/>
              </a:lnSpc>
            </a:pPr>
            <a:r>
              <a:rPr lang="en-US" sz="1500">
                <a:solidFill>
                  <a:srgbClr val="000000"/>
                </a:solidFill>
                <a:latin typeface="Canva Sans"/>
                <a:ea typeface="Canva Sans"/>
                <a:cs typeface="Canva Sans"/>
                <a:sym typeface="Canva Sans"/>
              </a:rPr>
              <a:t>Tavin Ethridge </a:t>
            </a:r>
          </a:p>
          <a:p>
            <a:pPr algn="ctr">
              <a:lnSpc>
                <a:spcPts val="2100"/>
              </a:lnSpc>
            </a:pPr>
            <a:r>
              <a:rPr lang="en-US" sz="1500">
                <a:solidFill>
                  <a:srgbClr val="000000"/>
                </a:solidFill>
                <a:latin typeface="Canva Sans"/>
                <a:ea typeface="Canva Sans"/>
                <a:cs typeface="Canva Sans"/>
                <a:sym typeface="Canva Sans"/>
              </a:rPr>
              <a:t>Taylor Walker</a:t>
            </a:r>
          </a:p>
          <a:p>
            <a:pPr algn="ctr">
              <a:lnSpc>
                <a:spcPts val="2100"/>
              </a:lnSpc>
            </a:pPr>
            <a:endParaRPr lang="en-US" sz="1500">
              <a:solidFill>
                <a:srgbClr val="000000"/>
              </a:solidFill>
              <a:latin typeface="Canva Sans"/>
              <a:ea typeface="Canva Sans"/>
              <a:cs typeface="Canva Sans"/>
              <a:sym typeface="Canva Sans"/>
            </a:endParaRPr>
          </a:p>
        </p:txBody>
      </p:sp>
      <p:sp>
        <p:nvSpPr>
          <p:cNvPr id="8" name="Freeform 8"/>
          <p:cNvSpPr/>
          <p:nvPr/>
        </p:nvSpPr>
        <p:spPr>
          <a:xfrm>
            <a:off x="2125777" y="159351"/>
            <a:ext cx="2751023" cy="1018681"/>
          </a:xfrm>
          <a:custGeom>
            <a:avLst/>
            <a:gdLst/>
            <a:ahLst/>
            <a:cxnLst/>
            <a:rect l="l" t="t" r="r" b="b"/>
            <a:pathLst>
              <a:path w="2751023" h="1018681">
                <a:moveTo>
                  <a:pt x="0" y="0"/>
                </a:moveTo>
                <a:lnTo>
                  <a:pt x="2751023" y="0"/>
                </a:lnTo>
                <a:lnTo>
                  <a:pt x="2751023" y="1018681"/>
                </a:lnTo>
                <a:lnTo>
                  <a:pt x="0" y="1018681"/>
                </a:lnTo>
                <a:lnTo>
                  <a:pt x="0" y="0"/>
                </a:lnTo>
                <a:close/>
              </a:path>
            </a:pathLst>
          </a:custGeom>
          <a:blipFill>
            <a:blip r:embed="rId4"/>
            <a:stretch>
              <a:fillRect/>
            </a:stretch>
          </a:blipFill>
        </p:spPr>
        <p:txBody>
          <a:bodyPr/>
          <a:lstStyle/>
          <a:p>
            <a:endParaRPr lang="en-US"/>
          </a:p>
        </p:txBody>
      </p:sp>
      <p:sp>
        <p:nvSpPr>
          <p:cNvPr id="9" name="Freeform 9"/>
          <p:cNvSpPr/>
          <p:nvPr/>
        </p:nvSpPr>
        <p:spPr>
          <a:xfrm>
            <a:off x="5277939" y="-107194"/>
            <a:ext cx="1687978" cy="1677428"/>
          </a:xfrm>
          <a:custGeom>
            <a:avLst/>
            <a:gdLst/>
            <a:ahLst/>
            <a:cxnLst/>
            <a:rect l="l" t="t" r="r" b="b"/>
            <a:pathLst>
              <a:path w="1687978" h="1677428">
                <a:moveTo>
                  <a:pt x="0" y="0"/>
                </a:moveTo>
                <a:lnTo>
                  <a:pt x="1687978" y="0"/>
                </a:lnTo>
                <a:lnTo>
                  <a:pt x="1687978" y="1677428"/>
                </a:lnTo>
                <a:lnTo>
                  <a:pt x="0" y="1677428"/>
                </a:lnTo>
                <a:lnTo>
                  <a:pt x="0" y="0"/>
                </a:lnTo>
                <a:close/>
              </a:path>
            </a:pathLst>
          </a:custGeom>
          <a:blipFill>
            <a:blip r:embed="rId5"/>
            <a:stretch>
              <a:fillRect/>
            </a:stretch>
          </a:blipFill>
        </p:spPr>
        <p:txBody>
          <a:bodyPr/>
          <a:lstStyle/>
          <a:p>
            <a:endParaRPr lang="en-US"/>
          </a:p>
        </p:txBody>
      </p:sp>
      <p:sp>
        <p:nvSpPr>
          <p:cNvPr id="10" name="Freeform 10"/>
          <p:cNvSpPr/>
          <p:nvPr/>
        </p:nvSpPr>
        <p:spPr>
          <a:xfrm>
            <a:off x="5021566" y="470396"/>
            <a:ext cx="2457636" cy="522248"/>
          </a:xfrm>
          <a:custGeom>
            <a:avLst/>
            <a:gdLst/>
            <a:ahLst/>
            <a:cxnLst/>
            <a:rect l="l" t="t" r="r" b="b"/>
            <a:pathLst>
              <a:path w="2457636" h="522248">
                <a:moveTo>
                  <a:pt x="0" y="0"/>
                </a:moveTo>
                <a:lnTo>
                  <a:pt x="2457635" y="0"/>
                </a:lnTo>
                <a:lnTo>
                  <a:pt x="2457635" y="522248"/>
                </a:lnTo>
                <a:lnTo>
                  <a:pt x="0" y="5222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5221606" y="519764"/>
            <a:ext cx="2057555" cy="366362"/>
          </a:xfrm>
          <a:prstGeom prst="rect">
            <a:avLst/>
          </a:prstGeom>
        </p:spPr>
        <p:txBody>
          <a:bodyPr lIns="0" tIns="0" rIns="0" bIns="0" rtlCol="0" anchor="t">
            <a:spAutoFit/>
          </a:bodyPr>
          <a:lstStyle/>
          <a:p>
            <a:pPr algn="ctr">
              <a:lnSpc>
                <a:spcPts val="2877"/>
              </a:lnSpc>
            </a:pPr>
            <a:r>
              <a:rPr lang="en-US" sz="2055">
                <a:solidFill>
                  <a:srgbClr val="F4F6FC"/>
                </a:solidFill>
                <a:latin typeface="Coco Gothic"/>
                <a:ea typeface="Coco Gothic"/>
                <a:cs typeface="Coco Gothic"/>
                <a:sym typeface="Coco Gothic"/>
              </a:rPr>
              <a:t>Agent BONUS!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16666" b="-16666"/>
            </a:stretch>
          </a:blipFill>
        </p:spPr>
        <p:txBody>
          <a:bodyPr/>
          <a:lstStyle/>
          <a:p>
            <a:endParaRPr lang="en-US"/>
          </a:p>
        </p:txBody>
      </p:sp>
      <p:sp>
        <p:nvSpPr>
          <p:cNvPr id="3" name="Freeform 3"/>
          <p:cNvSpPr/>
          <p:nvPr/>
        </p:nvSpPr>
        <p:spPr>
          <a:xfrm>
            <a:off x="1156143" y="208477"/>
            <a:ext cx="4332644" cy="1604342"/>
          </a:xfrm>
          <a:custGeom>
            <a:avLst/>
            <a:gdLst/>
            <a:ahLst/>
            <a:cxnLst/>
            <a:rect l="l" t="t" r="r" b="b"/>
            <a:pathLst>
              <a:path w="4332644" h="1604342">
                <a:moveTo>
                  <a:pt x="0" y="0"/>
                </a:moveTo>
                <a:lnTo>
                  <a:pt x="4332644" y="0"/>
                </a:lnTo>
                <a:lnTo>
                  <a:pt x="4332644" y="1604343"/>
                </a:lnTo>
                <a:lnTo>
                  <a:pt x="0" y="1604343"/>
                </a:lnTo>
                <a:lnTo>
                  <a:pt x="0" y="0"/>
                </a:lnTo>
                <a:close/>
              </a:path>
            </a:pathLst>
          </a:custGeom>
          <a:blipFill>
            <a:blip r:embed="rId4"/>
            <a:stretch>
              <a:fillRect/>
            </a:stretch>
          </a:blipFill>
        </p:spPr>
        <p:txBody>
          <a:bodyPr/>
          <a:lstStyle/>
          <a:p>
            <a:endParaRPr lang="en-US"/>
          </a:p>
        </p:txBody>
      </p:sp>
      <p:sp>
        <p:nvSpPr>
          <p:cNvPr id="4" name="Freeform 4"/>
          <p:cNvSpPr/>
          <p:nvPr/>
        </p:nvSpPr>
        <p:spPr>
          <a:xfrm>
            <a:off x="5812815" y="-78538"/>
            <a:ext cx="2135327" cy="2121981"/>
          </a:xfrm>
          <a:custGeom>
            <a:avLst/>
            <a:gdLst/>
            <a:ahLst/>
            <a:cxnLst/>
            <a:rect l="l" t="t" r="r" b="b"/>
            <a:pathLst>
              <a:path w="2135327" h="2121981">
                <a:moveTo>
                  <a:pt x="0" y="0"/>
                </a:moveTo>
                <a:lnTo>
                  <a:pt x="2135326" y="0"/>
                </a:lnTo>
                <a:lnTo>
                  <a:pt x="2135326" y="2121981"/>
                </a:lnTo>
                <a:lnTo>
                  <a:pt x="0" y="2121981"/>
                </a:lnTo>
                <a:lnTo>
                  <a:pt x="0" y="0"/>
                </a:lnTo>
                <a:close/>
              </a:path>
            </a:pathLst>
          </a:custGeom>
          <a:blipFill>
            <a:blip r:embed="rId5"/>
            <a:stretch>
              <a:fillRect/>
            </a:stretch>
          </a:blipFill>
        </p:spPr>
        <p:txBody>
          <a:bodyPr/>
          <a:lstStyle/>
          <a:p>
            <a:endParaRPr lang="en-US"/>
          </a:p>
        </p:txBody>
      </p:sp>
      <p:sp>
        <p:nvSpPr>
          <p:cNvPr id="5" name="Freeform 5"/>
          <p:cNvSpPr/>
          <p:nvPr/>
        </p:nvSpPr>
        <p:spPr>
          <a:xfrm>
            <a:off x="5488497" y="652126"/>
            <a:ext cx="3108960" cy="660654"/>
          </a:xfrm>
          <a:custGeom>
            <a:avLst/>
            <a:gdLst/>
            <a:ahLst/>
            <a:cxnLst/>
            <a:rect l="l" t="t" r="r" b="b"/>
            <a:pathLst>
              <a:path w="3108960" h="660654">
                <a:moveTo>
                  <a:pt x="0" y="0"/>
                </a:moveTo>
                <a:lnTo>
                  <a:pt x="3108960" y="0"/>
                </a:lnTo>
                <a:lnTo>
                  <a:pt x="3108960" y="660654"/>
                </a:lnTo>
                <a:lnTo>
                  <a:pt x="0" y="6606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5686330" y="720198"/>
            <a:ext cx="2713293" cy="457834"/>
          </a:xfrm>
          <a:prstGeom prst="rect">
            <a:avLst/>
          </a:prstGeom>
        </p:spPr>
        <p:txBody>
          <a:bodyPr lIns="0" tIns="0" rIns="0" bIns="0" rtlCol="0" anchor="t">
            <a:spAutoFit/>
          </a:bodyPr>
          <a:lstStyle/>
          <a:p>
            <a:pPr algn="ctr">
              <a:lnSpc>
                <a:spcPts val="3640"/>
              </a:lnSpc>
            </a:pPr>
            <a:r>
              <a:rPr lang="en-US" sz="2600">
                <a:solidFill>
                  <a:srgbClr val="F4F6FC"/>
                </a:solidFill>
                <a:latin typeface="Coco Gothic"/>
                <a:ea typeface="Coco Gothic"/>
                <a:cs typeface="Coco Gothic"/>
                <a:sym typeface="Coco Gothic"/>
              </a:rPr>
              <a:t>Agent BONUS!</a:t>
            </a:r>
          </a:p>
        </p:txBody>
      </p:sp>
      <p:sp>
        <p:nvSpPr>
          <p:cNvPr id="7" name="TextBox 7"/>
          <p:cNvSpPr txBox="1"/>
          <p:nvPr/>
        </p:nvSpPr>
        <p:spPr>
          <a:xfrm>
            <a:off x="4339456" y="2005343"/>
            <a:ext cx="1074688" cy="372745"/>
          </a:xfrm>
          <a:prstGeom prst="rect">
            <a:avLst/>
          </a:prstGeom>
        </p:spPr>
        <p:txBody>
          <a:bodyPr lIns="0" tIns="0" rIns="0" bIns="0" rtlCol="0" anchor="t">
            <a:spAutoFit/>
          </a:bodyPr>
          <a:lstStyle/>
          <a:p>
            <a:pPr algn="ctr">
              <a:lnSpc>
                <a:spcPts val="3079"/>
              </a:lnSpc>
            </a:pPr>
            <a:r>
              <a:rPr lang="en-US" sz="2199" b="1" u="sng">
                <a:solidFill>
                  <a:srgbClr val="000000"/>
                </a:solidFill>
                <a:latin typeface="Canva Sans Bold"/>
                <a:ea typeface="Canva Sans Bold"/>
                <a:cs typeface="Canva Sans Bold"/>
                <a:sym typeface="Canva Sans Bold"/>
              </a:rPr>
              <a:t>15 Apps</a:t>
            </a:r>
          </a:p>
        </p:txBody>
      </p:sp>
      <p:sp>
        <p:nvSpPr>
          <p:cNvPr id="8" name="TextBox 8"/>
          <p:cNvSpPr txBox="1"/>
          <p:nvPr/>
        </p:nvSpPr>
        <p:spPr>
          <a:xfrm>
            <a:off x="1219550" y="2491184"/>
            <a:ext cx="1903363" cy="4524375"/>
          </a:xfrm>
          <a:prstGeom prst="rect">
            <a:avLst/>
          </a:prstGeom>
        </p:spPr>
        <p:txBody>
          <a:bodyPr lIns="0" tIns="0" rIns="0" bIns="0" rtlCol="0" anchor="t">
            <a:spAutoFit/>
          </a:bodyPr>
          <a:lstStyle/>
          <a:p>
            <a:pPr algn="ctr">
              <a:lnSpc>
                <a:spcPts val="2100"/>
              </a:lnSpc>
            </a:pPr>
            <a:r>
              <a:rPr lang="en-US" sz="1500" dirty="0">
                <a:solidFill>
                  <a:srgbClr val="000000"/>
                </a:solidFill>
                <a:latin typeface="Canva Sans"/>
                <a:ea typeface="Canva Sans"/>
                <a:cs typeface="Canva Sans"/>
                <a:sym typeface="Canva Sans"/>
              </a:rPr>
              <a:t>Adam </a:t>
            </a:r>
            <a:r>
              <a:rPr lang="en-US" sz="1500" dirty="0" err="1">
                <a:solidFill>
                  <a:srgbClr val="000000"/>
                </a:solidFill>
                <a:latin typeface="Canva Sans"/>
                <a:ea typeface="Canva Sans"/>
                <a:cs typeface="Canva Sans"/>
                <a:sym typeface="Canva Sans"/>
              </a:rPr>
              <a:t>Chidel</a:t>
            </a:r>
            <a:r>
              <a:rPr lang="en-US" sz="1500" dirty="0">
                <a:solidFill>
                  <a:srgbClr val="000000"/>
                </a:solidFill>
                <a:latin typeface="Canva Sans"/>
                <a:ea typeface="Canva Sans"/>
                <a:cs typeface="Canva Sans"/>
                <a:sym typeface="Canva Sans"/>
              </a:rPr>
              <a:t> </a:t>
            </a:r>
          </a:p>
          <a:p>
            <a:pPr algn="ctr">
              <a:lnSpc>
                <a:spcPts val="2100"/>
              </a:lnSpc>
            </a:pPr>
            <a:r>
              <a:rPr lang="en-US" sz="1500" dirty="0">
                <a:solidFill>
                  <a:srgbClr val="000000"/>
                </a:solidFill>
                <a:latin typeface="Canva Sans"/>
                <a:ea typeface="Canva Sans"/>
                <a:cs typeface="Canva Sans"/>
                <a:sym typeface="Canva Sans"/>
              </a:rPr>
              <a:t>Aidan Foley</a:t>
            </a:r>
          </a:p>
          <a:p>
            <a:pPr algn="ctr">
              <a:lnSpc>
                <a:spcPts val="2100"/>
              </a:lnSpc>
            </a:pPr>
            <a:r>
              <a:rPr lang="en-US" sz="1500" dirty="0">
                <a:solidFill>
                  <a:srgbClr val="000000"/>
                </a:solidFill>
                <a:latin typeface="Canva Sans"/>
                <a:ea typeface="Canva Sans"/>
                <a:cs typeface="Canva Sans"/>
                <a:sym typeface="Canva Sans"/>
              </a:rPr>
              <a:t>Alejandro Cuartas</a:t>
            </a:r>
          </a:p>
          <a:p>
            <a:pPr algn="ctr">
              <a:lnSpc>
                <a:spcPts val="2100"/>
              </a:lnSpc>
            </a:pPr>
            <a:r>
              <a:rPr lang="en-US" sz="1500" dirty="0">
                <a:solidFill>
                  <a:srgbClr val="000000"/>
                </a:solidFill>
                <a:latin typeface="Canva Sans"/>
                <a:ea typeface="Canva Sans"/>
                <a:cs typeface="Canva Sans"/>
                <a:sym typeface="Canva Sans"/>
              </a:rPr>
              <a:t>Alex </a:t>
            </a:r>
            <a:r>
              <a:rPr lang="en-US" sz="1500" dirty="0" err="1">
                <a:solidFill>
                  <a:srgbClr val="000000"/>
                </a:solidFill>
                <a:latin typeface="Canva Sans"/>
                <a:ea typeface="Canva Sans"/>
                <a:cs typeface="Canva Sans"/>
                <a:sym typeface="Canva Sans"/>
              </a:rPr>
              <a:t>Scardaccione</a:t>
            </a:r>
            <a:endParaRPr lang="en-US" sz="1500" dirty="0">
              <a:solidFill>
                <a:srgbClr val="000000"/>
              </a:solidFill>
              <a:latin typeface="Canva Sans"/>
              <a:ea typeface="Canva Sans"/>
              <a:cs typeface="Canva Sans"/>
              <a:sym typeface="Canva Sans"/>
            </a:endParaRPr>
          </a:p>
          <a:p>
            <a:pPr algn="ctr">
              <a:lnSpc>
                <a:spcPts val="2100"/>
              </a:lnSpc>
            </a:pPr>
            <a:r>
              <a:rPr lang="en-US" sz="1500" dirty="0">
                <a:solidFill>
                  <a:srgbClr val="000000"/>
                </a:solidFill>
                <a:latin typeface="Canva Sans"/>
                <a:ea typeface="Canva Sans"/>
                <a:cs typeface="Canva Sans"/>
                <a:sym typeface="Canva Sans"/>
              </a:rPr>
              <a:t>Andrew Tourigny </a:t>
            </a:r>
          </a:p>
          <a:p>
            <a:pPr algn="ctr">
              <a:lnSpc>
                <a:spcPts val="2100"/>
              </a:lnSpc>
            </a:pPr>
            <a:r>
              <a:rPr lang="en-US" sz="1500" dirty="0">
                <a:solidFill>
                  <a:srgbClr val="000000"/>
                </a:solidFill>
                <a:latin typeface="Canva Sans"/>
                <a:ea typeface="Canva Sans"/>
                <a:cs typeface="Canva Sans"/>
                <a:sym typeface="Canva Sans"/>
              </a:rPr>
              <a:t>Andy Harrison</a:t>
            </a:r>
          </a:p>
          <a:p>
            <a:pPr algn="ctr">
              <a:lnSpc>
                <a:spcPts val="2100"/>
              </a:lnSpc>
            </a:pPr>
            <a:r>
              <a:rPr lang="en-US" sz="1500" dirty="0">
                <a:solidFill>
                  <a:srgbClr val="000000"/>
                </a:solidFill>
                <a:latin typeface="Canva Sans"/>
                <a:ea typeface="Canva Sans"/>
                <a:cs typeface="Canva Sans"/>
                <a:sym typeface="Canva Sans"/>
              </a:rPr>
              <a:t>Brian Holden</a:t>
            </a:r>
          </a:p>
          <a:p>
            <a:pPr algn="ctr">
              <a:lnSpc>
                <a:spcPts val="2100"/>
              </a:lnSpc>
            </a:pPr>
            <a:r>
              <a:rPr lang="en-US" sz="1500" dirty="0">
                <a:solidFill>
                  <a:srgbClr val="000000"/>
                </a:solidFill>
                <a:latin typeface="Canva Sans"/>
                <a:ea typeface="Canva Sans"/>
                <a:cs typeface="Canva Sans"/>
                <a:sym typeface="Canva Sans"/>
              </a:rPr>
              <a:t>Chelsea Barron</a:t>
            </a:r>
          </a:p>
          <a:p>
            <a:pPr algn="ctr">
              <a:lnSpc>
                <a:spcPts val="2100"/>
              </a:lnSpc>
            </a:pPr>
            <a:r>
              <a:rPr lang="en-US" sz="1500" dirty="0">
                <a:solidFill>
                  <a:srgbClr val="000000"/>
                </a:solidFill>
                <a:latin typeface="Canva Sans"/>
                <a:ea typeface="Canva Sans"/>
                <a:cs typeface="Canva Sans"/>
                <a:sym typeface="Canva Sans"/>
              </a:rPr>
              <a:t>Christian Medford</a:t>
            </a:r>
          </a:p>
          <a:p>
            <a:pPr algn="ctr">
              <a:lnSpc>
                <a:spcPts val="2100"/>
              </a:lnSpc>
            </a:pPr>
            <a:r>
              <a:rPr lang="en-US" sz="1500" dirty="0">
                <a:solidFill>
                  <a:srgbClr val="000000"/>
                </a:solidFill>
                <a:latin typeface="Canva Sans"/>
                <a:ea typeface="Canva Sans"/>
                <a:cs typeface="Canva Sans"/>
                <a:sym typeface="Canva Sans"/>
              </a:rPr>
              <a:t>Christopher Puccio</a:t>
            </a:r>
          </a:p>
          <a:p>
            <a:pPr algn="ctr">
              <a:lnSpc>
                <a:spcPts val="2100"/>
              </a:lnSpc>
            </a:pPr>
            <a:r>
              <a:rPr lang="en-US" sz="1500" dirty="0">
                <a:solidFill>
                  <a:srgbClr val="000000"/>
                </a:solidFill>
                <a:latin typeface="Canva Sans"/>
                <a:ea typeface="Canva Sans"/>
                <a:cs typeface="Canva Sans"/>
                <a:sym typeface="Canva Sans"/>
              </a:rPr>
              <a:t>Cory Cintron</a:t>
            </a:r>
          </a:p>
          <a:p>
            <a:pPr algn="ctr">
              <a:lnSpc>
                <a:spcPts val="2100"/>
              </a:lnSpc>
            </a:pPr>
            <a:r>
              <a:rPr lang="en-US" sz="1500" dirty="0">
                <a:solidFill>
                  <a:srgbClr val="000000"/>
                </a:solidFill>
                <a:latin typeface="Canva Sans"/>
                <a:ea typeface="Canva Sans"/>
                <a:cs typeface="Canva Sans"/>
                <a:sym typeface="Canva Sans"/>
              </a:rPr>
              <a:t>Darius Mills</a:t>
            </a:r>
          </a:p>
          <a:p>
            <a:pPr algn="ctr">
              <a:lnSpc>
                <a:spcPts val="2100"/>
              </a:lnSpc>
            </a:pPr>
            <a:r>
              <a:rPr lang="en-US" sz="1500" dirty="0">
                <a:solidFill>
                  <a:srgbClr val="000000"/>
                </a:solidFill>
                <a:latin typeface="Canva Sans"/>
                <a:ea typeface="Canva Sans"/>
                <a:cs typeface="Canva Sans"/>
                <a:sym typeface="Canva Sans"/>
              </a:rPr>
              <a:t>David Anderson</a:t>
            </a:r>
          </a:p>
          <a:p>
            <a:pPr algn="ctr">
              <a:lnSpc>
                <a:spcPts val="2100"/>
              </a:lnSpc>
            </a:pPr>
            <a:r>
              <a:rPr lang="en-US" sz="1500" dirty="0">
                <a:solidFill>
                  <a:srgbClr val="000000"/>
                </a:solidFill>
                <a:latin typeface="Canva Sans"/>
                <a:ea typeface="Canva Sans"/>
                <a:cs typeface="Canva Sans"/>
                <a:sym typeface="Canva Sans"/>
              </a:rPr>
              <a:t>David Stoner</a:t>
            </a:r>
          </a:p>
          <a:p>
            <a:pPr algn="ctr">
              <a:lnSpc>
                <a:spcPts val="2100"/>
              </a:lnSpc>
            </a:pPr>
            <a:r>
              <a:rPr lang="en-US" sz="1500" dirty="0">
                <a:solidFill>
                  <a:srgbClr val="000000"/>
                </a:solidFill>
                <a:latin typeface="Canva Sans"/>
                <a:ea typeface="Canva Sans"/>
                <a:cs typeface="Canva Sans"/>
                <a:sym typeface="Canva Sans"/>
              </a:rPr>
              <a:t>Gage McConnell</a:t>
            </a:r>
          </a:p>
          <a:p>
            <a:pPr algn="ctr">
              <a:lnSpc>
                <a:spcPts val="2100"/>
              </a:lnSpc>
            </a:pPr>
            <a:r>
              <a:rPr lang="en-US" sz="1500" dirty="0">
                <a:solidFill>
                  <a:srgbClr val="000000"/>
                </a:solidFill>
                <a:latin typeface="Canva Sans"/>
                <a:ea typeface="Canva Sans"/>
                <a:cs typeface="Canva Sans"/>
                <a:sym typeface="Canva Sans"/>
              </a:rPr>
              <a:t>George </a:t>
            </a:r>
            <a:r>
              <a:rPr lang="en-US" sz="1500" dirty="0" err="1">
                <a:solidFill>
                  <a:srgbClr val="000000"/>
                </a:solidFill>
                <a:latin typeface="Canva Sans"/>
                <a:ea typeface="Canva Sans"/>
                <a:cs typeface="Canva Sans"/>
                <a:sym typeface="Canva Sans"/>
              </a:rPr>
              <a:t>Caravousano</a:t>
            </a:r>
            <a:endParaRPr lang="en-US" sz="1500" dirty="0">
              <a:solidFill>
                <a:srgbClr val="000000"/>
              </a:solidFill>
              <a:latin typeface="Canva Sans"/>
              <a:ea typeface="Canva Sans"/>
              <a:cs typeface="Canva Sans"/>
              <a:sym typeface="Canva Sans"/>
            </a:endParaRPr>
          </a:p>
          <a:p>
            <a:pPr algn="ctr">
              <a:lnSpc>
                <a:spcPts val="2100"/>
              </a:lnSpc>
            </a:pPr>
            <a:r>
              <a:rPr lang="en-US" sz="1500" dirty="0">
                <a:solidFill>
                  <a:srgbClr val="000000"/>
                </a:solidFill>
                <a:latin typeface="Canva Sans"/>
                <a:ea typeface="Canva Sans"/>
                <a:cs typeface="Canva Sans"/>
                <a:sym typeface="Canva Sans"/>
              </a:rPr>
              <a:t>Greir Guidry</a:t>
            </a:r>
          </a:p>
        </p:txBody>
      </p:sp>
      <p:sp>
        <p:nvSpPr>
          <p:cNvPr id="9" name="TextBox 9"/>
          <p:cNvSpPr txBox="1"/>
          <p:nvPr/>
        </p:nvSpPr>
        <p:spPr>
          <a:xfrm>
            <a:off x="3782950" y="2504519"/>
            <a:ext cx="2187699" cy="4524375"/>
          </a:xfrm>
          <a:prstGeom prst="rect">
            <a:avLst/>
          </a:prstGeom>
        </p:spPr>
        <p:txBody>
          <a:bodyPr lIns="0" tIns="0" rIns="0" bIns="0" rtlCol="0" anchor="t">
            <a:spAutoFit/>
          </a:bodyPr>
          <a:lstStyle/>
          <a:p>
            <a:pPr algn="ctr">
              <a:lnSpc>
                <a:spcPts val="2100"/>
              </a:lnSpc>
            </a:pPr>
            <a:r>
              <a:rPr lang="en-US" sz="1500" dirty="0">
                <a:solidFill>
                  <a:srgbClr val="000000"/>
                </a:solidFill>
                <a:latin typeface="Canva Sans"/>
                <a:ea typeface="Canva Sans"/>
                <a:cs typeface="Canva Sans"/>
                <a:sym typeface="Canva Sans"/>
              </a:rPr>
              <a:t>Jarman Insurance </a:t>
            </a:r>
          </a:p>
          <a:p>
            <a:pPr algn="ctr">
              <a:lnSpc>
                <a:spcPts val="2100"/>
              </a:lnSpc>
            </a:pPr>
            <a:r>
              <a:rPr lang="en-US" sz="1500" dirty="0">
                <a:solidFill>
                  <a:srgbClr val="000000"/>
                </a:solidFill>
                <a:latin typeface="Canva Sans"/>
                <a:ea typeface="Canva Sans"/>
                <a:cs typeface="Canva Sans"/>
                <a:sym typeface="Canva Sans"/>
              </a:rPr>
              <a:t>Jason Ruhlman</a:t>
            </a:r>
          </a:p>
          <a:p>
            <a:pPr algn="ctr">
              <a:lnSpc>
                <a:spcPts val="2100"/>
              </a:lnSpc>
            </a:pPr>
            <a:r>
              <a:rPr lang="en-US" sz="1500" dirty="0">
                <a:solidFill>
                  <a:srgbClr val="000000"/>
                </a:solidFill>
                <a:latin typeface="Canva Sans"/>
                <a:ea typeface="Canva Sans"/>
                <a:cs typeface="Canva Sans"/>
                <a:sym typeface="Canva Sans"/>
              </a:rPr>
              <a:t>Jennifer Mae Adler</a:t>
            </a:r>
          </a:p>
          <a:p>
            <a:pPr algn="ctr">
              <a:lnSpc>
                <a:spcPts val="2100"/>
              </a:lnSpc>
            </a:pPr>
            <a:r>
              <a:rPr lang="en-US" sz="1500" dirty="0" err="1">
                <a:solidFill>
                  <a:srgbClr val="000000"/>
                </a:solidFill>
                <a:latin typeface="Canva Sans"/>
                <a:ea typeface="Canva Sans"/>
                <a:cs typeface="Canva Sans"/>
                <a:sym typeface="Canva Sans"/>
              </a:rPr>
              <a:t>Karalynda</a:t>
            </a:r>
            <a:r>
              <a:rPr lang="en-US" sz="1500" dirty="0">
                <a:solidFill>
                  <a:srgbClr val="000000"/>
                </a:solidFill>
                <a:latin typeface="Canva Sans"/>
                <a:ea typeface="Canva Sans"/>
                <a:cs typeface="Canva Sans"/>
                <a:sym typeface="Canva Sans"/>
              </a:rPr>
              <a:t> Dejesus</a:t>
            </a:r>
          </a:p>
          <a:p>
            <a:pPr algn="ctr">
              <a:lnSpc>
                <a:spcPts val="2100"/>
              </a:lnSpc>
            </a:pPr>
            <a:r>
              <a:rPr lang="en-US" sz="1500" dirty="0">
                <a:solidFill>
                  <a:srgbClr val="000000"/>
                </a:solidFill>
                <a:latin typeface="Canva Sans"/>
                <a:ea typeface="Canva Sans"/>
                <a:cs typeface="Canva Sans"/>
                <a:sym typeface="Canva Sans"/>
              </a:rPr>
              <a:t>Matthew Caselli </a:t>
            </a:r>
          </a:p>
          <a:p>
            <a:pPr algn="ctr">
              <a:lnSpc>
                <a:spcPts val="2100"/>
              </a:lnSpc>
            </a:pPr>
            <a:r>
              <a:rPr lang="en-US" sz="1500" dirty="0">
                <a:solidFill>
                  <a:srgbClr val="000000"/>
                </a:solidFill>
                <a:latin typeface="Canva Sans"/>
                <a:ea typeface="Canva Sans"/>
                <a:cs typeface="Canva Sans"/>
                <a:sym typeface="Canva Sans"/>
              </a:rPr>
              <a:t>Matthew </a:t>
            </a:r>
            <a:r>
              <a:rPr lang="en-US" sz="1500" dirty="0" err="1">
                <a:solidFill>
                  <a:srgbClr val="000000"/>
                </a:solidFill>
                <a:latin typeface="Canva Sans"/>
                <a:ea typeface="Canva Sans"/>
                <a:cs typeface="Canva Sans"/>
                <a:sym typeface="Canva Sans"/>
              </a:rPr>
              <a:t>Tomasullo</a:t>
            </a:r>
            <a:r>
              <a:rPr lang="en-US" sz="1500" dirty="0">
                <a:solidFill>
                  <a:srgbClr val="000000"/>
                </a:solidFill>
                <a:latin typeface="Canva Sans"/>
                <a:ea typeface="Canva Sans"/>
                <a:cs typeface="Canva Sans"/>
                <a:sym typeface="Canva Sans"/>
              </a:rPr>
              <a:t> </a:t>
            </a:r>
          </a:p>
          <a:p>
            <a:pPr algn="ctr">
              <a:lnSpc>
                <a:spcPts val="2100"/>
              </a:lnSpc>
            </a:pPr>
            <a:r>
              <a:rPr lang="en-US" sz="1500" dirty="0" err="1">
                <a:solidFill>
                  <a:srgbClr val="000000"/>
                </a:solidFill>
                <a:latin typeface="Canva Sans"/>
                <a:ea typeface="Canva Sans"/>
                <a:cs typeface="Canva Sans"/>
                <a:sym typeface="Canva Sans"/>
              </a:rPr>
              <a:t>Medahealth</a:t>
            </a:r>
            <a:r>
              <a:rPr lang="en-US" sz="1500" dirty="0">
                <a:solidFill>
                  <a:srgbClr val="000000"/>
                </a:solidFill>
                <a:latin typeface="Canva Sans"/>
                <a:ea typeface="Canva Sans"/>
                <a:cs typeface="Canva Sans"/>
                <a:sym typeface="Canva Sans"/>
              </a:rPr>
              <a:t> Associates </a:t>
            </a:r>
          </a:p>
          <a:p>
            <a:pPr algn="ctr">
              <a:lnSpc>
                <a:spcPts val="2100"/>
              </a:lnSpc>
            </a:pPr>
            <a:r>
              <a:rPr lang="en-US" sz="1500" dirty="0">
                <a:solidFill>
                  <a:srgbClr val="000000"/>
                </a:solidFill>
                <a:latin typeface="Canva Sans"/>
                <a:ea typeface="Canva Sans"/>
                <a:cs typeface="Canva Sans"/>
                <a:sym typeface="Canva Sans"/>
              </a:rPr>
              <a:t>Miranda </a:t>
            </a:r>
            <a:r>
              <a:rPr lang="en-US" sz="1500" dirty="0" err="1">
                <a:solidFill>
                  <a:srgbClr val="000000"/>
                </a:solidFill>
                <a:latin typeface="Canva Sans"/>
                <a:ea typeface="Canva Sans"/>
                <a:cs typeface="Canva Sans"/>
                <a:sym typeface="Canva Sans"/>
              </a:rPr>
              <a:t>Scodius</a:t>
            </a:r>
            <a:r>
              <a:rPr lang="en-US" sz="1500" dirty="0">
                <a:solidFill>
                  <a:srgbClr val="000000"/>
                </a:solidFill>
                <a:latin typeface="Canva Sans"/>
                <a:ea typeface="Canva Sans"/>
                <a:cs typeface="Canva Sans"/>
                <a:sym typeface="Canva Sans"/>
              </a:rPr>
              <a:t> </a:t>
            </a:r>
          </a:p>
          <a:p>
            <a:pPr algn="ctr">
              <a:lnSpc>
                <a:spcPts val="2100"/>
              </a:lnSpc>
            </a:pPr>
            <a:r>
              <a:rPr lang="en-US" sz="1500" dirty="0">
                <a:solidFill>
                  <a:srgbClr val="000000"/>
                </a:solidFill>
                <a:latin typeface="Canva Sans"/>
                <a:ea typeface="Canva Sans"/>
                <a:cs typeface="Canva Sans"/>
                <a:sym typeface="Canva Sans"/>
              </a:rPr>
              <a:t>Niccolas Hession </a:t>
            </a:r>
          </a:p>
          <a:p>
            <a:pPr algn="ctr">
              <a:lnSpc>
                <a:spcPts val="2100"/>
              </a:lnSpc>
            </a:pPr>
            <a:r>
              <a:rPr lang="en-US" sz="1500" dirty="0">
                <a:solidFill>
                  <a:srgbClr val="000000"/>
                </a:solidFill>
                <a:latin typeface="Canva Sans"/>
                <a:ea typeface="Canva Sans"/>
                <a:cs typeface="Canva Sans"/>
                <a:sym typeface="Canva Sans"/>
              </a:rPr>
              <a:t>Nicholas Iarrobino</a:t>
            </a:r>
          </a:p>
          <a:p>
            <a:pPr algn="ctr">
              <a:lnSpc>
                <a:spcPts val="2100"/>
              </a:lnSpc>
            </a:pPr>
            <a:r>
              <a:rPr lang="en-US" sz="1500" dirty="0">
                <a:solidFill>
                  <a:srgbClr val="000000"/>
                </a:solidFill>
                <a:latin typeface="Canva Sans"/>
                <a:ea typeface="Canva Sans"/>
                <a:cs typeface="Canva Sans"/>
                <a:sym typeface="Canva Sans"/>
              </a:rPr>
              <a:t>Reid Demyan </a:t>
            </a:r>
          </a:p>
          <a:p>
            <a:pPr algn="ctr">
              <a:lnSpc>
                <a:spcPts val="2100"/>
              </a:lnSpc>
            </a:pPr>
            <a:r>
              <a:rPr lang="en-US" sz="1500" dirty="0">
                <a:solidFill>
                  <a:srgbClr val="000000"/>
                </a:solidFill>
                <a:latin typeface="Canva Sans"/>
                <a:ea typeface="Canva Sans"/>
                <a:cs typeface="Canva Sans"/>
                <a:sym typeface="Canva Sans"/>
              </a:rPr>
              <a:t>RELIANT ADVISORS LLC</a:t>
            </a:r>
          </a:p>
          <a:p>
            <a:pPr algn="ctr">
              <a:lnSpc>
                <a:spcPts val="2100"/>
              </a:lnSpc>
            </a:pPr>
            <a:r>
              <a:rPr lang="en-US" sz="1500" dirty="0">
                <a:solidFill>
                  <a:srgbClr val="000000"/>
                </a:solidFill>
                <a:latin typeface="Canva Sans"/>
                <a:ea typeface="Canva Sans"/>
                <a:cs typeface="Canva Sans"/>
                <a:sym typeface="Canva Sans"/>
              </a:rPr>
              <a:t>Richard Wagner </a:t>
            </a:r>
          </a:p>
          <a:p>
            <a:pPr algn="ctr">
              <a:lnSpc>
                <a:spcPts val="2100"/>
              </a:lnSpc>
            </a:pPr>
            <a:r>
              <a:rPr lang="en-US" sz="1500" dirty="0">
                <a:solidFill>
                  <a:srgbClr val="000000"/>
                </a:solidFill>
                <a:latin typeface="Canva Sans"/>
                <a:ea typeface="Canva Sans"/>
                <a:cs typeface="Canva Sans"/>
                <a:sym typeface="Canva Sans"/>
              </a:rPr>
              <a:t>Roberge Insurance LLC </a:t>
            </a:r>
          </a:p>
          <a:p>
            <a:pPr algn="ctr">
              <a:lnSpc>
                <a:spcPts val="2100"/>
              </a:lnSpc>
            </a:pPr>
            <a:r>
              <a:rPr lang="en-US" sz="1500" dirty="0">
                <a:solidFill>
                  <a:srgbClr val="000000"/>
                </a:solidFill>
                <a:latin typeface="Canva Sans"/>
                <a:ea typeface="Canva Sans"/>
                <a:cs typeface="Canva Sans"/>
                <a:sym typeface="Canva Sans"/>
              </a:rPr>
              <a:t>Robert Weinstein </a:t>
            </a:r>
          </a:p>
          <a:p>
            <a:pPr algn="ctr">
              <a:lnSpc>
                <a:spcPts val="2100"/>
              </a:lnSpc>
            </a:pPr>
            <a:r>
              <a:rPr lang="en-US" sz="1500" dirty="0">
                <a:solidFill>
                  <a:srgbClr val="000000"/>
                </a:solidFill>
                <a:latin typeface="Canva Sans"/>
                <a:ea typeface="Canva Sans"/>
                <a:cs typeface="Canva Sans"/>
                <a:sym typeface="Canva Sans"/>
              </a:rPr>
              <a:t>Ronald Gaynor </a:t>
            </a:r>
          </a:p>
          <a:p>
            <a:pPr algn="ctr">
              <a:lnSpc>
                <a:spcPts val="2100"/>
              </a:lnSpc>
            </a:pPr>
            <a:r>
              <a:rPr lang="en-US" sz="1500" dirty="0">
                <a:solidFill>
                  <a:srgbClr val="000000"/>
                </a:solidFill>
                <a:latin typeface="Canva Sans"/>
                <a:ea typeface="Canva Sans"/>
                <a:cs typeface="Canva Sans"/>
                <a:sym typeface="Canva Sans"/>
              </a:rPr>
              <a:t>Ryan Mansouri </a:t>
            </a:r>
          </a:p>
        </p:txBody>
      </p:sp>
      <p:sp>
        <p:nvSpPr>
          <p:cNvPr id="10" name="TextBox 10"/>
          <p:cNvSpPr txBox="1"/>
          <p:nvPr/>
        </p:nvSpPr>
        <p:spPr>
          <a:xfrm>
            <a:off x="6630686" y="2581275"/>
            <a:ext cx="1571104" cy="2124075"/>
          </a:xfrm>
          <a:prstGeom prst="rect">
            <a:avLst/>
          </a:prstGeom>
        </p:spPr>
        <p:txBody>
          <a:bodyPr lIns="0" tIns="0" rIns="0" bIns="0" rtlCol="0" anchor="t">
            <a:spAutoFit/>
          </a:bodyPr>
          <a:lstStyle/>
          <a:p>
            <a:pPr algn="ctr">
              <a:lnSpc>
                <a:spcPts val="2100"/>
              </a:lnSpc>
            </a:pPr>
            <a:r>
              <a:rPr lang="en-US" sz="1500">
                <a:solidFill>
                  <a:srgbClr val="000000"/>
                </a:solidFill>
                <a:latin typeface="Canva Sans"/>
                <a:ea typeface="Canva Sans"/>
                <a:cs typeface="Canva Sans"/>
                <a:sym typeface="Canva Sans"/>
              </a:rPr>
              <a:t>Sally McGuren</a:t>
            </a:r>
          </a:p>
          <a:p>
            <a:pPr algn="ctr">
              <a:lnSpc>
                <a:spcPts val="2100"/>
              </a:lnSpc>
            </a:pPr>
            <a:r>
              <a:rPr lang="en-US" sz="1500">
                <a:solidFill>
                  <a:srgbClr val="000000"/>
                </a:solidFill>
                <a:latin typeface="Canva Sans"/>
                <a:ea typeface="Canva Sans"/>
                <a:cs typeface="Canva Sans"/>
                <a:sym typeface="Canva Sans"/>
              </a:rPr>
              <a:t>Sarah</a:t>
            </a:r>
          </a:p>
          <a:p>
            <a:pPr algn="ctr">
              <a:lnSpc>
                <a:spcPts val="2100"/>
              </a:lnSpc>
            </a:pPr>
            <a:r>
              <a:rPr lang="en-US" sz="1500">
                <a:solidFill>
                  <a:srgbClr val="000000"/>
                </a:solidFill>
                <a:latin typeface="Canva Sans"/>
                <a:ea typeface="Canva Sans"/>
                <a:cs typeface="Canva Sans"/>
                <a:sym typeface="Canva Sans"/>
              </a:rPr>
              <a:t>Scott Lewis </a:t>
            </a:r>
          </a:p>
          <a:p>
            <a:pPr algn="ctr">
              <a:lnSpc>
                <a:spcPts val="2100"/>
              </a:lnSpc>
            </a:pPr>
            <a:r>
              <a:rPr lang="en-US" sz="1500">
                <a:solidFill>
                  <a:srgbClr val="000000"/>
                </a:solidFill>
                <a:latin typeface="Canva Sans"/>
                <a:ea typeface="Canva Sans"/>
                <a:cs typeface="Canva Sans"/>
                <a:sym typeface="Canva Sans"/>
              </a:rPr>
              <a:t>Steven Hinds</a:t>
            </a:r>
          </a:p>
          <a:p>
            <a:pPr algn="ctr">
              <a:lnSpc>
                <a:spcPts val="2100"/>
              </a:lnSpc>
            </a:pPr>
            <a:r>
              <a:rPr lang="en-US" sz="1500">
                <a:solidFill>
                  <a:srgbClr val="000000"/>
                </a:solidFill>
                <a:latin typeface="Canva Sans"/>
                <a:ea typeface="Canva Sans"/>
                <a:cs typeface="Canva Sans"/>
                <a:sym typeface="Canva Sans"/>
              </a:rPr>
              <a:t>Ulrich Sterling</a:t>
            </a:r>
          </a:p>
          <a:p>
            <a:pPr algn="ctr">
              <a:lnSpc>
                <a:spcPts val="2100"/>
              </a:lnSpc>
            </a:pPr>
            <a:r>
              <a:rPr lang="en-US" sz="1500">
                <a:solidFill>
                  <a:srgbClr val="000000"/>
                </a:solidFill>
                <a:latin typeface="Canva Sans"/>
                <a:ea typeface="Canva Sans"/>
                <a:cs typeface="Canva Sans"/>
                <a:sym typeface="Canva Sans"/>
              </a:rPr>
              <a:t>Victor Prichard </a:t>
            </a:r>
          </a:p>
          <a:p>
            <a:pPr algn="ctr">
              <a:lnSpc>
                <a:spcPts val="2100"/>
              </a:lnSpc>
            </a:pPr>
            <a:r>
              <a:rPr lang="en-US" sz="1500">
                <a:solidFill>
                  <a:srgbClr val="000000"/>
                </a:solidFill>
                <a:latin typeface="Canva Sans"/>
                <a:ea typeface="Canva Sans"/>
                <a:cs typeface="Canva Sans"/>
                <a:sym typeface="Canva Sans"/>
              </a:rPr>
              <a:t>Zachary Hancock</a:t>
            </a:r>
          </a:p>
          <a:p>
            <a:pPr algn="ctr">
              <a:lnSpc>
                <a:spcPts val="2100"/>
              </a:lnSpc>
            </a:pPr>
            <a:endParaRPr lang="en-US" sz="1500">
              <a:solidFill>
                <a:srgbClr val="000000"/>
              </a:solidFill>
              <a:latin typeface="Canva Sans"/>
              <a:ea typeface="Canva Sans"/>
              <a:cs typeface="Canva Sans"/>
              <a:sym typeface="Canva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16666" b="-16666"/>
            </a:stretch>
          </a:blipFill>
        </p:spPr>
        <p:txBody>
          <a:bodyPr/>
          <a:lstStyle/>
          <a:p>
            <a:endParaRPr lang="en-US"/>
          </a:p>
        </p:txBody>
      </p:sp>
      <p:sp>
        <p:nvSpPr>
          <p:cNvPr id="3" name="Freeform 3"/>
          <p:cNvSpPr/>
          <p:nvPr/>
        </p:nvSpPr>
        <p:spPr>
          <a:xfrm>
            <a:off x="1156143" y="208477"/>
            <a:ext cx="4332644" cy="1604342"/>
          </a:xfrm>
          <a:custGeom>
            <a:avLst/>
            <a:gdLst/>
            <a:ahLst/>
            <a:cxnLst/>
            <a:rect l="l" t="t" r="r" b="b"/>
            <a:pathLst>
              <a:path w="4332644" h="1604342">
                <a:moveTo>
                  <a:pt x="0" y="0"/>
                </a:moveTo>
                <a:lnTo>
                  <a:pt x="4332644" y="0"/>
                </a:lnTo>
                <a:lnTo>
                  <a:pt x="4332644" y="1604343"/>
                </a:lnTo>
                <a:lnTo>
                  <a:pt x="0" y="1604343"/>
                </a:lnTo>
                <a:lnTo>
                  <a:pt x="0" y="0"/>
                </a:lnTo>
                <a:close/>
              </a:path>
            </a:pathLst>
          </a:custGeom>
          <a:blipFill>
            <a:blip r:embed="rId4"/>
            <a:stretch>
              <a:fillRect/>
            </a:stretch>
          </a:blipFill>
        </p:spPr>
        <p:txBody>
          <a:bodyPr/>
          <a:lstStyle/>
          <a:p>
            <a:endParaRPr lang="en-US"/>
          </a:p>
        </p:txBody>
      </p:sp>
      <p:sp>
        <p:nvSpPr>
          <p:cNvPr id="4" name="Freeform 4"/>
          <p:cNvSpPr/>
          <p:nvPr/>
        </p:nvSpPr>
        <p:spPr>
          <a:xfrm>
            <a:off x="5812815" y="-78538"/>
            <a:ext cx="2135327" cy="2121981"/>
          </a:xfrm>
          <a:custGeom>
            <a:avLst/>
            <a:gdLst/>
            <a:ahLst/>
            <a:cxnLst/>
            <a:rect l="l" t="t" r="r" b="b"/>
            <a:pathLst>
              <a:path w="2135327" h="2121981">
                <a:moveTo>
                  <a:pt x="0" y="0"/>
                </a:moveTo>
                <a:lnTo>
                  <a:pt x="2135326" y="0"/>
                </a:lnTo>
                <a:lnTo>
                  <a:pt x="2135326" y="2121981"/>
                </a:lnTo>
                <a:lnTo>
                  <a:pt x="0" y="2121981"/>
                </a:lnTo>
                <a:lnTo>
                  <a:pt x="0" y="0"/>
                </a:lnTo>
                <a:close/>
              </a:path>
            </a:pathLst>
          </a:custGeom>
          <a:blipFill>
            <a:blip r:embed="rId5"/>
            <a:stretch>
              <a:fillRect/>
            </a:stretch>
          </a:blipFill>
        </p:spPr>
        <p:txBody>
          <a:bodyPr/>
          <a:lstStyle/>
          <a:p>
            <a:endParaRPr lang="en-US"/>
          </a:p>
        </p:txBody>
      </p:sp>
      <p:sp>
        <p:nvSpPr>
          <p:cNvPr id="5" name="Freeform 5"/>
          <p:cNvSpPr/>
          <p:nvPr/>
        </p:nvSpPr>
        <p:spPr>
          <a:xfrm>
            <a:off x="5488497" y="652126"/>
            <a:ext cx="3108960" cy="660654"/>
          </a:xfrm>
          <a:custGeom>
            <a:avLst/>
            <a:gdLst/>
            <a:ahLst/>
            <a:cxnLst/>
            <a:rect l="l" t="t" r="r" b="b"/>
            <a:pathLst>
              <a:path w="3108960" h="660654">
                <a:moveTo>
                  <a:pt x="0" y="0"/>
                </a:moveTo>
                <a:lnTo>
                  <a:pt x="3108960" y="0"/>
                </a:lnTo>
                <a:lnTo>
                  <a:pt x="3108960" y="660654"/>
                </a:lnTo>
                <a:lnTo>
                  <a:pt x="0" y="6606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5686330" y="720198"/>
            <a:ext cx="2713293" cy="457834"/>
          </a:xfrm>
          <a:prstGeom prst="rect">
            <a:avLst/>
          </a:prstGeom>
        </p:spPr>
        <p:txBody>
          <a:bodyPr lIns="0" tIns="0" rIns="0" bIns="0" rtlCol="0" anchor="t">
            <a:spAutoFit/>
          </a:bodyPr>
          <a:lstStyle/>
          <a:p>
            <a:pPr algn="ctr">
              <a:lnSpc>
                <a:spcPts val="3640"/>
              </a:lnSpc>
            </a:pPr>
            <a:r>
              <a:rPr lang="en-US" sz="2600">
                <a:solidFill>
                  <a:srgbClr val="F4F6FC"/>
                </a:solidFill>
                <a:latin typeface="Coco Gothic"/>
                <a:ea typeface="Coco Gothic"/>
                <a:cs typeface="Coco Gothic"/>
                <a:sym typeface="Coco Gothic"/>
              </a:rPr>
              <a:t>Agent BONUS!</a:t>
            </a:r>
          </a:p>
        </p:txBody>
      </p:sp>
      <p:sp>
        <p:nvSpPr>
          <p:cNvPr id="7" name="TextBox 7"/>
          <p:cNvSpPr txBox="1"/>
          <p:nvPr/>
        </p:nvSpPr>
        <p:spPr>
          <a:xfrm>
            <a:off x="4335214" y="1863310"/>
            <a:ext cx="1083171" cy="372745"/>
          </a:xfrm>
          <a:prstGeom prst="rect">
            <a:avLst/>
          </a:prstGeom>
        </p:spPr>
        <p:txBody>
          <a:bodyPr lIns="0" tIns="0" rIns="0" bIns="0" rtlCol="0" anchor="t">
            <a:spAutoFit/>
          </a:bodyPr>
          <a:lstStyle/>
          <a:p>
            <a:pPr algn="ctr">
              <a:lnSpc>
                <a:spcPts val="3079"/>
              </a:lnSpc>
            </a:pPr>
            <a:r>
              <a:rPr lang="en-US" sz="2199" b="1" u="sng" dirty="0">
                <a:solidFill>
                  <a:srgbClr val="000000"/>
                </a:solidFill>
                <a:latin typeface="Canva Sans Bold"/>
                <a:ea typeface="Canva Sans Bold"/>
                <a:cs typeface="Canva Sans Bold"/>
                <a:sym typeface="Canva Sans Bold"/>
              </a:rPr>
              <a:t>25 Apps</a:t>
            </a:r>
          </a:p>
        </p:txBody>
      </p:sp>
      <p:sp>
        <p:nvSpPr>
          <p:cNvPr id="8" name="TextBox 8"/>
          <p:cNvSpPr txBox="1"/>
          <p:nvPr/>
        </p:nvSpPr>
        <p:spPr>
          <a:xfrm>
            <a:off x="3517589" y="2184089"/>
            <a:ext cx="2718420" cy="4990465"/>
          </a:xfrm>
          <a:prstGeom prst="rect">
            <a:avLst/>
          </a:prstGeom>
        </p:spPr>
        <p:txBody>
          <a:bodyPr lIns="0" tIns="0" rIns="0" bIns="0" rtlCol="0" anchor="t">
            <a:spAutoFit/>
          </a:bodyPr>
          <a:lstStyle/>
          <a:p>
            <a:pPr algn="ctr">
              <a:lnSpc>
                <a:spcPts val="2659"/>
              </a:lnSpc>
            </a:pPr>
            <a:r>
              <a:rPr lang="en-US" sz="1899" dirty="0">
                <a:solidFill>
                  <a:srgbClr val="000000"/>
                </a:solidFill>
                <a:latin typeface="Canva Sans"/>
                <a:ea typeface="Canva Sans"/>
                <a:cs typeface="Canva Sans"/>
                <a:sym typeface="Canva Sans"/>
              </a:rPr>
              <a:t>Brandon Liles</a:t>
            </a:r>
          </a:p>
          <a:p>
            <a:pPr algn="ctr">
              <a:lnSpc>
                <a:spcPts val="2659"/>
              </a:lnSpc>
            </a:pPr>
            <a:r>
              <a:rPr lang="en-US" sz="1899" dirty="0">
                <a:solidFill>
                  <a:srgbClr val="000000"/>
                </a:solidFill>
                <a:latin typeface="Canva Sans"/>
                <a:ea typeface="Canva Sans"/>
                <a:cs typeface="Canva Sans"/>
                <a:sym typeface="Canva Sans"/>
              </a:rPr>
              <a:t>Dylan Carney</a:t>
            </a:r>
          </a:p>
          <a:p>
            <a:pPr algn="ctr">
              <a:lnSpc>
                <a:spcPts val="2659"/>
              </a:lnSpc>
            </a:pPr>
            <a:r>
              <a:rPr lang="en-US" sz="1899" dirty="0">
                <a:solidFill>
                  <a:srgbClr val="000000"/>
                </a:solidFill>
                <a:latin typeface="Canva Sans"/>
                <a:ea typeface="Canva Sans"/>
                <a:cs typeface="Canva Sans"/>
                <a:sym typeface="Canva Sans"/>
              </a:rPr>
              <a:t>Jared DeBrabander</a:t>
            </a:r>
          </a:p>
          <a:p>
            <a:pPr algn="ctr">
              <a:lnSpc>
                <a:spcPts val="2659"/>
              </a:lnSpc>
            </a:pPr>
            <a:r>
              <a:rPr lang="en-US" sz="1899" dirty="0">
                <a:solidFill>
                  <a:srgbClr val="000000"/>
                </a:solidFill>
                <a:latin typeface="Canva Sans"/>
                <a:ea typeface="Canva Sans"/>
                <a:cs typeface="Canva Sans"/>
                <a:sym typeface="Canva Sans"/>
              </a:rPr>
              <a:t>Jasmin Garcia</a:t>
            </a:r>
          </a:p>
          <a:p>
            <a:pPr algn="ctr">
              <a:lnSpc>
                <a:spcPts val="2659"/>
              </a:lnSpc>
            </a:pPr>
            <a:r>
              <a:rPr lang="en-US" sz="1899" dirty="0">
                <a:solidFill>
                  <a:srgbClr val="000000"/>
                </a:solidFill>
                <a:latin typeface="Canva Sans"/>
                <a:ea typeface="Canva Sans"/>
                <a:cs typeface="Canva Sans"/>
                <a:sym typeface="Canva Sans"/>
              </a:rPr>
              <a:t>Jason Desai</a:t>
            </a:r>
          </a:p>
          <a:p>
            <a:pPr algn="ctr">
              <a:lnSpc>
                <a:spcPts val="2659"/>
              </a:lnSpc>
            </a:pPr>
            <a:r>
              <a:rPr lang="en-US" sz="1899" dirty="0">
                <a:solidFill>
                  <a:srgbClr val="000000"/>
                </a:solidFill>
                <a:latin typeface="Canva Sans"/>
                <a:ea typeface="Canva Sans"/>
                <a:cs typeface="Canva Sans"/>
                <a:sym typeface="Canva Sans"/>
              </a:rPr>
              <a:t>Justin Cyr</a:t>
            </a:r>
          </a:p>
          <a:p>
            <a:pPr algn="ctr">
              <a:lnSpc>
                <a:spcPts val="2659"/>
              </a:lnSpc>
            </a:pPr>
            <a:r>
              <a:rPr lang="en-US" sz="1899" dirty="0">
                <a:solidFill>
                  <a:srgbClr val="000000"/>
                </a:solidFill>
                <a:latin typeface="Canva Sans"/>
                <a:ea typeface="Canva Sans"/>
                <a:cs typeface="Canva Sans"/>
                <a:sym typeface="Canva Sans"/>
              </a:rPr>
              <a:t>Khoi Tran</a:t>
            </a:r>
          </a:p>
          <a:p>
            <a:pPr algn="ctr">
              <a:lnSpc>
                <a:spcPts val="2659"/>
              </a:lnSpc>
            </a:pPr>
            <a:r>
              <a:rPr lang="en-US" sz="1899" dirty="0">
                <a:solidFill>
                  <a:srgbClr val="000000"/>
                </a:solidFill>
                <a:latin typeface="Canva Sans"/>
                <a:ea typeface="Canva Sans"/>
                <a:cs typeface="Canva Sans"/>
                <a:sym typeface="Canva Sans"/>
              </a:rPr>
              <a:t>Kyle Horton</a:t>
            </a:r>
          </a:p>
          <a:p>
            <a:pPr algn="ctr">
              <a:lnSpc>
                <a:spcPts val="2659"/>
              </a:lnSpc>
            </a:pPr>
            <a:r>
              <a:rPr lang="en-US" sz="1899" dirty="0">
                <a:solidFill>
                  <a:srgbClr val="000000"/>
                </a:solidFill>
                <a:latin typeface="Canva Sans"/>
                <a:ea typeface="Canva Sans"/>
                <a:cs typeface="Canva Sans"/>
                <a:sym typeface="Canva Sans"/>
              </a:rPr>
              <a:t>Lauren Kochensparger</a:t>
            </a:r>
          </a:p>
          <a:p>
            <a:pPr algn="ctr">
              <a:lnSpc>
                <a:spcPts val="2659"/>
              </a:lnSpc>
            </a:pPr>
            <a:r>
              <a:rPr lang="en-US" sz="1899" dirty="0">
                <a:solidFill>
                  <a:srgbClr val="000000"/>
                </a:solidFill>
                <a:latin typeface="Canva Sans"/>
                <a:ea typeface="Canva Sans"/>
                <a:cs typeface="Canva Sans"/>
                <a:sym typeface="Canva Sans"/>
              </a:rPr>
              <a:t>Luke Elliott</a:t>
            </a:r>
          </a:p>
          <a:p>
            <a:pPr algn="ctr">
              <a:lnSpc>
                <a:spcPts val="2659"/>
              </a:lnSpc>
            </a:pPr>
            <a:r>
              <a:rPr lang="en-US" sz="1899" dirty="0" err="1">
                <a:solidFill>
                  <a:srgbClr val="000000"/>
                </a:solidFill>
                <a:latin typeface="Canva Sans"/>
                <a:ea typeface="Canva Sans"/>
                <a:cs typeface="Canva Sans"/>
                <a:sym typeface="Canva Sans"/>
              </a:rPr>
              <a:t>MedaHealth</a:t>
            </a:r>
            <a:r>
              <a:rPr lang="en-US" sz="1899" dirty="0">
                <a:solidFill>
                  <a:srgbClr val="000000"/>
                </a:solidFill>
                <a:latin typeface="Canva Sans"/>
                <a:ea typeface="Canva Sans"/>
                <a:cs typeface="Canva Sans"/>
                <a:sym typeface="Canva Sans"/>
              </a:rPr>
              <a:t> Associates</a:t>
            </a:r>
          </a:p>
          <a:p>
            <a:pPr algn="ctr">
              <a:lnSpc>
                <a:spcPts val="2659"/>
              </a:lnSpc>
            </a:pPr>
            <a:r>
              <a:rPr lang="en-US" sz="1899" dirty="0">
                <a:solidFill>
                  <a:srgbClr val="000000"/>
                </a:solidFill>
                <a:latin typeface="Canva Sans"/>
                <a:ea typeface="Canva Sans"/>
                <a:cs typeface="Canva Sans"/>
                <a:sym typeface="Canva Sans"/>
              </a:rPr>
              <a:t>Megan Williams</a:t>
            </a:r>
          </a:p>
          <a:p>
            <a:pPr algn="ctr">
              <a:lnSpc>
                <a:spcPts val="2659"/>
              </a:lnSpc>
            </a:pPr>
            <a:r>
              <a:rPr lang="en-US" sz="1899" dirty="0">
                <a:solidFill>
                  <a:srgbClr val="000000"/>
                </a:solidFill>
                <a:latin typeface="Canva Sans"/>
                <a:ea typeface="Canva Sans"/>
                <a:cs typeface="Canva Sans"/>
                <a:sym typeface="Canva Sans"/>
              </a:rPr>
              <a:t>Spencer </a:t>
            </a:r>
            <a:r>
              <a:rPr lang="en-US" sz="1899" dirty="0" err="1">
                <a:solidFill>
                  <a:srgbClr val="000000"/>
                </a:solidFill>
                <a:latin typeface="Canva Sans"/>
                <a:ea typeface="Canva Sans"/>
                <a:cs typeface="Canva Sans"/>
                <a:sym typeface="Canva Sans"/>
              </a:rPr>
              <a:t>Faggioni</a:t>
            </a:r>
            <a:endParaRPr lang="en-US" sz="1899" dirty="0">
              <a:solidFill>
                <a:srgbClr val="000000"/>
              </a:solidFill>
              <a:latin typeface="Canva Sans"/>
              <a:ea typeface="Canva Sans"/>
              <a:cs typeface="Canva Sans"/>
              <a:sym typeface="Canva Sans"/>
            </a:endParaRPr>
          </a:p>
          <a:p>
            <a:pPr algn="ctr">
              <a:lnSpc>
                <a:spcPts val="2659"/>
              </a:lnSpc>
            </a:pPr>
            <a:r>
              <a:rPr lang="en-US" sz="1899" dirty="0">
                <a:solidFill>
                  <a:srgbClr val="000000"/>
                </a:solidFill>
                <a:latin typeface="Canva Sans"/>
                <a:ea typeface="Canva Sans"/>
                <a:cs typeface="Canva Sans"/>
                <a:sym typeface="Canva Sans"/>
              </a:rPr>
              <a:t>Stephanie Iiams LLC</a:t>
            </a:r>
          </a:p>
          <a:p>
            <a:pPr algn="ctr">
              <a:lnSpc>
                <a:spcPts val="2659"/>
              </a:lnSpc>
            </a:pPr>
            <a:endParaRPr lang="en-US" sz="1899" dirty="0">
              <a:solidFill>
                <a:srgbClr val="000000"/>
              </a:solidFill>
              <a:latin typeface="Canva Sans"/>
              <a:ea typeface="Canva Sans"/>
              <a:cs typeface="Canva Sans"/>
              <a:sym typeface="Canva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16666" b="-16666"/>
            </a:stretch>
          </a:blipFill>
        </p:spPr>
        <p:txBody>
          <a:bodyPr/>
          <a:lstStyle/>
          <a:p>
            <a:endParaRPr lang="en-US"/>
          </a:p>
        </p:txBody>
      </p:sp>
      <p:sp>
        <p:nvSpPr>
          <p:cNvPr id="3" name="Freeform 3"/>
          <p:cNvSpPr/>
          <p:nvPr/>
        </p:nvSpPr>
        <p:spPr>
          <a:xfrm>
            <a:off x="1156143" y="208477"/>
            <a:ext cx="4332644" cy="1604342"/>
          </a:xfrm>
          <a:custGeom>
            <a:avLst/>
            <a:gdLst/>
            <a:ahLst/>
            <a:cxnLst/>
            <a:rect l="l" t="t" r="r" b="b"/>
            <a:pathLst>
              <a:path w="4332644" h="1604342">
                <a:moveTo>
                  <a:pt x="0" y="0"/>
                </a:moveTo>
                <a:lnTo>
                  <a:pt x="4332644" y="0"/>
                </a:lnTo>
                <a:lnTo>
                  <a:pt x="4332644" y="1604343"/>
                </a:lnTo>
                <a:lnTo>
                  <a:pt x="0" y="1604343"/>
                </a:lnTo>
                <a:lnTo>
                  <a:pt x="0" y="0"/>
                </a:lnTo>
                <a:close/>
              </a:path>
            </a:pathLst>
          </a:custGeom>
          <a:blipFill>
            <a:blip r:embed="rId4"/>
            <a:stretch>
              <a:fillRect/>
            </a:stretch>
          </a:blipFill>
        </p:spPr>
        <p:txBody>
          <a:bodyPr/>
          <a:lstStyle/>
          <a:p>
            <a:endParaRPr lang="en-US"/>
          </a:p>
        </p:txBody>
      </p:sp>
      <p:sp>
        <p:nvSpPr>
          <p:cNvPr id="4" name="Freeform 4"/>
          <p:cNvSpPr/>
          <p:nvPr/>
        </p:nvSpPr>
        <p:spPr>
          <a:xfrm>
            <a:off x="5812815" y="-78538"/>
            <a:ext cx="2135327" cy="2121981"/>
          </a:xfrm>
          <a:custGeom>
            <a:avLst/>
            <a:gdLst/>
            <a:ahLst/>
            <a:cxnLst/>
            <a:rect l="l" t="t" r="r" b="b"/>
            <a:pathLst>
              <a:path w="2135327" h="2121981">
                <a:moveTo>
                  <a:pt x="0" y="0"/>
                </a:moveTo>
                <a:lnTo>
                  <a:pt x="2135326" y="0"/>
                </a:lnTo>
                <a:lnTo>
                  <a:pt x="2135326" y="2121981"/>
                </a:lnTo>
                <a:lnTo>
                  <a:pt x="0" y="2121981"/>
                </a:lnTo>
                <a:lnTo>
                  <a:pt x="0" y="0"/>
                </a:lnTo>
                <a:close/>
              </a:path>
            </a:pathLst>
          </a:custGeom>
          <a:blipFill>
            <a:blip r:embed="rId5"/>
            <a:stretch>
              <a:fillRect/>
            </a:stretch>
          </a:blipFill>
        </p:spPr>
        <p:txBody>
          <a:bodyPr/>
          <a:lstStyle/>
          <a:p>
            <a:endParaRPr lang="en-US"/>
          </a:p>
        </p:txBody>
      </p:sp>
      <p:sp>
        <p:nvSpPr>
          <p:cNvPr id="5" name="Freeform 5"/>
          <p:cNvSpPr/>
          <p:nvPr/>
        </p:nvSpPr>
        <p:spPr>
          <a:xfrm>
            <a:off x="5488497" y="652126"/>
            <a:ext cx="3108960" cy="660654"/>
          </a:xfrm>
          <a:custGeom>
            <a:avLst/>
            <a:gdLst/>
            <a:ahLst/>
            <a:cxnLst/>
            <a:rect l="l" t="t" r="r" b="b"/>
            <a:pathLst>
              <a:path w="3108960" h="660654">
                <a:moveTo>
                  <a:pt x="0" y="0"/>
                </a:moveTo>
                <a:lnTo>
                  <a:pt x="3108960" y="0"/>
                </a:lnTo>
                <a:lnTo>
                  <a:pt x="3108960" y="660654"/>
                </a:lnTo>
                <a:lnTo>
                  <a:pt x="0" y="6606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5686330" y="720198"/>
            <a:ext cx="2713293" cy="457834"/>
          </a:xfrm>
          <a:prstGeom prst="rect">
            <a:avLst/>
          </a:prstGeom>
        </p:spPr>
        <p:txBody>
          <a:bodyPr lIns="0" tIns="0" rIns="0" bIns="0" rtlCol="0" anchor="t">
            <a:spAutoFit/>
          </a:bodyPr>
          <a:lstStyle/>
          <a:p>
            <a:pPr algn="ctr">
              <a:lnSpc>
                <a:spcPts val="3640"/>
              </a:lnSpc>
            </a:pPr>
            <a:r>
              <a:rPr lang="en-US" sz="2600">
                <a:solidFill>
                  <a:srgbClr val="F4F6FC"/>
                </a:solidFill>
                <a:latin typeface="Coco Gothic"/>
                <a:ea typeface="Coco Gothic"/>
                <a:cs typeface="Coco Gothic"/>
                <a:sym typeface="Coco Gothic"/>
              </a:rPr>
              <a:t>Agent BONUS!</a:t>
            </a:r>
          </a:p>
        </p:txBody>
      </p:sp>
      <p:sp>
        <p:nvSpPr>
          <p:cNvPr id="7" name="TextBox 7"/>
          <p:cNvSpPr txBox="1"/>
          <p:nvPr/>
        </p:nvSpPr>
        <p:spPr>
          <a:xfrm>
            <a:off x="4312741" y="2005343"/>
            <a:ext cx="1128117" cy="372745"/>
          </a:xfrm>
          <a:prstGeom prst="rect">
            <a:avLst/>
          </a:prstGeom>
        </p:spPr>
        <p:txBody>
          <a:bodyPr lIns="0" tIns="0" rIns="0" bIns="0" rtlCol="0" anchor="t">
            <a:spAutoFit/>
          </a:bodyPr>
          <a:lstStyle/>
          <a:p>
            <a:pPr algn="ctr">
              <a:lnSpc>
                <a:spcPts val="3079"/>
              </a:lnSpc>
            </a:pPr>
            <a:r>
              <a:rPr lang="en-US" sz="2199" b="1" u="sng">
                <a:solidFill>
                  <a:srgbClr val="000000"/>
                </a:solidFill>
                <a:latin typeface="Canva Sans Bold"/>
                <a:ea typeface="Canva Sans Bold"/>
                <a:cs typeface="Canva Sans Bold"/>
                <a:sym typeface="Canva Sans Bold"/>
              </a:rPr>
              <a:t>40 Apps</a:t>
            </a:r>
          </a:p>
        </p:txBody>
      </p:sp>
      <p:sp>
        <p:nvSpPr>
          <p:cNvPr id="8" name="TextBox 8"/>
          <p:cNvSpPr txBox="1"/>
          <p:nvPr/>
        </p:nvSpPr>
        <p:spPr>
          <a:xfrm>
            <a:off x="3467026" y="2440009"/>
            <a:ext cx="3009974" cy="1581150"/>
          </a:xfrm>
          <a:prstGeom prst="rect">
            <a:avLst/>
          </a:prstGeom>
        </p:spPr>
        <p:txBody>
          <a:bodyPr wrap="square" lIns="0" tIns="0" rIns="0" bIns="0" rtlCol="0" anchor="t">
            <a:spAutoFit/>
          </a:bodyPr>
          <a:lstStyle/>
          <a:p>
            <a:pPr algn="ctr">
              <a:lnSpc>
                <a:spcPts val="4200"/>
              </a:lnSpc>
            </a:pPr>
            <a:r>
              <a:rPr lang="en-US" sz="3000" dirty="0">
                <a:solidFill>
                  <a:srgbClr val="000000"/>
                </a:solidFill>
                <a:latin typeface="Canva Sans"/>
                <a:ea typeface="Canva Sans"/>
                <a:cs typeface="Canva Sans"/>
                <a:sym typeface="Canva Sans"/>
              </a:rPr>
              <a:t>Justis Wilson</a:t>
            </a:r>
          </a:p>
          <a:p>
            <a:pPr algn="ctr">
              <a:lnSpc>
                <a:spcPts val="4200"/>
              </a:lnSpc>
            </a:pPr>
            <a:r>
              <a:rPr lang="en-US" sz="3000" dirty="0">
                <a:solidFill>
                  <a:srgbClr val="000000"/>
                </a:solidFill>
                <a:latin typeface="Canva Sans"/>
                <a:ea typeface="Canva Sans"/>
                <a:cs typeface="Canva Sans"/>
                <a:sym typeface="Canva Sans"/>
              </a:rPr>
              <a:t>Robert Presson</a:t>
            </a:r>
          </a:p>
          <a:p>
            <a:pPr algn="ctr">
              <a:lnSpc>
                <a:spcPts val="4200"/>
              </a:lnSpc>
            </a:pPr>
            <a:endParaRPr lang="en-US" sz="3000" dirty="0">
              <a:solidFill>
                <a:srgbClr val="000000"/>
              </a:solidFill>
              <a:latin typeface="Canva Sans"/>
              <a:ea typeface="Canva Sans"/>
              <a:cs typeface="Canva Sans"/>
              <a:sym typeface="Canva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16666" b="-16666"/>
            </a:stretch>
          </a:blipFill>
        </p:spPr>
        <p:txBody>
          <a:bodyPr/>
          <a:lstStyle/>
          <a:p>
            <a:endParaRPr lang="en-US"/>
          </a:p>
        </p:txBody>
      </p:sp>
      <p:sp>
        <p:nvSpPr>
          <p:cNvPr id="3" name="Freeform 3"/>
          <p:cNvSpPr/>
          <p:nvPr/>
        </p:nvSpPr>
        <p:spPr>
          <a:xfrm>
            <a:off x="1156143" y="208477"/>
            <a:ext cx="4332644" cy="1604342"/>
          </a:xfrm>
          <a:custGeom>
            <a:avLst/>
            <a:gdLst/>
            <a:ahLst/>
            <a:cxnLst/>
            <a:rect l="l" t="t" r="r" b="b"/>
            <a:pathLst>
              <a:path w="4332644" h="1604342">
                <a:moveTo>
                  <a:pt x="0" y="0"/>
                </a:moveTo>
                <a:lnTo>
                  <a:pt x="4332644" y="0"/>
                </a:lnTo>
                <a:lnTo>
                  <a:pt x="4332644" y="1604343"/>
                </a:lnTo>
                <a:lnTo>
                  <a:pt x="0" y="1604343"/>
                </a:lnTo>
                <a:lnTo>
                  <a:pt x="0" y="0"/>
                </a:lnTo>
                <a:close/>
              </a:path>
            </a:pathLst>
          </a:custGeom>
          <a:blipFill>
            <a:blip r:embed="rId4"/>
            <a:stretch>
              <a:fillRect/>
            </a:stretch>
          </a:blipFill>
        </p:spPr>
        <p:txBody>
          <a:bodyPr/>
          <a:lstStyle/>
          <a:p>
            <a:endParaRPr lang="en-US"/>
          </a:p>
        </p:txBody>
      </p:sp>
      <p:sp>
        <p:nvSpPr>
          <p:cNvPr id="4" name="Freeform 4"/>
          <p:cNvSpPr/>
          <p:nvPr/>
        </p:nvSpPr>
        <p:spPr>
          <a:xfrm>
            <a:off x="5812815" y="-78538"/>
            <a:ext cx="2135327" cy="2121981"/>
          </a:xfrm>
          <a:custGeom>
            <a:avLst/>
            <a:gdLst/>
            <a:ahLst/>
            <a:cxnLst/>
            <a:rect l="l" t="t" r="r" b="b"/>
            <a:pathLst>
              <a:path w="2135327" h="2121981">
                <a:moveTo>
                  <a:pt x="0" y="0"/>
                </a:moveTo>
                <a:lnTo>
                  <a:pt x="2135326" y="0"/>
                </a:lnTo>
                <a:lnTo>
                  <a:pt x="2135326" y="2121981"/>
                </a:lnTo>
                <a:lnTo>
                  <a:pt x="0" y="2121981"/>
                </a:lnTo>
                <a:lnTo>
                  <a:pt x="0" y="0"/>
                </a:lnTo>
                <a:close/>
              </a:path>
            </a:pathLst>
          </a:custGeom>
          <a:blipFill>
            <a:blip r:embed="rId5"/>
            <a:stretch>
              <a:fillRect/>
            </a:stretch>
          </a:blipFill>
        </p:spPr>
        <p:txBody>
          <a:bodyPr/>
          <a:lstStyle/>
          <a:p>
            <a:endParaRPr lang="en-US"/>
          </a:p>
        </p:txBody>
      </p:sp>
      <p:sp>
        <p:nvSpPr>
          <p:cNvPr id="5" name="Freeform 5"/>
          <p:cNvSpPr/>
          <p:nvPr/>
        </p:nvSpPr>
        <p:spPr>
          <a:xfrm>
            <a:off x="5488497" y="652126"/>
            <a:ext cx="3108960" cy="660654"/>
          </a:xfrm>
          <a:custGeom>
            <a:avLst/>
            <a:gdLst/>
            <a:ahLst/>
            <a:cxnLst/>
            <a:rect l="l" t="t" r="r" b="b"/>
            <a:pathLst>
              <a:path w="3108960" h="660654">
                <a:moveTo>
                  <a:pt x="0" y="0"/>
                </a:moveTo>
                <a:lnTo>
                  <a:pt x="3108960" y="0"/>
                </a:lnTo>
                <a:lnTo>
                  <a:pt x="3108960" y="660654"/>
                </a:lnTo>
                <a:lnTo>
                  <a:pt x="0" y="6606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5686330" y="720198"/>
            <a:ext cx="2713293" cy="457834"/>
          </a:xfrm>
          <a:prstGeom prst="rect">
            <a:avLst/>
          </a:prstGeom>
        </p:spPr>
        <p:txBody>
          <a:bodyPr lIns="0" tIns="0" rIns="0" bIns="0" rtlCol="0" anchor="t">
            <a:spAutoFit/>
          </a:bodyPr>
          <a:lstStyle/>
          <a:p>
            <a:pPr algn="ctr">
              <a:lnSpc>
                <a:spcPts val="3640"/>
              </a:lnSpc>
            </a:pPr>
            <a:r>
              <a:rPr lang="en-US" sz="2600">
                <a:solidFill>
                  <a:srgbClr val="F4F6FC"/>
                </a:solidFill>
                <a:latin typeface="Coco Gothic"/>
                <a:ea typeface="Coco Gothic"/>
                <a:cs typeface="Coco Gothic"/>
                <a:sym typeface="Coco Gothic"/>
              </a:rPr>
              <a:t>Agent BONUS!</a:t>
            </a:r>
          </a:p>
        </p:txBody>
      </p:sp>
      <p:sp>
        <p:nvSpPr>
          <p:cNvPr id="7" name="TextBox 7"/>
          <p:cNvSpPr txBox="1"/>
          <p:nvPr/>
        </p:nvSpPr>
        <p:spPr>
          <a:xfrm>
            <a:off x="4315606" y="2005343"/>
            <a:ext cx="1122387" cy="372745"/>
          </a:xfrm>
          <a:prstGeom prst="rect">
            <a:avLst/>
          </a:prstGeom>
        </p:spPr>
        <p:txBody>
          <a:bodyPr lIns="0" tIns="0" rIns="0" bIns="0" rtlCol="0" anchor="t">
            <a:spAutoFit/>
          </a:bodyPr>
          <a:lstStyle/>
          <a:p>
            <a:pPr algn="ctr">
              <a:lnSpc>
                <a:spcPts val="3079"/>
              </a:lnSpc>
            </a:pPr>
            <a:r>
              <a:rPr lang="en-US" sz="2199" b="1" u="sng">
                <a:solidFill>
                  <a:srgbClr val="000000"/>
                </a:solidFill>
                <a:latin typeface="Canva Sans Bold"/>
                <a:ea typeface="Canva Sans Bold"/>
                <a:cs typeface="Canva Sans Bold"/>
                <a:sym typeface="Canva Sans Bold"/>
              </a:rPr>
              <a:t>50 Apps</a:t>
            </a:r>
          </a:p>
        </p:txBody>
      </p:sp>
      <p:sp>
        <p:nvSpPr>
          <p:cNvPr id="8" name="TextBox 8"/>
          <p:cNvSpPr txBox="1"/>
          <p:nvPr/>
        </p:nvSpPr>
        <p:spPr>
          <a:xfrm>
            <a:off x="3456050" y="2440009"/>
            <a:ext cx="2841501" cy="1581150"/>
          </a:xfrm>
          <a:prstGeom prst="rect">
            <a:avLst/>
          </a:prstGeom>
        </p:spPr>
        <p:txBody>
          <a:bodyPr lIns="0" tIns="0" rIns="0" bIns="0" rtlCol="0" anchor="t">
            <a:spAutoFit/>
          </a:bodyPr>
          <a:lstStyle/>
          <a:p>
            <a:pPr algn="ctr">
              <a:lnSpc>
                <a:spcPts val="4200"/>
              </a:lnSpc>
            </a:pPr>
            <a:r>
              <a:rPr lang="en-US" sz="3000">
                <a:solidFill>
                  <a:srgbClr val="000000"/>
                </a:solidFill>
                <a:latin typeface="Canva Sans"/>
                <a:ea typeface="Canva Sans"/>
                <a:cs typeface="Canva Sans"/>
                <a:sym typeface="Canva Sans"/>
              </a:rPr>
              <a:t>Thomas Trifaro </a:t>
            </a:r>
          </a:p>
          <a:p>
            <a:pPr algn="ctr">
              <a:lnSpc>
                <a:spcPts val="4200"/>
              </a:lnSpc>
            </a:pPr>
            <a:r>
              <a:rPr lang="en-US" sz="3000">
                <a:solidFill>
                  <a:srgbClr val="000000"/>
                </a:solidFill>
                <a:latin typeface="Canva Sans"/>
                <a:ea typeface="Canva Sans"/>
                <a:cs typeface="Canva Sans"/>
                <a:sym typeface="Canva Sans"/>
              </a:rPr>
              <a:t>John Roberts </a:t>
            </a:r>
          </a:p>
          <a:p>
            <a:pPr algn="ctr">
              <a:lnSpc>
                <a:spcPts val="4200"/>
              </a:lnSpc>
            </a:pPr>
            <a:endParaRPr lang="en-US" sz="3000">
              <a:solidFill>
                <a:srgbClr val="000000"/>
              </a:solidFill>
              <a:latin typeface="Canva Sans"/>
              <a:ea typeface="Canva Sans"/>
              <a:cs typeface="Canva Sans"/>
              <a:sym typeface="Canva Sans"/>
            </a:endParaRPr>
          </a:p>
        </p:txBody>
      </p:sp>
      <p:sp>
        <p:nvSpPr>
          <p:cNvPr id="9" name="TextBox 9"/>
          <p:cNvSpPr txBox="1"/>
          <p:nvPr/>
        </p:nvSpPr>
        <p:spPr>
          <a:xfrm>
            <a:off x="1905000" y="4201814"/>
            <a:ext cx="6163670" cy="2476500"/>
          </a:xfrm>
          <a:prstGeom prst="rect">
            <a:avLst/>
          </a:prstGeom>
        </p:spPr>
        <p:txBody>
          <a:bodyPr wrap="square" lIns="0" tIns="0" rIns="0" bIns="0" rtlCol="0" anchor="t">
            <a:spAutoFit/>
          </a:bodyPr>
          <a:lstStyle/>
          <a:p>
            <a:pPr algn="ctr">
              <a:lnSpc>
                <a:spcPts val="8400"/>
              </a:lnSpc>
            </a:pPr>
            <a:r>
              <a:rPr lang="en-US" sz="6000" b="1" dirty="0">
                <a:solidFill>
                  <a:srgbClr val="000000"/>
                </a:solidFill>
                <a:latin typeface="Canva Sans Bold"/>
                <a:ea typeface="Canva Sans Bold"/>
                <a:cs typeface="Canva Sans Bold"/>
                <a:sym typeface="Canva Sans Bold"/>
              </a:rPr>
              <a:t>Total Payout!</a:t>
            </a:r>
          </a:p>
          <a:p>
            <a:pPr algn="ctr">
              <a:lnSpc>
                <a:spcPts val="3000"/>
              </a:lnSpc>
            </a:pPr>
            <a:endParaRPr lang="en-US" sz="6000" b="1" dirty="0">
              <a:solidFill>
                <a:srgbClr val="000000"/>
              </a:solidFill>
              <a:latin typeface="Canva Sans Bold"/>
              <a:ea typeface="Canva Sans Bold"/>
              <a:cs typeface="Canva Sans Bold"/>
              <a:sym typeface="Canva Sans Bold"/>
            </a:endParaRPr>
          </a:p>
          <a:p>
            <a:pPr algn="ctr">
              <a:lnSpc>
                <a:spcPts val="8400"/>
              </a:lnSpc>
            </a:pPr>
            <a:r>
              <a:rPr lang="en-US" sz="6000" b="1" dirty="0">
                <a:solidFill>
                  <a:srgbClr val="000000"/>
                </a:solidFill>
                <a:latin typeface="Canva Sans Bold"/>
                <a:ea typeface="Canva Sans Bold"/>
                <a:cs typeface="Canva Sans Bold"/>
                <a:sym typeface="Canva Sans Bold"/>
              </a:rPr>
              <a:t>$142,000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16666" b="-16666"/>
            </a:stretch>
          </a:blipFill>
        </p:spPr>
        <p:txBody>
          <a:bodyPr/>
          <a:lstStyle/>
          <a:p>
            <a:endParaRPr lang="en-US"/>
          </a:p>
        </p:txBody>
      </p:sp>
      <p:sp>
        <p:nvSpPr>
          <p:cNvPr id="3" name="Freeform 3"/>
          <p:cNvSpPr/>
          <p:nvPr/>
        </p:nvSpPr>
        <p:spPr>
          <a:xfrm>
            <a:off x="4899519" y="4047355"/>
            <a:ext cx="731520" cy="785525"/>
          </a:xfrm>
          <a:custGeom>
            <a:avLst/>
            <a:gdLst/>
            <a:ahLst/>
            <a:cxnLst/>
            <a:rect l="l" t="t" r="r" b="b"/>
            <a:pathLst>
              <a:path w="731520" h="785525">
                <a:moveTo>
                  <a:pt x="0" y="0"/>
                </a:moveTo>
                <a:lnTo>
                  <a:pt x="731520" y="0"/>
                </a:lnTo>
                <a:lnTo>
                  <a:pt x="731520" y="785525"/>
                </a:lnTo>
                <a:lnTo>
                  <a:pt x="0" y="7855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a:hlinkClick r:id="rId5" tooltip="https://www.instagram.com/compasshealthconsultants_/"/>
          </p:cNvPr>
          <p:cNvSpPr/>
          <p:nvPr/>
        </p:nvSpPr>
        <p:spPr>
          <a:xfrm>
            <a:off x="7865834" y="6477944"/>
            <a:ext cx="655444" cy="655444"/>
          </a:xfrm>
          <a:custGeom>
            <a:avLst/>
            <a:gdLst/>
            <a:ahLst/>
            <a:cxnLst/>
            <a:rect l="l" t="t" r="r" b="b"/>
            <a:pathLst>
              <a:path w="655444" h="655444">
                <a:moveTo>
                  <a:pt x="0" y="0"/>
                </a:moveTo>
                <a:lnTo>
                  <a:pt x="655444" y="0"/>
                </a:lnTo>
                <a:lnTo>
                  <a:pt x="655444" y="655444"/>
                </a:lnTo>
                <a:lnTo>
                  <a:pt x="0" y="6554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a:hlinkClick r:id="rId8" tooltip="https://www.linkedin.com/company/compasshealthconsultants/"/>
          </p:cNvPr>
          <p:cNvSpPr/>
          <p:nvPr/>
        </p:nvSpPr>
        <p:spPr>
          <a:xfrm>
            <a:off x="5331653" y="6534616"/>
            <a:ext cx="598772" cy="598772"/>
          </a:xfrm>
          <a:custGeom>
            <a:avLst/>
            <a:gdLst/>
            <a:ahLst/>
            <a:cxnLst/>
            <a:rect l="l" t="t" r="r" b="b"/>
            <a:pathLst>
              <a:path w="598772" h="598772">
                <a:moveTo>
                  <a:pt x="0" y="0"/>
                </a:moveTo>
                <a:lnTo>
                  <a:pt x="598772" y="0"/>
                </a:lnTo>
                <a:lnTo>
                  <a:pt x="598772" y="598772"/>
                </a:lnTo>
                <a:lnTo>
                  <a:pt x="0" y="5987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6">
            <a:hlinkClick r:id="rId11" tooltip="https://www.facebook.com/CompassHealthConsultants/"/>
          </p:cNvPr>
          <p:cNvSpPr/>
          <p:nvPr/>
        </p:nvSpPr>
        <p:spPr>
          <a:xfrm>
            <a:off x="6668652" y="6569982"/>
            <a:ext cx="266209" cy="563406"/>
          </a:xfrm>
          <a:custGeom>
            <a:avLst/>
            <a:gdLst/>
            <a:ahLst/>
            <a:cxnLst/>
            <a:rect l="l" t="t" r="r" b="b"/>
            <a:pathLst>
              <a:path w="266209" h="563406">
                <a:moveTo>
                  <a:pt x="0" y="0"/>
                </a:moveTo>
                <a:lnTo>
                  <a:pt x="266210" y="0"/>
                </a:lnTo>
                <a:lnTo>
                  <a:pt x="266210" y="563406"/>
                </a:lnTo>
                <a:lnTo>
                  <a:pt x="0" y="5634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7" name="Freeform 7"/>
          <p:cNvSpPr/>
          <p:nvPr/>
        </p:nvSpPr>
        <p:spPr>
          <a:xfrm>
            <a:off x="135637" y="5299271"/>
            <a:ext cx="1790278" cy="1972758"/>
          </a:xfrm>
          <a:custGeom>
            <a:avLst/>
            <a:gdLst/>
            <a:ahLst/>
            <a:cxnLst/>
            <a:rect l="l" t="t" r="r" b="b"/>
            <a:pathLst>
              <a:path w="1790278" h="1972758">
                <a:moveTo>
                  <a:pt x="0" y="0"/>
                </a:moveTo>
                <a:lnTo>
                  <a:pt x="1790278" y="0"/>
                </a:lnTo>
                <a:lnTo>
                  <a:pt x="1790278" y="1972759"/>
                </a:lnTo>
                <a:lnTo>
                  <a:pt x="0" y="197275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8" name="Freeform 8"/>
          <p:cNvSpPr/>
          <p:nvPr/>
        </p:nvSpPr>
        <p:spPr>
          <a:xfrm>
            <a:off x="1168846" y="4014730"/>
            <a:ext cx="2995515" cy="1636300"/>
          </a:xfrm>
          <a:custGeom>
            <a:avLst/>
            <a:gdLst/>
            <a:ahLst/>
            <a:cxnLst/>
            <a:rect l="l" t="t" r="r" b="b"/>
            <a:pathLst>
              <a:path w="2995515" h="1636300">
                <a:moveTo>
                  <a:pt x="0" y="0"/>
                </a:moveTo>
                <a:lnTo>
                  <a:pt x="2995515" y="0"/>
                </a:lnTo>
                <a:lnTo>
                  <a:pt x="2995515" y="1636300"/>
                </a:lnTo>
                <a:lnTo>
                  <a:pt x="0" y="1636300"/>
                </a:lnTo>
                <a:lnTo>
                  <a:pt x="0" y="0"/>
                </a:lnTo>
                <a:close/>
              </a:path>
            </a:pathLst>
          </a:custGeom>
          <a:blipFill>
            <a:blip r:embed="rId16"/>
            <a:stretch>
              <a:fillRect/>
            </a:stretch>
          </a:blipFill>
        </p:spPr>
        <p:txBody>
          <a:bodyPr/>
          <a:lstStyle/>
          <a:p>
            <a:endParaRPr lang="en-US"/>
          </a:p>
        </p:txBody>
      </p:sp>
      <p:sp>
        <p:nvSpPr>
          <p:cNvPr id="9" name="TextBox 9"/>
          <p:cNvSpPr txBox="1"/>
          <p:nvPr/>
        </p:nvSpPr>
        <p:spPr>
          <a:xfrm>
            <a:off x="2117986" y="1201153"/>
            <a:ext cx="5517627" cy="1135639"/>
          </a:xfrm>
          <a:prstGeom prst="rect">
            <a:avLst/>
          </a:prstGeom>
        </p:spPr>
        <p:txBody>
          <a:bodyPr lIns="0" tIns="0" rIns="0" bIns="0" rtlCol="0" anchor="t">
            <a:spAutoFit/>
          </a:bodyPr>
          <a:lstStyle/>
          <a:p>
            <a:pPr algn="ctr">
              <a:lnSpc>
                <a:spcPts val="3030"/>
              </a:lnSpc>
            </a:pPr>
            <a:r>
              <a:rPr lang="en-US" sz="2164">
                <a:solidFill>
                  <a:srgbClr val="341919"/>
                </a:solidFill>
                <a:latin typeface="Montserrat"/>
                <a:ea typeface="Montserrat"/>
                <a:cs typeface="Montserrat"/>
                <a:sym typeface="Montserrat"/>
              </a:rPr>
              <a:t>Sell your first application by next Friday, June 20th &amp; receive a Compass shirt* and $100 lead credits!</a:t>
            </a:r>
          </a:p>
        </p:txBody>
      </p:sp>
      <p:sp>
        <p:nvSpPr>
          <p:cNvPr id="10" name="TextBox 10"/>
          <p:cNvSpPr txBox="1"/>
          <p:nvPr/>
        </p:nvSpPr>
        <p:spPr>
          <a:xfrm>
            <a:off x="1868649" y="313718"/>
            <a:ext cx="6016303" cy="613410"/>
          </a:xfrm>
          <a:prstGeom prst="rect">
            <a:avLst/>
          </a:prstGeom>
        </p:spPr>
        <p:txBody>
          <a:bodyPr lIns="0" tIns="0" rIns="0" bIns="0" rtlCol="0" anchor="t">
            <a:spAutoFit/>
          </a:bodyPr>
          <a:lstStyle/>
          <a:p>
            <a:pPr algn="ctr">
              <a:lnSpc>
                <a:spcPts val="5040"/>
              </a:lnSpc>
            </a:pPr>
            <a:r>
              <a:rPr lang="en-US" sz="3600">
                <a:solidFill>
                  <a:srgbClr val="341919"/>
                </a:solidFill>
                <a:latin typeface="Gulfs Display"/>
                <a:ea typeface="Gulfs Display"/>
                <a:cs typeface="Gulfs Display"/>
                <a:sym typeface="Gulfs Display"/>
              </a:rPr>
              <a:t>ATTENTION NEW AGENTS</a:t>
            </a:r>
          </a:p>
        </p:txBody>
      </p:sp>
      <p:sp>
        <p:nvSpPr>
          <p:cNvPr id="11" name="TextBox 11"/>
          <p:cNvSpPr txBox="1"/>
          <p:nvPr/>
        </p:nvSpPr>
        <p:spPr>
          <a:xfrm>
            <a:off x="2844240" y="2501919"/>
            <a:ext cx="4110558" cy="735964"/>
          </a:xfrm>
          <a:prstGeom prst="rect">
            <a:avLst/>
          </a:prstGeom>
        </p:spPr>
        <p:txBody>
          <a:bodyPr lIns="0" tIns="0" rIns="0" bIns="0" rtlCol="0" anchor="t">
            <a:spAutoFit/>
          </a:bodyPr>
          <a:lstStyle/>
          <a:p>
            <a:pPr algn="ctr">
              <a:lnSpc>
                <a:spcPts val="1960"/>
              </a:lnSpc>
            </a:pPr>
            <a:r>
              <a:rPr lang="en-US" sz="1400">
                <a:solidFill>
                  <a:srgbClr val="341919"/>
                </a:solidFill>
                <a:latin typeface="Montserrat"/>
                <a:ea typeface="Montserrat"/>
                <a:cs typeface="Montserrat"/>
                <a:sym typeface="Montserrat"/>
              </a:rPr>
              <a:t>*May be substituted for a $50 CHC store credit</a:t>
            </a:r>
          </a:p>
          <a:p>
            <a:pPr algn="ctr">
              <a:lnSpc>
                <a:spcPts val="1960"/>
              </a:lnSpc>
            </a:pPr>
            <a:endParaRPr lang="en-US" sz="1400">
              <a:solidFill>
                <a:srgbClr val="341919"/>
              </a:solidFill>
              <a:latin typeface="Montserrat"/>
              <a:ea typeface="Montserrat"/>
              <a:cs typeface="Montserrat"/>
              <a:sym typeface="Montserrat"/>
            </a:endParaRPr>
          </a:p>
          <a:p>
            <a:pPr algn="ctr">
              <a:lnSpc>
                <a:spcPts val="1960"/>
              </a:lnSpc>
            </a:pPr>
            <a:endParaRPr lang="en-US" sz="1400">
              <a:solidFill>
                <a:srgbClr val="341919"/>
              </a:solidFill>
              <a:latin typeface="Montserrat"/>
              <a:ea typeface="Montserrat"/>
              <a:cs typeface="Montserrat"/>
              <a:sym typeface="Montserrat"/>
            </a:endParaRPr>
          </a:p>
        </p:txBody>
      </p:sp>
      <p:sp>
        <p:nvSpPr>
          <p:cNvPr id="12" name="TextBox 12"/>
          <p:cNvSpPr txBox="1"/>
          <p:nvPr/>
        </p:nvSpPr>
        <p:spPr>
          <a:xfrm>
            <a:off x="4644096" y="4317375"/>
            <a:ext cx="4171492" cy="1935219"/>
          </a:xfrm>
          <a:prstGeom prst="rect">
            <a:avLst/>
          </a:prstGeom>
        </p:spPr>
        <p:txBody>
          <a:bodyPr lIns="0" tIns="0" rIns="0" bIns="0" rtlCol="0" anchor="t">
            <a:spAutoFit/>
          </a:bodyPr>
          <a:lstStyle/>
          <a:p>
            <a:pPr algn="ctr">
              <a:lnSpc>
                <a:spcPts val="2196"/>
              </a:lnSpc>
            </a:pPr>
            <a:r>
              <a:rPr lang="en-US" sz="1568">
                <a:solidFill>
                  <a:srgbClr val="341919"/>
                </a:solidFill>
                <a:latin typeface="Montserrat"/>
                <a:ea typeface="Montserrat"/>
                <a:cs typeface="Montserrat"/>
                <a:sym typeface="Montserrat"/>
              </a:rPr>
              <a:t>Connect with us!</a:t>
            </a:r>
          </a:p>
          <a:p>
            <a:pPr algn="ctr">
              <a:lnSpc>
                <a:spcPts val="2196"/>
              </a:lnSpc>
            </a:pPr>
            <a:r>
              <a:rPr lang="en-US" sz="1568">
                <a:solidFill>
                  <a:srgbClr val="341919"/>
                </a:solidFill>
                <a:latin typeface="Montserrat"/>
                <a:ea typeface="Montserrat"/>
                <a:cs typeface="Montserrat"/>
                <a:sym typeface="Montserrat"/>
              </a:rPr>
              <a:t>If you’re not receiving CHC communications (email and texts), please email Mari Krivelow at mkrivelow@chcquotes.com</a:t>
            </a:r>
          </a:p>
          <a:p>
            <a:pPr algn="ctr">
              <a:lnSpc>
                <a:spcPts val="2196"/>
              </a:lnSpc>
            </a:pPr>
            <a:endParaRPr lang="en-US" sz="1568">
              <a:solidFill>
                <a:srgbClr val="341919"/>
              </a:solidFill>
              <a:latin typeface="Montserrat"/>
              <a:ea typeface="Montserrat"/>
              <a:cs typeface="Montserrat"/>
              <a:sym typeface="Montserrat"/>
            </a:endParaRPr>
          </a:p>
          <a:p>
            <a:pPr algn="ctr">
              <a:lnSpc>
                <a:spcPts val="2196"/>
              </a:lnSpc>
            </a:pPr>
            <a:r>
              <a:rPr lang="en-US" sz="1568">
                <a:solidFill>
                  <a:srgbClr val="341919"/>
                </a:solidFill>
                <a:latin typeface="Montserrat"/>
                <a:ea typeface="Montserrat"/>
                <a:cs typeface="Montserrat"/>
                <a:sym typeface="Montserrat"/>
              </a:rPr>
              <a:t>Follow us!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3F5FF"/>
        </a:solidFill>
        <a:effectLst/>
      </p:bgPr>
    </p:bg>
    <p:spTree>
      <p:nvGrpSpPr>
        <p:cNvPr id="1" name=""/>
        <p:cNvGrpSpPr/>
        <p:nvPr/>
      </p:nvGrpSpPr>
      <p:grpSpPr>
        <a:xfrm>
          <a:off x="0" y="0"/>
          <a:ext cx="0" cy="0"/>
          <a:chOff x="0" y="0"/>
          <a:chExt cx="0" cy="0"/>
        </a:xfrm>
      </p:grpSpPr>
      <p:sp>
        <p:nvSpPr>
          <p:cNvPr id="2" name="Freeform 2"/>
          <p:cNvSpPr/>
          <p:nvPr/>
        </p:nvSpPr>
        <p:spPr>
          <a:xfrm>
            <a:off x="3778237" y="100209"/>
            <a:ext cx="2197127" cy="1601489"/>
          </a:xfrm>
          <a:custGeom>
            <a:avLst/>
            <a:gdLst/>
            <a:ahLst/>
            <a:cxnLst/>
            <a:rect l="l" t="t" r="r" b="b"/>
            <a:pathLst>
              <a:path w="2197127" h="1601489">
                <a:moveTo>
                  <a:pt x="0" y="0"/>
                </a:moveTo>
                <a:lnTo>
                  <a:pt x="2197126" y="0"/>
                </a:lnTo>
                <a:lnTo>
                  <a:pt x="2197126" y="1601488"/>
                </a:lnTo>
                <a:lnTo>
                  <a:pt x="0" y="1601488"/>
                </a:lnTo>
                <a:lnTo>
                  <a:pt x="0" y="0"/>
                </a:lnTo>
                <a:close/>
              </a:path>
            </a:pathLst>
          </a:custGeom>
          <a:blipFill>
            <a:blip r:embed="rId2"/>
            <a:stretch>
              <a:fillRect t="-20662" b="-16530"/>
            </a:stretch>
          </a:blipFill>
        </p:spPr>
        <p:txBody>
          <a:bodyPr/>
          <a:lstStyle/>
          <a:p>
            <a:endParaRPr lang="en-US"/>
          </a:p>
        </p:txBody>
      </p:sp>
      <p:sp>
        <p:nvSpPr>
          <p:cNvPr id="3" name="TextBox 3"/>
          <p:cNvSpPr txBox="1"/>
          <p:nvPr/>
        </p:nvSpPr>
        <p:spPr>
          <a:xfrm>
            <a:off x="283245" y="2038881"/>
            <a:ext cx="9187111" cy="5100954"/>
          </a:xfrm>
          <a:prstGeom prst="rect">
            <a:avLst/>
          </a:prstGeom>
        </p:spPr>
        <p:txBody>
          <a:bodyPr lIns="0" tIns="0" rIns="0" bIns="0" rtlCol="0" anchor="t">
            <a:spAutoFit/>
          </a:bodyPr>
          <a:lstStyle/>
          <a:p>
            <a:pPr algn="ctr">
              <a:lnSpc>
                <a:spcPts val="3920"/>
              </a:lnSpc>
            </a:pPr>
            <a:r>
              <a:rPr lang="en-US" sz="2800" b="1">
                <a:solidFill>
                  <a:srgbClr val="000000"/>
                </a:solidFill>
                <a:latin typeface="Montserrat Bold"/>
                <a:ea typeface="Montserrat Bold"/>
                <a:cs typeface="Montserrat Bold"/>
                <a:sym typeface="Montserrat Bold"/>
              </a:rPr>
              <a:t>Self Training:</a:t>
            </a:r>
          </a:p>
          <a:p>
            <a:pPr algn="ctr">
              <a:lnSpc>
                <a:spcPts val="3920"/>
              </a:lnSpc>
            </a:pPr>
            <a:endParaRPr lang="en-US" sz="2800" b="1">
              <a:solidFill>
                <a:srgbClr val="000000"/>
              </a:solidFill>
              <a:latin typeface="Montserrat Bold"/>
              <a:ea typeface="Montserrat Bold"/>
              <a:cs typeface="Montserrat Bold"/>
              <a:sym typeface="Montserrat Bold"/>
            </a:endParaRPr>
          </a:p>
          <a:p>
            <a:pPr algn="ctr">
              <a:lnSpc>
                <a:spcPts val="1680"/>
              </a:lnSpc>
            </a:pPr>
            <a:r>
              <a:rPr lang="en-US" sz="1200" b="1">
                <a:solidFill>
                  <a:srgbClr val="000000"/>
                </a:solidFill>
                <a:latin typeface="Montserrat Bold"/>
                <a:ea typeface="Montserrat Bold"/>
                <a:cs typeface="Montserrat Bold"/>
                <a:sym typeface="Montserrat Bold"/>
              </a:rPr>
              <a:t>SIMERP</a:t>
            </a:r>
            <a:r>
              <a:rPr lang="en-US" sz="1200">
                <a:solidFill>
                  <a:srgbClr val="000000"/>
                </a:solidFill>
                <a:latin typeface="Montserrat"/>
                <a:ea typeface="Montserrat"/>
                <a:cs typeface="Montserrat"/>
                <a:sym typeface="Montserrat"/>
              </a:rPr>
              <a:t>: </a:t>
            </a:r>
            <a:r>
              <a:rPr lang="en-US" sz="1200" u="sng">
                <a:solidFill>
                  <a:srgbClr val="000000"/>
                </a:solidFill>
                <a:latin typeface="Montserrat"/>
                <a:ea typeface="Montserrat"/>
                <a:cs typeface="Montserrat"/>
                <a:sym typeface="Montserrat"/>
                <a:hlinkClick r:id="rId3" tooltip="https://l.gourl.es/l/bbcfba9e677a58dc4cb2560c3461546b62b18bbd?w=bWtyaXZlbG93QGNoY3F1b3Rlcy5jb20&amp;url=https%3A%2F%2Fwww.loom.com%2Fshare%2F8d6008edd3d04bda9d5dd1dcae0d0134%3Fsid%3D3c8a769a-f1fc-46ad-8302-502f0ffcce30&amp;u=11176919&amp;signature=bb49458644dc9d1b"/>
              </a:rPr>
              <a:t>https://www.loom.com/share/8d6008edd3d04bda9d5dd1dcae0d0134?sid=3c8a769a-f1fc-46ad-8302-502f0ffcce30</a:t>
            </a:r>
          </a:p>
          <a:p>
            <a:pPr algn="ctr">
              <a:lnSpc>
                <a:spcPts val="1680"/>
              </a:lnSpc>
            </a:pPr>
            <a:endParaRPr lang="en-US" sz="1200" u="sng">
              <a:solidFill>
                <a:srgbClr val="000000"/>
              </a:solidFill>
              <a:latin typeface="Montserrat"/>
              <a:ea typeface="Montserrat"/>
              <a:cs typeface="Montserrat"/>
              <a:sym typeface="Montserrat"/>
              <a:hlinkClick r:id="rId3" tooltip="https://l.gourl.es/l/bbcfba9e677a58dc4cb2560c3461546b62b18bbd?w=bWtyaXZlbG93QGNoY3F1b3Rlcy5jb20&amp;url=https%3A%2F%2Fwww.loom.com%2Fshare%2F8d6008edd3d04bda9d5dd1dcae0d0134%3Fsid%3D3c8a769a-f1fc-46ad-8302-502f0ffcce30&amp;u=11176919&amp;signature=bb49458644dc9d1b"/>
            </a:endParaRPr>
          </a:p>
          <a:p>
            <a:pPr algn="ctr">
              <a:lnSpc>
                <a:spcPts val="1680"/>
              </a:lnSpc>
            </a:pPr>
            <a:r>
              <a:rPr lang="en-US" sz="1200" b="1">
                <a:solidFill>
                  <a:srgbClr val="000000"/>
                </a:solidFill>
                <a:latin typeface="Montserrat Bold"/>
                <a:ea typeface="Montserrat Bold"/>
                <a:cs typeface="Montserrat Bold"/>
                <a:sym typeface="Montserrat Bold"/>
              </a:rPr>
              <a:t>Understanding Paycheck Impact - </a:t>
            </a:r>
            <a:r>
              <a:rPr lang="en-US" sz="1200" b="1" u="sng">
                <a:solidFill>
                  <a:srgbClr val="000000"/>
                </a:solidFill>
                <a:latin typeface="Montserrat Bold"/>
                <a:ea typeface="Montserrat Bold"/>
                <a:cs typeface="Montserrat Bold"/>
                <a:sym typeface="Montserrat Bold"/>
                <a:hlinkClick r:id="rId4" tooltip="https://l.gourl.es/l/915eece38afaa114496a1993729c1a741cbcd2db?w=bWtyaXZlbG93QGNoY3F1b3Rlcy5jb20&amp;url=https%3A%2F%2Fwww.loom.com%2Fshare%2F29eca4797a674f4c85a4ead45da60f45&amp;u=11176919&amp;signature=c1f7fdb7f0b91130"/>
              </a:rPr>
              <a:t>Watch Video</a:t>
            </a:r>
          </a:p>
          <a:p>
            <a:pPr algn="ctr">
              <a:lnSpc>
                <a:spcPts val="1680"/>
              </a:lnSpc>
            </a:pPr>
            <a:r>
              <a:rPr lang="en-US" sz="1200">
                <a:solidFill>
                  <a:srgbClr val="000000"/>
                </a:solidFill>
                <a:latin typeface="Montserrat"/>
                <a:ea typeface="Montserrat"/>
                <a:cs typeface="Montserrat"/>
                <a:sym typeface="Montserrat"/>
              </a:rPr>
              <a:t>In this video, I explain how our wellness program affects employee paychecks, using a typical example of an employee earning $39,520 annually. By enrolling in the program, employees can reduce their taxable income, leading to significant savings on federal, state, Social Security, and Medicare taxes. This results in an increase in their take-home pay, which can be used for wellness benefits. I encourage you to consider how this program can benefit our employees and to share any thoughts you have.</a:t>
            </a:r>
          </a:p>
          <a:p>
            <a:pPr algn="ctr">
              <a:lnSpc>
                <a:spcPts val="3920"/>
              </a:lnSpc>
            </a:pPr>
            <a:r>
              <a:rPr lang="en-US" sz="2800">
                <a:solidFill>
                  <a:srgbClr val="000000"/>
                </a:solidFill>
                <a:latin typeface="Montserrat"/>
                <a:ea typeface="Montserrat"/>
                <a:cs typeface="Montserrat"/>
                <a:sym typeface="Montserrat"/>
              </a:rPr>
              <a:t> </a:t>
            </a:r>
          </a:p>
          <a:p>
            <a:pPr algn="ctr">
              <a:lnSpc>
                <a:spcPts val="1680"/>
              </a:lnSpc>
            </a:pPr>
            <a:r>
              <a:rPr lang="en-US" sz="1200" b="1">
                <a:solidFill>
                  <a:srgbClr val="000000"/>
                </a:solidFill>
                <a:latin typeface="Montserrat Bold"/>
                <a:ea typeface="Montserrat Bold"/>
                <a:cs typeface="Montserrat Bold"/>
                <a:sym typeface="Montserrat Bold"/>
              </a:rPr>
              <a:t>Revive Wellness Program Overview 🌟 - </a:t>
            </a:r>
            <a:r>
              <a:rPr lang="en-US" sz="1200" b="1" u="sng">
                <a:solidFill>
                  <a:srgbClr val="000000"/>
                </a:solidFill>
                <a:latin typeface="Montserrat Bold"/>
                <a:ea typeface="Montserrat Bold"/>
                <a:cs typeface="Montserrat Bold"/>
                <a:sym typeface="Montserrat Bold"/>
                <a:hlinkClick r:id="rId5" tooltip="https://l.gourl.es/l/2b6b9f77dd83cd09024f7df9a9f695287482f188?w=bWtyaXZlbG93QGNoY3F1b3Rlcy5jb20&amp;url=https%3A%2F%2Fwww.loom.com%2Fshare%2Ff37beeb8effc45a48706113364b1ea68&amp;u=11176919&amp;signature=df3eed19a0359509"/>
              </a:rPr>
              <a:t>Watch Video</a:t>
            </a:r>
          </a:p>
          <a:p>
            <a:pPr algn="ctr">
              <a:lnSpc>
                <a:spcPts val="1680"/>
              </a:lnSpc>
            </a:pPr>
            <a:r>
              <a:rPr lang="en-US" sz="1200">
                <a:solidFill>
                  <a:srgbClr val="000000"/>
                </a:solidFill>
                <a:latin typeface="Montserrat"/>
                <a:ea typeface="Montserrat"/>
                <a:cs typeface="Montserrat"/>
                <a:sym typeface="Montserrat"/>
              </a:rPr>
              <a:t>In this video, I walk you through the Revive wellness program, highlighting its features like urgent care access, primary care consultations, and mental health support. I demonstrate how to navigate the platform, select providers, and utilize available medications, all without co-pays or deductibles. It's essential for you to familiarize yourself with these resources, as they can significantly benefit our team. Please take a moment to explore the platform and let me know if you have any questions!</a:t>
            </a:r>
          </a:p>
          <a:p>
            <a:pPr algn="ctr">
              <a:lnSpc>
                <a:spcPts val="3920"/>
              </a:lnSpc>
            </a:pPr>
            <a:endParaRPr lang="en-US" sz="1200">
              <a:solidFill>
                <a:srgbClr val="000000"/>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16666" b="-16666"/>
            </a:stretch>
          </a:blipFill>
        </p:spPr>
        <p:txBody>
          <a:bodyPr/>
          <a:lstStyle/>
          <a:p>
            <a:endParaRPr lang="en-US"/>
          </a:p>
        </p:txBody>
      </p:sp>
      <p:sp>
        <p:nvSpPr>
          <p:cNvPr id="3" name="Freeform 3"/>
          <p:cNvSpPr/>
          <p:nvPr/>
        </p:nvSpPr>
        <p:spPr>
          <a:xfrm>
            <a:off x="0" y="-170468"/>
            <a:ext cx="1530524" cy="1530524"/>
          </a:xfrm>
          <a:custGeom>
            <a:avLst/>
            <a:gdLst/>
            <a:ahLst/>
            <a:cxnLst/>
            <a:rect l="l" t="t" r="r" b="b"/>
            <a:pathLst>
              <a:path w="1530524" h="1530524">
                <a:moveTo>
                  <a:pt x="0" y="0"/>
                </a:moveTo>
                <a:lnTo>
                  <a:pt x="1530524" y="0"/>
                </a:lnTo>
                <a:lnTo>
                  <a:pt x="1530524" y="1530524"/>
                </a:lnTo>
                <a:lnTo>
                  <a:pt x="0" y="1530524"/>
                </a:lnTo>
                <a:lnTo>
                  <a:pt x="0" y="0"/>
                </a:lnTo>
                <a:close/>
              </a:path>
            </a:pathLst>
          </a:custGeom>
          <a:blipFill>
            <a:blip r:embed="rId4"/>
            <a:stretch>
              <a:fillRect/>
            </a:stretch>
          </a:blipFill>
        </p:spPr>
        <p:txBody>
          <a:bodyPr/>
          <a:lstStyle/>
          <a:p>
            <a:endParaRPr lang="en-US"/>
          </a:p>
        </p:txBody>
      </p:sp>
      <p:sp>
        <p:nvSpPr>
          <p:cNvPr id="4" name="AutoShape 4"/>
          <p:cNvSpPr/>
          <p:nvPr/>
        </p:nvSpPr>
        <p:spPr>
          <a:xfrm>
            <a:off x="-2025225" y="1007612"/>
            <a:ext cx="13139508" cy="0"/>
          </a:xfrm>
          <a:prstGeom prst="line">
            <a:avLst/>
          </a:prstGeom>
          <a:ln w="38100" cap="flat">
            <a:solidFill>
              <a:srgbClr val="252A60"/>
            </a:solidFill>
            <a:prstDash val="solid"/>
            <a:headEnd type="none" w="sm" len="sm"/>
            <a:tailEnd type="none" w="sm" len="sm"/>
          </a:ln>
        </p:spPr>
        <p:txBody>
          <a:bodyPr/>
          <a:lstStyle/>
          <a:p>
            <a:endParaRPr lang="en-US"/>
          </a:p>
        </p:txBody>
      </p:sp>
      <p:sp>
        <p:nvSpPr>
          <p:cNvPr id="5" name="AutoShape 5"/>
          <p:cNvSpPr/>
          <p:nvPr/>
        </p:nvSpPr>
        <p:spPr>
          <a:xfrm>
            <a:off x="-510218" y="4199164"/>
            <a:ext cx="11267242" cy="0"/>
          </a:xfrm>
          <a:prstGeom prst="line">
            <a:avLst/>
          </a:prstGeom>
          <a:ln w="38100" cap="flat">
            <a:solidFill>
              <a:srgbClr val="252A60"/>
            </a:solidFill>
            <a:prstDash val="solid"/>
            <a:headEnd type="none" w="sm" len="sm"/>
            <a:tailEnd type="none" w="sm" len="sm"/>
          </a:ln>
        </p:spPr>
        <p:txBody>
          <a:bodyPr/>
          <a:lstStyle/>
          <a:p>
            <a:endParaRPr lang="en-US"/>
          </a:p>
        </p:txBody>
      </p:sp>
      <p:sp>
        <p:nvSpPr>
          <p:cNvPr id="6" name="Freeform 6"/>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5"/>
            <a:stretch>
              <a:fillRect t="-16666" b="-16666"/>
            </a:stretch>
          </a:blipFill>
        </p:spPr>
        <p:txBody>
          <a:bodyPr/>
          <a:lstStyle/>
          <a:p>
            <a:endParaRPr lang="en-US"/>
          </a:p>
        </p:txBody>
      </p:sp>
      <p:sp>
        <p:nvSpPr>
          <p:cNvPr id="7" name="TextBox 7"/>
          <p:cNvSpPr txBox="1"/>
          <p:nvPr/>
        </p:nvSpPr>
        <p:spPr>
          <a:xfrm>
            <a:off x="229840" y="4893007"/>
            <a:ext cx="9293920" cy="1036623"/>
          </a:xfrm>
          <a:prstGeom prst="rect">
            <a:avLst/>
          </a:prstGeom>
        </p:spPr>
        <p:txBody>
          <a:bodyPr lIns="0" tIns="0" rIns="0" bIns="0" rtlCol="0" anchor="t">
            <a:spAutoFit/>
          </a:bodyPr>
          <a:lstStyle/>
          <a:p>
            <a:pPr algn="ctr">
              <a:lnSpc>
                <a:spcPts val="2999"/>
              </a:lnSpc>
            </a:pPr>
            <a:r>
              <a:rPr lang="en-US" sz="2142" b="1">
                <a:solidFill>
                  <a:srgbClr val="341919"/>
                </a:solidFill>
                <a:latin typeface="Montserrat Bold"/>
                <a:ea typeface="Montserrat Bold"/>
                <a:cs typeface="Montserrat Bold"/>
                <a:sym typeface="Montserrat Bold"/>
              </a:rPr>
              <a:t>CHC Contracting Staff: Michelle Woodcock &amp; Mimi Crisostomo</a:t>
            </a:r>
          </a:p>
          <a:p>
            <a:pPr algn="ctr">
              <a:lnSpc>
                <a:spcPts val="2999"/>
              </a:lnSpc>
            </a:pPr>
            <a:endParaRPr lang="en-US" sz="2142" b="1">
              <a:solidFill>
                <a:srgbClr val="341919"/>
              </a:solidFill>
              <a:latin typeface="Montserrat Bold"/>
              <a:ea typeface="Montserrat Bold"/>
              <a:cs typeface="Montserrat Bold"/>
              <a:sym typeface="Montserrat Bold"/>
            </a:endParaRPr>
          </a:p>
          <a:p>
            <a:pPr algn="ctr">
              <a:lnSpc>
                <a:spcPts val="2426"/>
              </a:lnSpc>
            </a:pPr>
            <a:r>
              <a:rPr lang="en-US" sz="1733">
                <a:solidFill>
                  <a:srgbClr val="341919"/>
                </a:solidFill>
                <a:latin typeface="Montserrat"/>
                <a:ea typeface="Montserrat"/>
                <a:cs typeface="Montserrat"/>
                <a:sym typeface="Montserrat"/>
              </a:rPr>
              <a:t>Emails: contracting@chcquotes.com           contracting@startworktoday.careers</a:t>
            </a:r>
          </a:p>
        </p:txBody>
      </p:sp>
      <p:sp>
        <p:nvSpPr>
          <p:cNvPr id="8" name="TextBox 8"/>
          <p:cNvSpPr txBox="1"/>
          <p:nvPr/>
        </p:nvSpPr>
        <p:spPr>
          <a:xfrm>
            <a:off x="229840" y="1436808"/>
            <a:ext cx="9293920" cy="1999918"/>
          </a:xfrm>
          <a:prstGeom prst="rect">
            <a:avLst/>
          </a:prstGeom>
        </p:spPr>
        <p:txBody>
          <a:bodyPr lIns="0" tIns="0" rIns="0" bIns="0" rtlCol="0" anchor="t">
            <a:spAutoFit/>
          </a:bodyPr>
          <a:lstStyle/>
          <a:p>
            <a:pPr algn="ctr">
              <a:lnSpc>
                <a:spcPts val="2999"/>
              </a:lnSpc>
            </a:pPr>
            <a:r>
              <a:rPr lang="en-US" sz="2142" b="1">
                <a:solidFill>
                  <a:srgbClr val="341919"/>
                </a:solidFill>
                <a:latin typeface="Montserrat Bold"/>
                <a:ea typeface="Montserrat Bold"/>
                <a:cs typeface="Montserrat Bold"/>
                <a:sym typeface="Montserrat Bold"/>
              </a:rPr>
              <a:t>Hiring Managers: </a:t>
            </a:r>
            <a:r>
              <a:rPr lang="en-US" sz="2142" b="1" u="sng">
                <a:solidFill>
                  <a:srgbClr val="341919"/>
                </a:solidFill>
                <a:latin typeface="Montserrat Bold"/>
                <a:ea typeface="Montserrat Bold"/>
                <a:cs typeface="Montserrat Bold"/>
                <a:sym typeface="Montserrat Bold"/>
                <a:hlinkClick r:id="rId6" tooltip="https://wkf.ms/4cErFQa"/>
              </a:rPr>
              <a:t>https://wkf.ms/4cErFQa</a:t>
            </a:r>
            <a:r>
              <a:rPr lang="en-US" sz="2142" b="1">
                <a:solidFill>
                  <a:srgbClr val="341919"/>
                </a:solidFill>
                <a:latin typeface="Montserrat Bold"/>
                <a:ea typeface="Montserrat Bold"/>
                <a:cs typeface="Montserrat Bold"/>
                <a:sym typeface="Montserrat Bold"/>
              </a:rPr>
              <a:t> Request invitation to contract your recruit with CHC</a:t>
            </a:r>
          </a:p>
          <a:p>
            <a:pPr algn="ctr">
              <a:lnSpc>
                <a:spcPts val="2999"/>
              </a:lnSpc>
            </a:pPr>
            <a:endParaRPr lang="en-US" sz="2142" b="1">
              <a:solidFill>
                <a:srgbClr val="341919"/>
              </a:solidFill>
              <a:latin typeface="Montserrat Bold"/>
              <a:ea typeface="Montserrat Bold"/>
              <a:cs typeface="Montserrat Bold"/>
              <a:sym typeface="Montserrat Bold"/>
            </a:endParaRPr>
          </a:p>
          <a:p>
            <a:pPr algn="ctr">
              <a:lnSpc>
                <a:spcPts val="2426"/>
              </a:lnSpc>
            </a:pPr>
            <a:r>
              <a:rPr lang="en-US" sz="1733">
                <a:solidFill>
                  <a:srgbClr val="341919"/>
                </a:solidFill>
                <a:latin typeface="Montserrat"/>
                <a:ea typeface="Montserrat"/>
                <a:cs typeface="Montserrat"/>
                <a:sym typeface="Montserrat"/>
              </a:rPr>
              <a:t>CHC Contracted Agents: CHC Additional Carrier Requests</a:t>
            </a:r>
          </a:p>
          <a:p>
            <a:pPr algn="ctr">
              <a:lnSpc>
                <a:spcPts val="2426"/>
              </a:lnSpc>
            </a:pPr>
            <a:endParaRPr lang="en-US" sz="1733">
              <a:solidFill>
                <a:srgbClr val="341919"/>
              </a:solidFill>
              <a:latin typeface="Montserrat"/>
              <a:ea typeface="Montserrat"/>
              <a:cs typeface="Montserrat"/>
              <a:sym typeface="Montserrat"/>
            </a:endParaRPr>
          </a:p>
          <a:p>
            <a:pPr algn="ctr">
              <a:lnSpc>
                <a:spcPts val="2286"/>
              </a:lnSpc>
            </a:pPr>
            <a:r>
              <a:rPr lang="en-US" sz="1633">
                <a:solidFill>
                  <a:srgbClr val="341919"/>
                </a:solidFill>
                <a:latin typeface="Montserrat"/>
                <a:ea typeface="Montserrat"/>
                <a:cs typeface="Montserrat"/>
                <a:sym typeface="Montserrat"/>
              </a:rPr>
              <a:t>Link: </a:t>
            </a:r>
            <a:r>
              <a:rPr lang="en-US" sz="1633" u="sng">
                <a:solidFill>
                  <a:srgbClr val="341919"/>
                </a:solidFill>
                <a:latin typeface="Montserrat"/>
                <a:ea typeface="Montserrat"/>
                <a:cs typeface="Montserrat"/>
                <a:sym typeface="Montserrat"/>
                <a:hlinkClick r:id="rId7" tooltip="https://forms.monday.com/forms/9508297440e8ac95cfedbacaeebe7896?r-use1"/>
              </a:rPr>
              <a:t>https://forms.monday.com/forms/9508297440e8ac95cfedbacaeebe7896?r-use1 </a:t>
            </a:r>
          </a:p>
        </p:txBody>
      </p:sp>
      <p:sp>
        <p:nvSpPr>
          <p:cNvPr id="9" name="TextBox 9"/>
          <p:cNvSpPr txBox="1"/>
          <p:nvPr/>
        </p:nvSpPr>
        <p:spPr>
          <a:xfrm>
            <a:off x="1530524" y="167640"/>
            <a:ext cx="6861634" cy="563880"/>
          </a:xfrm>
          <a:prstGeom prst="rect">
            <a:avLst/>
          </a:prstGeom>
        </p:spPr>
        <p:txBody>
          <a:bodyPr lIns="0" tIns="0" rIns="0" bIns="0" rtlCol="0" anchor="t">
            <a:spAutoFit/>
          </a:bodyPr>
          <a:lstStyle/>
          <a:p>
            <a:pPr algn="ctr">
              <a:lnSpc>
                <a:spcPts val="4620"/>
              </a:lnSpc>
            </a:pPr>
            <a:r>
              <a:rPr lang="en-US" sz="3300" b="1">
                <a:solidFill>
                  <a:srgbClr val="341919"/>
                </a:solidFill>
                <a:latin typeface="Montserrat Bold"/>
                <a:ea typeface="Montserrat Bold"/>
                <a:cs typeface="Montserrat Bold"/>
                <a:sym typeface="Montserrat Bold"/>
              </a:rPr>
              <a:t>CHC Contracting Department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26335" r="-26335"/>
            </a:stretch>
          </a:blipFill>
        </p:spPr>
        <p:txBody>
          <a:bodyPr/>
          <a:lstStyle/>
          <a:p>
            <a:endParaRPr lang="en-US"/>
          </a:p>
        </p:txBody>
      </p:sp>
      <p:sp>
        <p:nvSpPr>
          <p:cNvPr id="3" name="Freeform 3"/>
          <p:cNvSpPr/>
          <p:nvPr/>
        </p:nvSpPr>
        <p:spPr>
          <a:xfrm>
            <a:off x="3742766" y="5791559"/>
            <a:ext cx="2399536" cy="1425650"/>
          </a:xfrm>
          <a:custGeom>
            <a:avLst/>
            <a:gdLst/>
            <a:ahLst/>
            <a:cxnLst/>
            <a:rect l="l" t="t" r="r" b="b"/>
            <a:pathLst>
              <a:path w="2399536" h="1425650">
                <a:moveTo>
                  <a:pt x="0" y="0"/>
                </a:moveTo>
                <a:lnTo>
                  <a:pt x="2399536" y="0"/>
                </a:lnTo>
                <a:lnTo>
                  <a:pt x="2399536" y="1425650"/>
                </a:lnTo>
                <a:lnTo>
                  <a:pt x="0" y="1425650"/>
                </a:lnTo>
                <a:lnTo>
                  <a:pt x="0" y="0"/>
                </a:lnTo>
                <a:close/>
              </a:path>
            </a:pathLst>
          </a:custGeom>
          <a:blipFill>
            <a:blip r:embed="rId4"/>
            <a:stretch>
              <a:fillRect/>
            </a:stretch>
          </a:blipFill>
        </p:spPr>
        <p:txBody>
          <a:bodyPr/>
          <a:lstStyle/>
          <a:p>
            <a:endParaRPr lang="en-US"/>
          </a:p>
        </p:txBody>
      </p:sp>
      <p:grpSp>
        <p:nvGrpSpPr>
          <p:cNvPr id="4" name="Group 4"/>
          <p:cNvGrpSpPr/>
          <p:nvPr/>
        </p:nvGrpSpPr>
        <p:grpSpPr>
          <a:xfrm>
            <a:off x="4278398" y="68783"/>
            <a:ext cx="907950" cy="1325474"/>
            <a:chOff x="0" y="0"/>
            <a:chExt cx="1210599" cy="1767298"/>
          </a:xfrm>
        </p:grpSpPr>
        <p:sp>
          <p:nvSpPr>
            <p:cNvPr id="5" name="Freeform 5"/>
            <p:cNvSpPr/>
            <p:nvPr/>
          </p:nvSpPr>
          <p:spPr>
            <a:xfrm>
              <a:off x="0" y="0"/>
              <a:ext cx="1210599" cy="1767298"/>
            </a:xfrm>
            <a:custGeom>
              <a:avLst/>
              <a:gdLst/>
              <a:ahLst/>
              <a:cxnLst/>
              <a:rect l="l" t="t" r="r" b="b"/>
              <a:pathLst>
                <a:path w="1210599" h="1767298">
                  <a:moveTo>
                    <a:pt x="0" y="0"/>
                  </a:moveTo>
                  <a:lnTo>
                    <a:pt x="1210599" y="0"/>
                  </a:lnTo>
                  <a:lnTo>
                    <a:pt x="1210599" y="1767298"/>
                  </a:lnTo>
                  <a:lnTo>
                    <a:pt x="0" y="1767298"/>
                  </a:lnTo>
                  <a:lnTo>
                    <a:pt x="0" y="0"/>
                  </a:lnTo>
                  <a:close/>
                </a:path>
              </a:pathLst>
            </a:custGeom>
            <a:blipFill>
              <a:blip r:embed="rId5">
                <a:alphaModFix amt="57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80332" y="134052"/>
              <a:ext cx="1049936" cy="1049936"/>
            </a:xfrm>
            <a:custGeom>
              <a:avLst/>
              <a:gdLst/>
              <a:ahLst/>
              <a:cxnLst/>
              <a:rect l="l" t="t" r="r" b="b"/>
              <a:pathLst>
                <a:path w="1049936" h="1049936">
                  <a:moveTo>
                    <a:pt x="0" y="0"/>
                  </a:moveTo>
                  <a:lnTo>
                    <a:pt x="1049936" y="0"/>
                  </a:lnTo>
                  <a:lnTo>
                    <a:pt x="1049936" y="1049937"/>
                  </a:lnTo>
                  <a:lnTo>
                    <a:pt x="0" y="1049937"/>
                  </a:lnTo>
                  <a:lnTo>
                    <a:pt x="0" y="0"/>
                  </a:lnTo>
                  <a:close/>
                </a:path>
              </a:pathLst>
            </a:custGeom>
            <a:blipFill>
              <a:blip r:embed="rId7"/>
              <a:stretch>
                <a:fillRect/>
              </a:stretch>
            </a:blipFill>
          </p:spPr>
          <p:txBody>
            <a:bodyPr/>
            <a:lstStyle/>
            <a:p>
              <a:endParaRPr lang="en-US"/>
            </a:p>
          </p:txBody>
        </p:sp>
      </p:grpSp>
      <p:sp>
        <p:nvSpPr>
          <p:cNvPr id="7" name="TextBox 7"/>
          <p:cNvSpPr txBox="1"/>
          <p:nvPr/>
        </p:nvSpPr>
        <p:spPr>
          <a:xfrm>
            <a:off x="2318060" y="1781223"/>
            <a:ext cx="5256981" cy="1016765"/>
          </a:xfrm>
          <a:prstGeom prst="rect">
            <a:avLst/>
          </a:prstGeom>
        </p:spPr>
        <p:txBody>
          <a:bodyPr lIns="0" tIns="0" rIns="0" bIns="0" rtlCol="0" anchor="t">
            <a:spAutoFit/>
          </a:bodyPr>
          <a:lstStyle/>
          <a:p>
            <a:pPr algn="ctr">
              <a:lnSpc>
                <a:spcPts val="2757"/>
              </a:lnSpc>
            </a:pPr>
            <a:r>
              <a:rPr lang="en-US" sz="1969">
                <a:solidFill>
                  <a:srgbClr val="000000"/>
                </a:solidFill>
                <a:latin typeface="Montserrat"/>
                <a:ea typeface="Montserrat"/>
                <a:cs typeface="Montserrat"/>
                <a:sym typeface="Montserrat"/>
              </a:rPr>
              <a:t>Top 10 Agents </a:t>
            </a:r>
            <a:r>
              <a:rPr lang="en-US" sz="1969" b="1">
                <a:solidFill>
                  <a:srgbClr val="000000"/>
                </a:solidFill>
                <a:latin typeface="Montserrat Bold"/>
                <a:ea typeface="Montserrat Bold"/>
                <a:cs typeface="Montserrat Bold"/>
                <a:sym typeface="Montserrat Bold"/>
              </a:rPr>
              <a:t>June 2025</a:t>
            </a:r>
            <a:r>
              <a:rPr lang="en-US" sz="1969">
                <a:solidFill>
                  <a:srgbClr val="000000"/>
                </a:solidFill>
                <a:latin typeface="Montserrat"/>
                <a:ea typeface="Montserrat"/>
                <a:cs typeface="Montserrat"/>
                <a:sym typeface="Montserrat"/>
              </a:rPr>
              <a:t>/Submitted</a:t>
            </a:r>
          </a:p>
          <a:p>
            <a:pPr algn="ctr">
              <a:lnSpc>
                <a:spcPts val="2757"/>
              </a:lnSpc>
            </a:pPr>
            <a:r>
              <a:rPr lang="en-US" sz="1969">
                <a:solidFill>
                  <a:srgbClr val="000000"/>
                </a:solidFill>
                <a:latin typeface="Montserrat"/>
                <a:ea typeface="Montserrat"/>
                <a:cs typeface="Montserrat"/>
                <a:sym typeface="Montserrat"/>
              </a:rPr>
              <a:t>*Only Includes Agency Appointed Carriers</a:t>
            </a:r>
          </a:p>
          <a:p>
            <a:pPr algn="ctr">
              <a:lnSpc>
                <a:spcPts val="2757"/>
              </a:lnSpc>
            </a:pPr>
            <a:endParaRPr lang="en-US" sz="1969">
              <a:solidFill>
                <a:srgbClr val="000000"/>
              </a:solidFill>
              <a:latin typeface="Montserrat"/>
              <a:ea typeface="Montserrat"/>
              <a:cs typeface="Montserrat"/>
              <a:sym typeface="Montserrat"/>
            </a:endParaRPr>
          </a:p>
        </p:txBody>
      </p:sp>
      <p:sp>
        <p:nvSpPr>
          <p:cNvPr id="8" name="TextBox 8"/>
          <p:cNvSpPr txBox="1"/>
          <p:nvPr/>
        </p:nvSpPr>
        <p:spPr>
          <a:xfrm>
            <a:off x="1365422" y="2874163"/>
            <a:ext cx="2461295" cy="244483"/>
          </a:xfrm>
          <a:prstGeom prst="rect">
            <a:avLst/>
          </a:prstGeom>
        </p:spPr>
        <p:txBody>
          <a:bodyPr lIns="0" tIns="0" rIns="0" bIns="0" rtlCol="0" anchor="t">
            <a:spAutoFit/>
          </a:bodyPr>
          <a:lstStyle/>
          <a:p>
            <a:pPr algn="ctr">
              <a:lnSpc>
                <a:spcPts val="2038"/>
              </a:lnSpc>
            </a:pPr>
            <a:r>
              <a:rPr lang="en-US" sz="1456" b="1">
                <a:solidFill>
                  <a:srgbClr val="000000"/>
                </a:solidFill>
                <a:latin typeface="Montserrat Bold"/>
                <a:ea typeface="Montserrat Bold"/>
                <a:cs typeface="Montserrat Bold"/>
                <a:sym typeface="Montserrat Bold"/>
              </a:rPr>
              <a:t>RANK</a:t>
            </a:r>
          </a:p>
        </p:txBody>
      </p:sp>
      <p:sp>
        <p:nvSpPr>
          <p:cNvPr id="9" name="TextBox 9"/>
          <p:cNvSpPr txBox="1"/>
          <p:nvPr/>
        </p:nvSpPr>
        <p:spPr>
          <a:xfrm>
            <a:off x="3625021" y="2874163"/>
            <a:ext cx="2461295" cy="244483"/>
          </a:xfrm>
          <a:prstGeom prst="rect">
            <a:avLst/>
          </a:prstGeom>
        </p:spPr>
        <p:txBody>
          <a:bodyPr lIns="0" tIns="0" rIns="0" bIns="0" rtlCol="0" anchor="t">
            <a:spAutoFit/>
          </a:bodyPr>
          <a:lstStyle/>
          <a:p>
            <a:pPr algn="ctr">
              <a:lnSpc>
                <a:spcPts val="2038"/>
              </a:lnSpc>
            </a:pPr>
            <a:r>
              <a:rPr lang="en-US" sz="1456" b="1">
                <a:solidFill>
                  <a:srgbClr val="000000"/>
                </a:solidFill>
                <a:latin typeface="Montserrat Bold"/>
                <a:ea typeface="Montserrat Bold"/>
                <a:cs typeface="Montserrat Bold"/>
                <a:sym typeface="Montserrat Bold"/>
              </a:rPr>
              <a:t>NAME</a:t>
            </a:r>
          </a:p>
        </p:txBody>
      </p:sp>
      <p:sp>
        <p:nvSpPr>
          <p:cNvPr id="10" name="TextBox 10"/>
          <p:cNvSpPr txBox="1"/>
          <p:nvPr/>
        </p:nvSpPr>
        <p:spPr>
          <a:xfrm>
            <a:off x="5926883" y="2874163"/>
            <a:ext cx="2461295" cy="244483"/>
          </a:xfrm>
          <a:prstGeom prst="rect">
            <a:avLst/>
          </a:prstGeom>
        </p:spPr>
        <p:txBody>
          <a:bodyPr lIns="0" tIns="0" rIns="0" bIns="0" rtlCol="0" anchor="t">
            <a:spAutoFit/>
          </a:bodyPr>
          <a:lstStyle/>
          <a:p>
            <a:pPr algn="ctr">
              <a:lnSpc>
                <a:spcPts val="2038"/>
              </a:lnSpc>
            </a:pPr>
            <a:r>
              <a:rPr lang="en-US" sz="1456" b="1">
                <a:solidFill>
                  <a:srgbClr val="000000"/>
                </a:solidFill>
                <a:latin typeface="Montserrat Bold"/>
                <a:ea typeface="Montserrat Bold"/>
                <a:cs typeface="Montserrat Bold"/>
                <a:sym typeface="Montserrat Bold"/>
              </a:rPr>
              <a:t># OF APPS</a:t>
            </a:r>
          </a:p>
        </p:txBody>
      </p:sp>
      <p:sp>
        <p:nvSpPr>
          <p:cNvPr id="11" name="TextBox 11"/>
          <p:cNvSpPr txBox="1"/>
          <p:nvPr/>
        </p:nvSpPr>
        <p:spPr>
          <a:xfrm>
            <a:off x="1365422" y="3185632"/>
            <a:ext cx="2461295" cy="2520500"/>
          </a:xfrm>
          <a:prstGeom prst="rect">
            <a:avLst/>
          </a:prstGeom>
        </p:spPr>
        <p:txBody>
          <a:bodyPr lIns="0" tIns="0" rIns="0" bIns="0" rtlCol="0" anchor="t">
            <a:spAutoFit/>
          </a:bodyPr>
          <a:lstStyle/>
          <a:p>
            <a:pPr algn="ctr">
              <a:lnSpc>
                <a:spcPts val="2038"/>
              </a:lnSpc>
            </a:pPr>
            <a:r>
              <a:rPr lang="en-US" sz="1456">
                <a:solidFill>
                  <a:srgbClr val="000000"/>
                </a:solidFill>
                <a:latin typeface="Montserrat"/>
                <a:ea typeface="Montserrat"/>
                <a:cs typeface="Montserrat"/>
                <a:sym typeface="Montserrat"/>
              </a:rPr>
              <a:t>1</a:t>
            </a:r>
          </a:p>
          <a:p>
            <a:pPr algn="ctr">
              <a:lnSpc>
                <a:spcPts val="2038"/>
              </a:lnSpc>
            </a:pPr>
            <a:r>
              <a:rPr lang="en-US" sz="1456">
                <a:solidFill>
                  <a:srgbClr val="000000"/>
                </a:solidFill>
                <a:latin typeface="Montserrat"/>
                <a:ea typeface="Montserrat"/>
                <a:cs typeface="Montserrat"/>
                <a:sym typeface="Montserrat"/>
              </a:rPr>
              <a:t>2</a:t>
            </a:r>
          </a:p>
          <a:p>
            <a:pPr algn="ctr">
              <a:lnSpc>
                <a:spcPts val="2038"/>
              </a:lnSpc>
            </a:pPr>
            <a:r>
              <a:rPr lang="en-US" sz="1456">
                <a:solidFill>
                  <a:srgbClr val="000000"/>
                </a:solidFill>
                <a:latin typeface="Montserrat"/>
                <a:ea typeface="Montserrat"/>
                <a:cs typeface="Montserrat"/>
                <a:sym typeface="Montserrat"/>
              </a:rPr>
              <a:t>3</a:t>
            </a:r>
          </a:p>
          <a:p>
            <a:pPr algn="ctr">
              <a:lnSpc>
                <a:spcPts val="2038"/>
              </a:lnSpc>
            </a:pPr>
            <a:r>
              <a:rPr lang="en-US" sz="1456">
                <a:solidFill>
                  <a:srgbClr val="000000"/>
                </a:solidFill>
                <a:latin typeface="Montserrat"/>
                <a:ea typeface="Montserrat"/>
                <a:cs typeface="Montserrat"/>
                <a:sym typeface="Montserrat"/>
              </a:rPr>
              <a:t>4</a:t>
            </a:r>
          </a:p>
          <a:p>
            <a:pPr algn="ctr">
              <a:lnSpc>
                <a:spcPts val="2038"/>
              </a:lnSpc>
            </a:pPr>
            <a:r>
              <a:rPr lang="en-US" sz="1456">
                <a:solidFill>
                  <a:srgbClr val="000000"/>
                </a:solidFill>
                <a:latin typeface="Montserrat"/>
                <a:ea typeface="Montserrat"/>
                <a:cs typeface="Montserrat"/>
                <a:sym typeface="Montserrat"/>
              </a:rPr>
              <a:t>5</a:t>
            </a:r>
          </a:p>
          <a:p>
            <a:pPr algn="ctr">
              <a:lnSpc>
                <a:spcPts val="2038"/>
              </a:lnSpc>
            </a:pPr>
            <a:r>
              <a:rPr lang="en-US" sz="1456">
                <a:solidFill>
                  <a:srgbClr val="000000"/>
                </a:solidFill>
                <a:latin typeface="Montserrat"/>
                <a:ea typeface="Montserrat"/>
                <a:cs typeface="Montserrat"/>
                <a:sym typeface="Montserrat"/>
              </a:rPr>
              <a:t>6</a:t>
            </a:r>
          </a:p>
          <a:p>
            <a:pPr algn="ctr">
              <a:lnSpc>
                <a:spcPts val="2038"/>
              </a:lnSpc>
            </a:pPr>
            <a:r>
              <a:rPr lang="en-US" sz="1456">
                <a:solidFill>
                  <a:srgbClr val="000000"/>
                </a:solidFill>
                <a:latin typeface="Montserrat"/>
                <a:ea typeface="Montserrat"/>
                <a:cs typeface="Montserrat"/>
                <a:sym typeface="Montserrat"/>
              </a:rPr>
              <a:t>7</a:t>
            </a:r>
          </a:p>
          <a:p>
            <a:pPr algn="ctr">
              <a:lnSpc>
                <a:spcPts val="2038"/>
              </a:lnSpc>
            </a:pPr>
            <a:r>
              <a:rPr lang="en-US" sz="1456">
                <a:solidFill>
                  <a:srgbClr val="000000"/>
                </a:solidFill>
                <a:latin typeface="Montserrat"/>
                <a:ea typeface="Montserrat"/>
                <a:cs typeface="Montserrat"/>
                <a:sym typeface="Montserrat"/>
              </a:rPr>
              <a:t>8</a:t>
            </a:r>
          </a:p>
          <a:p>
            <a:pPr algn="ctr">
              <a:lnSpc>
                <a:spcPts val="2038"/>
              </a:lnSpc>
            </a:pPr>
            <a:r>
              <a:rPr lang="en-US" sz="1456">
                <a:solidFill>
                  <a:srgbClr val="000000"/>
                </a:solidFill>
                <a:latin typeface="Montserrat"/>
                <a:ea typeface="Montserrat"/>
                <a:cs typeface="Montserrat"/>
                <a:sym typeface="Montserrat"/>
              </a:rPr>
              <a:t>9</a:t>
            </a:r>
          </a:p>
          <a:p>
            <a:pPr algn="ctr">
              <a:lnSpc>
                <a:spcPts val="2038"/>
              </a:lnSpc>
            </a:pPr>
            <a:r>
              <a:rPr lang="en-US" sz="1456">
                <a:solidFill>
                  <a:srgbClr val="000000"/>
                </a:solidFill>
                <a:latin typeface="Montserrat"/>
                <a:ea typeface="Montserrat"/>
                <a:cs typeface="Montserrat"/>
                <a:sym typeface="Montserrat"/>
              </a:rPr>
              <a:t>10</a:t>
            </a:r>
          </a:p>
        </p:txBody>
      </p:sp>
      <p:sp>
        <p:nvSpPr>
          <p:cNvPr id="12" name="TextBox 12"/>
          <p:cNvSpPr txBox="1"/>
          <p:nvPr/>
        </p:nvSpPr>
        <p:spPr>
          <a:xfrm>
            <a:off x="3555270" y="3185632"/>
            <a:ext cx="2461295" cy="2773390"/>
          </a:xfrm>
          <a:prstGeom prst="rect">
            <a:avLst/>
          </a:prstGeom>
        </p:spPr>
        <p:txBody>
          <a:bodyPr lIns="0" tIns="0" rIns="0" bIns="0" rtlCol="0" anchor="t">
            <a:spAutoFit/>
          </a:bodyPr>
          <a:lstStyle/>
          <a:p>
            <a:pPr algn="ctr">
              <a:lnSpc>
                <a:spcPts val="2038"/>
              </a:lnSpc>
            </a:pPr>
            <a:r>
              <a:rPr lang="en-US" sz="1456">
                <a:solidFill>
                  <a:srgbClr val="000000"/>
                </a:solidFill>
                <a:latin typeface="Montserrat"/>
                <a:ea typeface="Montserrat"/>
                <a:cs typeface="Montserrat"/>
                <a:sym typeface="Montserrat"/>
              </a:rPr>
              <a:t>Brent Miles</a:t>
            </a:r>
          </a:p>
          <a:p>
            <a:pPr algn="ctr">
              <a:lnSpc>
                <a:spcPts val="2038"/>
              </a:lnSpc>
            </a:pPr>
            <a:r>
              <a:rPr lang="en-US" sz="1456">
                <a:solidFill>
                  <a:srgbClr val="000000"/>
                </a:solidFill>
                <a:latin typeface="Montserrat"/>
                <a:ea typeface="Montserrat"/>
                <a:cs typeface="Montserrat"/>
                <a:sym typeface="Montserrat"/>
              </a:rPr>
              <a:t>Breck McMichael</a:t>
            </a:r>
          </a:p>
          <a:p>
            <a:pPr algn="ctr">
              <a:lnSpc>
                <a:spcPts val="2038"/>
              </a:lnSpc>
            </a:pPr>
            <a:r>
              <a:rPr lang="en-US" sz="1456">
                <a:solidFill>
                  <a:srgbClr val="000000"/>
                </a:solidFill>
                <a:latin typeface="Montserrat"/>
                <a:ea typeface="Montserrat"/>
                <a:cs typeface="Montserrat"/>
                <a:sym typeface="Montserrat"/>
              </a:rPr>
              <a:t>Travis Walker</a:t>
            </a:r>
          </a:p>
          <a:p>
            <a:pPr algn="ctr">
              <a:lnSpc>
                <a:spcPts val="2038"/>
              </a:lnSpc>
            </a:pPr>
            <a:r>
              <a:rPr lang="en-US" sz="1456">
                <a:solidFill>
                  <a:srgbClr val="000000"/>
                </a:solidFill>
                <a:latin typeface="Montserrat"/>
                <a:ea typeface="Montserrat"/>
                <a:cs typeface="Montserrat"/>
                <a:sym typeface="Montserrat"/>
              </a:rPr>
              <a:t>Jennifer Earp</a:t>
            </a:r>
          </a:p>
          <a:p>
            <a:pPr algn="ctr">
              <a:lnSpc>
                <a:spcPts val="2038"/>
              </a:lnSpc>
            </a:pPr>
            <a:r>
              <a:rPr lang="en-US" sz="1456">
                <a:solidFill>
                  <a:srgbClr val="000000"/>
                </a:solidFill>
                <a:latin typeface="Montserrat"/>
                <a:ea typeface="Montserrat"/>
                <a:cs typeface="Montserrat"/>
                <a:sym typeface="Montserrat"/>
              </a:rPr>
              <a:t>Bill Pauley</a:t>
            </a:r>
          </a:p>
          <a:p>
            <a:pPr algn="ctr">
              <a:lnSpc>
                <a:spcPts val="2038"/>
              </a:lnSpc>
            </a:pPr>
            <a:r>
              <a:rPr lang="en-US" sz="1456">
                <a:solidFill>
                  <a:srgbClr val="000000"/>
                </a:solidFill>
                <a:latin typeface="Montserrat"/>
                <a:ea typeface="Montserrat"/>
                <a:cs typeface="Montserrat"/>
                <a:sym typeface="Montserrat"/>
              </a:rPr>
              <a:t>Tim McCormick</a:t>
            </a:r>
          </a:p>
          <a:p>
            <a:pPr algn="ctr">
              <a:lnSpc>
                <a:spcPts val="2038"/>
              </a:lnSpc>
            </a:pPr>
            <a:r>
              <a:rPr lang="en-US" sz="1456">
                <a:solidFill>
                  <a:srgbClr val="000000"/>
                </a:solidFill>
                <a:latin typeface="Montserrat"/>
                <a:ea typeface="Montserrat"/>
                <a:cs typeface="Montserrat"/>
                <a:sym typeface="Montserrat"/>
              </a:rPr>
              <a:t>Justin Rubenstein</a:t>
            </a:r>
          </a:p>
          <a:p>
            <a:pPr algn="ctr">
              <a:lnSpc>
                <a:spcPts val="2038"/>
              </a:lnSpc>
            </a:pPr>
            <a:r>
              <a:rPr lang="en-US" sz="1456">
                <a:solidFill>
                  <a:srgbClr val="000000"/>
                </a:solidFill>
                <a:latin typeface="Montserrat"/>
                <a:ea typeface="Montserrat"/>
                <a:cs typeface="Montserrat"/>
                <a:sym typeface="Montserrat"/>
              </a:rPr>
              <a:t>Kathryn Canlas</a:t>
            </a:r>
          </a:p>
          <a:p>
            <a:pPr algn="ctr">
              <a:lnSpc>
                <a:spcPts val="2038"/>
              </a:lnSpc>
            </a:pPr>
            <a:r>
              <a:rPr lang="en-US" sz="1456">
                <a:solidFill>
                  <a:srgbClr val="000000"/>
                </a:solidFill>
                <a:latin typeface="Montserrat"/>
                <a:ea typeface="Montserrat"/>
                <a:cs typeface="Montserrat"/>
                <a:sym typeface="Montserrat"/>
              </a:rPr>
              <a:t>Jona Baldwin</a:t>
            </a:r>
          </a:p>
          <a:p>
            <a:pPr algn="ctr">
              <a:lnSpc>
                <a:spcPts val="2038"/>
              </a:lnSpc>
            </a:pPr>
            <a:r>
              <a:rPr lang="en-US" sz="1456">
                <a:solidFill>
                  <a:srgbClr val="000000"/>
                </a:solidFill>
                <a:latin typeface="Montserrat"/>
                <a:ea typeface="Montserrat"/>
                <a:cs typeface="Montserrat"/>
                <a:sym typeface="Montserrat"/>
              </a:rPr>
              <a:t>Robert Weinstein</a:t>
            </a:r>
          </a:p>
          <a:p>
            <a:pPr algn="ctr">
              <a:lnSpc>
                <a:spcPts val="2038"/>
              </a:lnSpc>
            </a:pPr>
            <a:endParaRPr lang="en-US" sz="1456">
              <a:solidFill>
                <a:srgbClr val="000000"/>
              </a:solidFill>
              <a:latin typeface="Montserrat"/>
              <a:ea typeface="Montserrat"/>
              <a:cs typeface="Montserrat"/>
              <a:sym typeface="Montserrat"/>
            </a:endParaRPr>
          </a:p>
        </p:txBody>
      </p:sp>
      <p:sp>
        <p:nvSpPr>
          <p:cNvPr id="13" name="TextBox 13"/>
          <p:cNvSpPr txBox="1"/>
          <p:nvPr/>
        </p:nvSpPr>
        <p:spPr>
          <a:xfrm>
            <a:off x="5926883" y="3185632"/>
            <a:ext cx="2461295" cy="2520500"/>
          </a:xfrm>
          <a:prstGeom prst="rect">
            <a:avLst/>
          </a:prstGeom>
        </p:spPr>
        <p:txBody>
          <a:bodyPr lIns="0" tIns="0" rIns="0" bIns="0" rtlCol="0" anchor="t">
            <a:spAutoFit/>
          </a:bodyPr>
          <a:lstStyle/>
          <a:p>
            <a:pPr algn="ctr">
              <a:lnSpc>
                <a:spcPts val="2038"/>
              </a:lnSpc>
            </a:pPr>
            <a:r>
              <a:rPr lang="en-US" sz="1456">
                <a:solidFill>
                  <a:srgbClr val="000000"/>
                </a:solidFill>
                <a:latin typeface="Montserrat"/>
                <a:ea typeface="Montserrat"/>
                <a:cs typeface="Montserrat"/>
                <a:sym typeface="Montserrat"/>
              </a:rPr>
              <a:t>105</a:t>
            </a:r>
          </a:p>
          <a:p>
            <a:pPr algn="ctr">
              <a:lnSpc>
                <a:spcPts val="2038"/>
              </a:lnSpc>
            </a:pPr>
            <a:r>
              <a:rPr lang="en-US" sz="1456">
                <a:solidFill>
                  <a:srgbClr val="000000"/>
                </a:solidFill>
                <a:latin typeface="Montserrat"/>
                <a:ea typeface="Montserrat"/>
                <a:cs typeface="Montserrat"/>
                <a:sym typeface="Montserrat"/>
              </a:rPr>
              <a:t>32</a:t>
            </a:r>
          </a:p>
          <a:p>
            <a:pPr algn="ctr">
              <a:lnSpc>
                <a:spcPts val="2038"/>
              </a:lnSpc>
            </a:pPr>
            <a:r>
              <a:rPr lang="en-US" sz="1456">
                <a:solidFill>
                  <a:srgbClr val="000000"/>
                </a:solidFill>
                <a:latin typeface="Montserrat"/>
                <a:ea typeface="Montserrat"/>
                <a:cs typeface="Montserrat"/>
                <a:sym typeface="Montserrat"/>
              </a:rPr>
              <a:t>23</a:t>
            </a:r>
          </a:p>
          <a:p>
            <a:pPr algn="ctr">
              <a:lnSpc>
                <a:spcPts val="2038"/>
              </a:lnSpc>
            </a:pPr>
            <a:r>
              <a:rPr lang="en-US" sz="1456">
                <a:solidFill>
                  <a:srgbClr val="000000"/>
                </a:solidFill>
                <a:latin typeface="Montserrat"/>
                <a:ea typeface="Montserrat"/>
                <a:cs typeface="Montserrat"/>
                <a:sym typeface="Montserrat"/>
              </a:rPr>
              <a:t>19</a:t>
            </a:r>
          </a:p>
          <a:p>
            <a:pPr algn="ctr">
              <a:lnSpc>
                <a:spcPts val="2038"/>
              </a:lnSpc>
            </a:pPr>
            <a:r>
              <a:rPr lang="en-US" sz="1456">
                <a:solidFill>
                  <a:srgbClr val="000000"/>
                </a:solidFill>
                <a:latin typeface="Montserrat"/>
                <a:ea typeface="Montserrat"/>
                <a:cs typeface="Montserrat"/>
                <a:sym typeface="Montserrat"/>
              </a:rPr>
              <a:t>14</a:t>
            </a:r>
          </a:p>
          <a:p>
            <a:pPr algn="ctr">
              <a:lnSpc>
                <a:spcPts val="2038"/>
              </a:lnSpc>
            </a:pPr>
            <a:r>
              <a:rPr lang="en-US" sz="1456">
                <a:solidFill>
                  <a:srgbClr val="000000"/>
                </a:solidFill>
                <a:latin typeface="Montserrat"/>
                <a:ea typeface="Montserrat"/>
                <a:cs typeface="Montserrat"/>
                <a:sym typeface="Montserrat"/>
              </a:rPr>
              <a:t>14</a:t>
            </a:r>
          </a:p>
          <a:p>
            <a:pPr algn="ctr">
              <a:lnSpc>
                <a:spcPts val="2038"/>
              </a:lnSpc>
            </a:pPr>
            <a:r>
              <a:rPr lang="en-US" sz="1456">
                <a:solidFill>
                  <a:srgbClr val="000000"/>
                </a:solidFill>
                <a:latin typeface="Montserrat"/>
                <a:ea typeface="Montserrat"/>
                <a:cs typeface="Montserrat"/>
                <a:sym typeface="Montserrat"/>
              </a:rPr>
              <a:t>13</a:t>
            </a:r>
          </a:p>
          <a:p>
            <a:pPr algn="ctr">
              <a:lnSpc>
                <a:spcPts val="2038"/>
              </a:lnSpc>
            </a:pPr>
            <a:r>
              <a:rPr lang="en-US" sz="1456">
                <a:solidFill>
                  <a:srgbClr val="000000"/>
                </a:solidFill>
                <a:latin typeface="Montserrat"/>
                <a:ea typeface="Montserrat"/>
                <a:cs typeface="Montserrat"/>
                <a:sym typeface="Montserrat"/>
              </a:rPr>
              <a:t>12</a:t>
            </a:r>
          </a:p>
          <a:p>
            <a:pPr algn="ctr">
              <a:lnSpc>
                <a:spcPts val="2038"/>
              </a:lnSpc>
            </a:pPr>
            <a:r>
              <a:rPr lang="en-US" sz="1456">
                <a:solidFill>
                  <a:srgbClr val="000000"/>
                </a:solidFill>
                <a:latin typeface="Montserrat"/>
                <a:ea typeface="Montserrat"/>
                <a:cs typeface="Montserrat"/>
                <a:sym typeface="Montserrat"/>
              </a:rPr>
              <a:t>12</a:t>
            </a:r>
          </a:p>
          <a:p>
            <a:pPr algn="ctr">
              <a:lnSpc>
                <a:spcPts val="2038"/>
              </a:lnSpc>
            </a:pPr>
            <a:r>
              <a:rPr lang="en-US" sz="1456">
                <a:solidFill>
                  <a:srgbClr val="000000"/>
                </a:solidFill>
                <a:latin typeface="Montserrat"/>
                <a:ea typeface="Montserrat"/>
                <a:cs typeface="Montserrat"/>
                <a:sym typeface="Montserrat"/>
              </a:rPr>
              <a:t>11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16666" b="-16666"/>
            </a:stretch>
          </a:blipFill>
        </p:spPr>
        <p:txBody>
          <a:bodyPr/>
          <a:lstStyle/>
          <a:p>
            <a:endParaRPr lang="en-US"/>
          </a:p>
        </p:txBody>
      </p:sp>
      <p:sp>
        <p:nvSpPr>
          <p:cNvPr id="3" name="Freeform 3"/>
          <p:cNvSpPr/>
          <p:nvPr/>
        </p:nvSpPr>
        <p:spPr>
          <a:xfrm>
            <a:off x="1665022" y="5852160"/>
            <a:ext cx="1119226" cy="1463040"/>
          </a:xfrm>
          <a:custGeom>
            <a:avLst/>
            <a:gdLst/>
            <a:ahLst/>
            <a:cxnLst/>
            <a:rect l="l" t="t" r="r" b="b"/>
            <a:pathLst>
              <a:path w="1119226" h="1463040">
                <a:moveTo>
                  <a:pt x="0" y="0"/>
                </a:moveTo>
                <a:lnTo>
                  <a:pt x="1119226" y="0"/>
                </a:lnTo>
                <a:lnTo>
                  <a:pt x="1119226" y="1463040"/>
                </a:lnTo>
                <a:lnTo>
                  <a:pt x="0" y="14630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3999415" y="5852160"/>
            <a:ext cx="1754771" cy="1463040"/>
          </a:xfrm>
          <a:custGeom>
            <a:avLst/>
            <a:gdLst/>
            <a:ahLst/>
            <a:cxnLst/>
            <a:rect l="l" t="t" r="r" b="b"/>
            <a:pathLst>
              <a:path w="1754771" h="1463040">
                <a:moveTo>
                  <a:pt x="0" y="0"/>
                </a:moveTo>
                <a:lnTo>
                  <a:pt x="1754770" y="0"/>
                </a:lnTo>
                <a:lnTo>
                  <a:pt x="1754770" y="1463040"/>
                </a:lnTo>
                <a:lnTo>
                  <a:pt x="0" y="14630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7240752" y="5852160"/>
            <a:ext cx="1108253" cy="1463040"/>
          </a:xfrm>
          <a:custGeom>
            <a:avLst/>
            <a:gdLst/>
            <a:ahLst/>
            <a:cxnLst/>
            <a:rect l="l" t="t" r="r" b="b"/>
            <a:pathLst>
              <a:path w="1108253" h="1463040">
                <a:moveTo>
                  <a:pt x="0" y="0"/>
                </a:moveTo>
                <a:lnTo>
                  <a:pt x="1108252" y="0"/>
                </a:lnTo>
                <a:lnTo>
                  <a:pt x="1108252" y="1463040"/>
                </a:lnTo>
                <a:lnTo>
                  <a:pt x="0" y="1463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4223661" y="604827"/>
            <a:ext cx="1530524" cy="1530524"/>
          </a:xfrm>
          <a:custGeom>
            <a:avLst/>
            <a:gdLst/>
            <a:ahLst/>
            <a:cxnLst/>
            <a:rect l="l" t="t" r="r" b="b"/>
            <a:pathLst>
              <a:path w="1530524" h="1530524">
                <a:moveTo>
                  <a:pt x="0" y="0"/>
                </a:moveTo>
                <a:lnTo>
                  <a:pt x="1530524" y="0"/>
                </a:lnTo>
                <a:lnTo>
                  <a:pt x="1530524" y="1530525"/>
                </a:lnTo>
                <a:lnTo>
                  <a:pt x="0" y="1530525"/>
                </a:lnTo>
                <a:lnTo>
                  <a:pt x="0" y="0"/>
                </a:lnTo>
                <a:close/>
              </a:path>
            </a:pathLst>
          </a:custGeom>
          <a:blipFill>
            <a:blip r:embed="rId10"/>
            <a:stretch>
              <a:fillRect/>
            </a:stretch>
          </a:blipFill>
        </p:spPr>
        <p:txBody>
          <a:bodyPr/>
          <a:lstStyle/>
          <a:p>
            <a:endParaRPr lang="en-US"/>
          </a:p>
        </p:txBody>
      </p:sp>
      <p:sp>
        <p:nvSpPr>
          <p:cNvPr id="7" name="Freeform 7"/>
          <p:cNvSpPr/>
          <p:nvPr/>
        </p:nvSpPr>
        <p:spPr>
          <a:xfrm>
            <a:off x="5878629" y="1901932"/>
            <a:ext cx="2935285" cy="1063685"/>
          </a:xfrm>
          <a:custGeom>
            <a:avLst/>
            <a:gdLst/>
            <a:ahLst/>
            <a:cxnLst/>
            <a:rect l="l" t="t" r="r" b="b"/>
            <a:pathLst>
              <a:path w="2935285" h="1063685">
                <a:moveTo>
                  <a:pt x="0" y="0"/>
                </a:moveTo>
                <a:lnTo>
                  <a:pt x="2935285" y="0"/>
                </a:lnTo>
                <a:lnTo>
                  <a:pt x="2935285" y="1063686"/>
                </a:lnTo>
                <a:lnTo>
                  <a:pt x="0" y="1063686"/>
                </a:lnTo>
                <a:lnTo>
                  <a:pt x="0" y="0"/>
                </a:lnTo>
                <a:close/>
              </a:path>
            </a:pathLst>
          </a:custGeom>
          <a:blipFill>
            <a:blip r:embed="rId11"/>
            <a:stretch>
              <a:fillRect l="-33652" t="-168622" r="-30995" b="-185729"/>
            </a:stretch>
          </a:blipFill>
        </p:spPr>
        <p:txBody>
          <a:bodyPr/>
          <a:lstStyle/>
          <a:p>
            <a:endParaRPr lang="en-US"/>
          </a:p>
        </p:txBody>
      </p:sp>
      <p:sp>
        <p:nvSpPr>
          <p:cNvPr id="8" name="TextBox 8"/>
          <p:cNvSpPr txBox="1"/>
          <p:nvPr/>
        </p:nvSpPr>
        <p:spPr>
          <a:xfrm>
            <a:off x="87041" y="118110"/>
            <a:ext cx="9666559" cy="613410"/>
          </a:xfrm>
          <a:prstGeom prst="rect">
            <a:avLst/>
          </a:prstGeom>
        </p:spPr>
        <p:txBody>
          <a:bodyPr lIns="0" tIns="0" rIns="0" bIns="0" rtlCol="0" anchor="t">
            <a:spAutoFit/>
          </a:bodyPr>
          <a:lstStyle/>
          <a:p>
            <a:pPr algn="ctr">
              <a:lnSpc>
                <a:spcPts val="5040"/>
              </a:lnSpc>
            </a:pPr>
            <a:r>
              <a:rPr lang="en-US" sz="3600" b="1">
                <a:solidFill>
                  <a:srgbClr val="000000"/>
                </a:solidFill>
                <a:latin typeface="Montserrat Bold"/>
                <a:ea typeface="Montserrat Bold"/>
                <a:cs typeface="Montserrat Bold"/>
                <a:sym typeface="Montserrat Bold"/>
              </a:rPr>
              <a:t>Compass Health Consultants Offers:</a:t>
            </a:r>
          </a:p>
        </p:txBody>
      </p:sp>
      <p:sp>
        <p:nvSpPr>
          <p:cNvPr id="9" name="TextBox 9"/>
          <p:cNvSpPr txBox="1"/>
          <p:nvPr/>
        </p:nvSpPr>
        <p:spPr>
          <a:xfrm>
            <a:off x="784253" y="1873357"/>
            <a:ext cx="3518520" cy="2599820"/>
          </a:xfrm>
          <a:prstGeom prst="rect">
            <a:avLst/>
          </a:prstGeom>
        </p:spPr>
        <p:txBody>
          <a:bodyPr lIns="0" tIns="0" rIns="0" bIns="0" rtlCol="0" anchor="t">
            <a:spAutoFit/>
          </a:bodyPr>
          <a:lstStyle/>
          <a:p>
            <a:pPr algn="ctr">
              <a:lnSpc>
                <a:spcPts val="1602"/>
              </a:lnSpc>
            </a:pPr>
            <a:r>
              <a:rPr lang="en-US" sz="1144" b="1">
                <a:solidFill>
                  <a:srgbClr val="000000"/>
                </a:solidFill>
                <a:latin typeface="Montserrat Bold"/>
                <a:ea typeface="Montserrat Bold"/>
                <a:cs typeface="Montserrat Bold"/>
                <a:sym typeface="Montserrat Bold"/>
              </a:rPr>
              <a:t>CHC Discount Licensing/CE Codes</a:t>
            </a:r>
          </a:p>
          <a:p>
            <a:pPr algn="ctr">
              <a:lnSpc>
                <a:spcPts val="1602"/>
              </a:lnSpc>
            </a:pPr>
            <a:endParaRPr lang="en-US" sz="1144" b="1">
              <a:solidFill>
                <a:srgbClr val="000000"/>
              </a:solidFill>
              <a:latin typeface="Montserrat Bold"/>
              <a:ea typeface="Montserrat Bold"/>
              <a:cs typeface="Montserrat Bold"/>
              <a:sym typeface="Montserrat Bold"/>
            </a:endParaRPr>
          </a:p>
          <a:p>
            <a:pPr algn="ctr">
              <a:lnSpc>
                <a:spcPts val="1602"/>
              </a:lnSpc>
            </a:pPr>
            <a:r>
              <a:rPr lang="en-US" sz="1144" b="1">
                <a:solidFill>
                  <a:srgbClr val="000000"/>
                </a:solidFill>
                <a:latin typeface="Montserrat Bold"/>
                <a:ea typeface="Montserrat Bold"/>
                <a:cs typeface="Montserrat Bold"/>
                <a:sym typeface="Montserrat Bold"/>
              </a:rPr>
              <a:t>CHC Discount Codes</a:t>
            </a:r>
          </a:p>
          <a:p>
            <a:pPr algn="ctr">
              <a:lnSpc>
                <a:spcPts val="1602"/>
              </a:lnSpc>
            </a:pPr>
            <a:endParaRPr lang="en-US" sz="1144" b="1">
              <a:solidFill>
                <a:srgbClr val="000000"/>
              </a:solidFill>
              <a:latin typeface="Montserrat Bold"/>
              <a:ea typeface="Montserrat Bold"/>
              <a:cs typeface="Montserrat Bold"/>
              <a:sym typeface="Montserrat Bold"/>
            </a:endParaRPr>
          </a:p>
          <a:p>
            <a:pPr algn="ctr">
              <a:lnSpc>
                <a:spcPts val="1602"/>
              </a:lnSpc>
            </a:pPr>
            <a:r>
              <a:rPr lang="en-US" sz="1144" b="1">
                <a:solidFill>
                  <a:srgbClr val="000000"/>
                </a:solidFill>
                <a:latin typeface="Montserrat Bold"/>
                <a:ea typeface="Montserrat Bold"/>
                <a:cs typeface="Montserrat Bold"/>
                <a:sym typeface="Montserrat Bold"/>
              </a:rPr>
              <a:t>You can use either link:</a:t>
            </a:r>
          </a:p>
          <a:p>
            <a:pPr algn="ctr">
              <a:lnSpc>
                <a:spcPts val="1602"/>
              </a:lnSpc>
            </a:pPr>
            <a:endParaRPr lang="en-US" sz="1144" b="1">
              <a:solidFill>
                <a:srgbClr val="000000"/>
              </a:solidFill>
              <a:latin typeface="Montserrat Bold"/>
              <a:ea typeface="Montserrat Bold"/>
              <a:cs typeface="Montserrat Bold"/>
              <a:sym typeface="Montserrat Bold"/>
            </a:endParaRPr>
          </a:p>
          <a:p>
            <a:pPr algn="ctr">
              <a:lnSpc>
                <a:spcPts val="1602"/>
              </a:lnSpc>
            </a:pPr>
            <a:r>
              <a:rPr lang="en-US" sz="1144" b="1">
                <a:solidFill>
                  <a:srgbClr val="000000"/>
                </a:solidFill>
                <a:latin typeface="Montserrat Bold"/>
                <a:ea typeface="Montserrat Bold"/>
                <a:cs typeface="Montserrat Bold"/>
                <a:sym typeface="Montserrat Bold"/>
              </a:rPr>
              <a:t>www.xceltesting.com </a:t>
            </a:r>
          </a:p>
          <a:p>
            <a:pPr algn="ctr">
              <a:lnSpc>
                <a:spcPts val="1602"/>
              </a:lnSpc>
            </a:pPr>
            <a:endParaRPr lang="en-US" sz="1144" b="1">
              <a:solidFill>
                <a:srgbClr val="000000"/>
              </a:solidFill>
              <a:latin typeface="Montserrat Bold"/>
              <a:ea typeface="Montserrat Bold"/>
              <a:cs typeface="Montserrat Bold"/>
              <a:sym typeface="Montserrat Bold"/>
            </a:endParaRPr>
          </a:p>
          <a:p>
            <a:pPr algn="ctr">
              <a:lnSpc>
                <a:spcPts val="1602"/>
              </a:lnSpc>
            </a:pPr>
            <a:r>
              <a:rPr lang="en-US" sz="1144" b="1">
                <a:solidFill>
                  <a:srgbClr val="000000"/>
                </a:solidFill>
                <a:latin typeface="Montserrat Bold"/>
                <a:ea typeface="Montserrat Bold"/>
                <a:cs typeface="Montserrat Bold"/>
                <a:sym typeface="Montserrat Bold"/>
              </a:rPr>
              <a:t>Discount codes for reduced rate: 2020 or WFG</a:t>
            </a:r>
          </a:p>
          <a:p>
            <a:pPr algn="ctr">
              <a:lnSpc>
                <a:spcPts val="1602"/>
              </a:lnSpc>
            </a:pPr>
            <a:endParaRPr lang="en-US" sz="1144" b="1">
              <a:solidFill>
                <a:srgbClr val="000000"/>
              </a:solidFill>
              <a:latin typeface="Montserrat Bold"/>
              <a:ea typeface="Montserrat Bold"/>
              <a:cs typeface="Montserrat Bold"/>
              <a:sym typeface="Montserrat Bold"/>
            </a:endParaRPr>
          </a:p>
          <a:p>
            <a:pPr algn="ctr">
              <a:lnSpc>
                <a:spcPts val="1602"/>
              </a:lnSpc>
            </a:pPr>
            <a:r>
              <a:rPr lang="en-US" sz="1144" b="1">
                <a:solidFill>
                  <a:srgbClr val="000000"/>
                </a:solidFill>
                <a:latin typeface="Montserrat Bold"/>
                <a:ea typeface="Montserrat Bold"/>
                <a:cs typeface="Montserrat Bold"/>
                <a:sym typeface="Montserrat Bold"/>
              </a:rPr>
              <a:t>www.aoischool.com/chc</a:t>
            </a:r>
          </a:p>
          <a:p>
            <a:pPr algn="ctr">
              <a:lnSpc>
                <a:spcPts val="1602"/>
              </a:lnSpc>
            </a:pPr>
            <a:endParaRPr lang="en-US" sz="1144" b="1">
              <a:solidFill>
                <a:srgbClr val="000000"/>
              </a:solidFill>
              <a:latin typeface="Montserrat Bold"/>
              <a:ea typeface="Montserrat Bold"/>
              <a:cs typeface="Montserrat Bold"/>
              <a:sym typeface="Montserrat Bold"/>
            </a:endParaRPr>
          </a:p>
          <a:p>
            <a:pPr algn="ctr">
              <a:lnSpc>
                <a:spcPts val="1602"/>
              </a:lnSpc>
            </a:pPr>
            <a:r>
              <a:rPr lang="en-US" sz="1144" b="1">
                <a:solidFill>
                  <a:srgbClr val="000000"/>
                </a:solidFill>
                <a:latin typeface="Montserrat Bold"/>
                <a:ea typeface="Montserrat Bold"/>
                <a:cs typeface="Montserrat Bold"/>
                <a:sym typeface="Montserrat Bold"/>
              </a:rPr>
              <a:t>Password: Compass </a:t>
            </a:r>
          </a:p>
        </p:txBody>
      </p:sp>
      <p:sp>
        <p:nvSpPr>
          <p:cNvPr id="10" name="TextBox 10"/>
          <p:cNvSpPr txBox="1"/>
          <p:nvPr/>
        </p:nvSpPr>
        <p:spPr>
          <a:xfrm>
            <a:off x="5108312" y="3281036"/>
            <a:ext cx="4264880" cy="799595"/>
          </a:xfrm>
          <a:prstGeom prst="rect">
            <a:avLst/>
          </a:prstGeom>
        </p:spPr>
        <p:txBody>
          <a:bodyPr lIns="0" tIns="0" rIns="0" bIns="0" rtlCol="0" anchor="t">
            <a:spAutoFit/>
          </a:bodyPr>
          <a:lstStyle/>
          <a:p>
            <a:pPr algn="ctr">
              <a:lnSpc>
                <a:spcPts val="1602"/>
              </a:lnSpc>
            </a:pPr>
            <a:r>
              <a:rPr lang="en-US" sz="1144" b="1">
                <a:solidFill>
                  <a:srgbClr val="000000"/>
                </a:solidFill>
                <a:latin typeface="Montserrat Bold"/>
                <a:ea typeface="Montserrat Bold"/>
                <a:cs typeface="Montserrat Bold"/>
                <a:sym typeface="Montserrat Bold"/>
              </a:rPr>
              <a:t>Humana Dental/Vision/Life</a:t>
            </a:r>
          </a:p>
          <a:p>
            <a:pPr algn="ctr">
              <a:lnSpc>
                <a:spcPts val="1602"/>
              </a:lnSpc>
            </a:pPr>
            <a:endParaRPr lang="en-US" sz="1144" b="1">
              <a:solidFill>
                <a:srgbClr val="000000"/>
              </a:solidFill>
              <a:latin typeface="Montserrat Bold"/>
              <a:ea typeface="Montserrat Bold"/>
              <a:cs typeface="Montserrat Bold"/>
              <a:sym typeface="Montserrat Bold"/>
            </a:endParaRPr>
          </a:p>
          <a:p>
            <a:pPr algn="ctr">
              <a:lnSpc>
                <a:spcPts val="1602"/>
              </a:lnSpc>
            </a:pPr>
            <a:r>
              <a:rPr lang="en-US" sz="1144" b="1" u="sng">
                <a:solidFill>
                  <a:srgbClr val="000000"/>
                </a:solidFill>
                <a:latin typeface="Montserrat Bold"/>
                <a:ea typeface="Montserrat Bold"/>
                <a:cs typeface="Montserrat Bold"/>
                <a:sym typeface="Montserrat Bold"/>
                <a:hlinkClick r:id="rId12" tooltip="https://forms.monday.com/forms/c9b1195a0128391f5827cba2d49e80a3?r=use1"/>
              </a:rPr>
              <a:t>https://forms.monday.com/forms/c9b1195a0128391f5827cba2d49e80a3?r=use1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50" r="-6250"/>
            </a:stretch>
          </a:blipFill>
        </p:spPr>
        <p:txBody>
          <a:bodyPr/>
          <a:lstStyle/>
          <a:p>
            <a:endParaRPr lang="en-US"/>
          </a:p>
        </p:txBody>
      </p:sp>
      <p:sp>
        <p:nvSpPr>
          <p:cNvPr id="3" name="Freeform 3"/>
          <p:cNvSpPr/>
          <p:nvPr/>
        </p:nvSpPr>
        <p:spPr>
          <a:xfrm>
            <a:off x="7081814" y="-153509"/>
            <a:ext cx="2671786" cy="1770058"/>
          </a:xfrm>
          <a:custGeom>
            <a:avLst/>
            <a:gdLst/>
            <a:ahLst/>
            <a:cxnLst/>
            <a:rect l="l" t="t" r="r" b="b"/>
            <a:pathLst>
              <a:path w="2671786" h="1770058">
                <a:moveTo>
                  <a:pt x="0" y="0"/>
                </a:moveTo>
                <a:lnTo>
                  <a:pt x="2671786" y="0"/>
                </a:lnTo>
                <a:lnTo>
                  <a:pt x="2671786" y="1770058"/>
                </a:lnTo>
                <a:lnTo>
                  <a:pt x="0" y="17700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82824" y="459147"/>
            <a:ext cx="6758554" cy="1157402"/>
          </a:xfrm>
          <a:custGeom>
            <a:avLst/>
            <a:gdLst/>
            <a:ahLst/>
            <a:cxnLst/>
            <a:rect l="l" t="t" r="r" b="b"/>
            <a:pathLst>
              <a:path w="6758554" h="1157402">
                <a:moveTo>
                  <a:pt x="0" y="0"/>
                </a:moveTo>
                <a:lnTo>
                  <a:pt x="6758554" y="0"/>
                </a:lnTo>
                <a:lnTo>
                  <a:pt x="6758554" y="1157402"/>
                </a:lnTo>
                <a:lnTo>
                  <a:pt x="0" y="11574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2619374" y="2063176"/>
            <a:ext cx="4514853" cy="4520504"/>
          </a:xfrm>
          <a:custGeom>
            <a:avLst/>
            <a:gdLst/>
            <a:ahLst/>
            <a:cxnLst/>
            <a:rect l="l" t="t" r="r" b="b"/>
            <a:pathLst>
              <a:path w="4514853" h="4520504">
                <a:moveTo>
                  <a:pt x="0" y="0"/>
                </a:moveTo>
                <a:lnTo>
                  <a:pt x="4514852" y="0"/>
                </a:lnTo>
                <a:lnTo>
                  <a:pt x="4514852" y="4520504"/>
                </a:lnTo>
                <a:lnTo>
                  <a:pt x="0" y="4520504"/>
                </a:lnTo>
                <a:lnTo>
                  <a:pt x="0" y="0"/>
                </a:lnTo>
                <a:close/>
              </a:path>
            </a:pathLst>
          </a:custGeom>
          <a:blipFill>
            <a:blip r:embed="rId8"/>
            <a:stretch>
              <a:fillRect/>
            </a:stretch>
          </a:blipFill>
        </p:spPr>
        <p:txBody>
          <a:bodyPr/>
          <a:lstStyle/>
          <a:p>
            <a:endParaRPr lang="en-US"/>
          </a:p>
        </p:txBody>
      </p:sp>
      <p:sp>
        <p:nvSpPr>
          <p:cNvPr id="6" name="TextBox 6"/>
          <p:cNvSpPr txBox="1"/>
          <p:nvPr/>
        </p:nvSpPr>
        <p:spPr>
          <a:xfrm>
            <a:off x="8067034" y="1568924"/>
            <a:ext cx="955046" cy="433347"/>
          </a:xfrm>
          <a:prstGeom prst="rect">
            <a:avLst/>
          </a:prstGeom>
        </p:spPr>
        <p:txBody>
          <a:bodyPr lIns="0" tIns="0" rIns="0" bIns="0" rtlCol="0" anchor="t">
            <a:spAutoFit/>
          </a:bodyPr>
          <a:lstStyle/>
          <a:p>
            <a:pPr algn="ctr">
              <a:lnSpc>
                <a:spcPts val="3547"/>
              </a:lnSpc>
            </a:pPr>
            <a:r>
              <a:rPr lang="en-US" sz="2533" b="1">
                <a:solidFill>
                  <a:srgbClr val="1E4599"/>
                </a:solidFill>
                <a:latin typeface="Montserrat Bold"/>
                <a:ea typeface="Montserrat Bold"/>
                <a:cs typeface="Montserrat Bold"/>
                <a:sym typeface="Montserrat Bold"/>
              </a:rPr>
              <a:t>SALE!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4F6FC"/>
        </a:solidFill>
        <a:effectLst/>
      </p:bgPr>
    </p:bg>
    <p:spTree>
      <p:nvGrpSpPr>
        <p:cNvPr id="1" name=""/>
        <p:cNvGrpSpPr/>
        <p:nvPr/>
      </p:nvGrpSpPr>
      <p:grpSpPr>
        <a:xfrm>
          <a:off x="0" y="0"/>
          <a:ext cx="0" cy="0"/>
          <a:chOff x="0" y="0"/>
          <a:chExt cx="0" cy="0"/>
        </a:xfrm>
      </p:grpSpPr>
      <p:sp>
        <p:nvSpPr>
          <p:cNvPr id="2" name="Freeform 2"/>
          <p:cNvSpPr/>
          <p:nvPr/>
        </p:nvSpPr>
        <p:spPr>
          <a:xfrm>
            <a:off x="407407" y="4701175"/>
            <a:ext cx="1727799" cy="2050800"/>
          </a:xfrm>
          <a:custGeom>
            <a:avLst/>
            <a:gdLst/>
            <a:ahLst/>
            <a:cxnLst/>
            <a:rect l="l" t="t" r="r" b="b"/>
            <a:pathLst>
              <a:path w="1727799" h="2050800">
                <a:moveTo>
                  <a:pt x="0" y="0"/>
                </a:moveTo>
                <a:lnTo>
                  <a:pt x="1727798" y="0"/>
                </a:lnTo>
                <a:lnTo>
                  <a:pt x="1727798" y="2050800"/>
                </a:lnTo>
                <a:lnTo>
                  <a:pt x="0" y="2050800"/>
                </a:lnTo>
                <a:lnTo>
                  <a:pt x="0" y="0"/>
                </a:lnTo>
                <a:close/>
              </a:path>
            </a:pathLst>
          </a:custGeom>
          <a:blipFill>
            <a:blip r:embed="rId3"/>
            <a:stretch>
              <a:fillRect/>
            </a:stretch>
          </a:blipFill>
        </p:spPr>
        <p:txBody>
          <a:bodyPr/>
          <a:lstStyle/>
          <a:p>
            <a:endParaRPr lang="en-US"/>
          </a:p>
        </p:txBody>
      </p:sp>
      <p:sp>
        <p:nvSpPr>
          <p:cNvPr id="3" name="Freeform 3"/>
          <p:cNvSpPr/>
          <p:nvPr/>
        </p:nvSpPr>
        <p:spPr>
          <a:xfrm>
            <a:off x="7537347" y="87682"/>
            <a:ext cx="2131917" cy="2131917"/>
          </a:xfrm>
          <a:custGeom>
            <a:avLst/>
            <a:gdLst/>
            <a:ahLst/>
            <a:cxnLst/>
            <a:rect l="l" t="t" r="r" b="b"/>
            <a:pathLst>
              <a:path w="2131917" h="2131917">
                <a:moveTo>
                  <a:pt x="0" y="0"/>
                </a:moveTo>
                <a:lnTo>
                  <a:pt x="2131917" y="0"/>
                </a:lnTo>
                <a:lnTo>
                  <a:pt x="2131917" y="2131918"/>
                </a:lnTo>
                <a:lnTo>
                  <a:pt x="0" y="2131918"/>
                </a:lnTo>
                <a:lnTo>
                  <a:pt x="0" y="0"/>
                </a:lnTo>
                <a:close/>
              </a:path>
            </a:pathLst>
          </a:custGeom>
          <a:blipFill>
            <a:blip r:embed="rId4"/>
            <a:stretch>
              <a:fillRect/>
            </a:stretch>
          </a:blipFill>
        </p:spPr>
        <p:txBody>
          <a:bodyPr/>
          <a:lstStyle/>
          <a:p>
            <a:endParaRPr lang="en-US"/>
          </a:p>
        </p:txBody>
      </p:sp>
      <p:sp>
        <p:nvSpPr>
          <p:cNvPr id="4" name="Freeform 4"/>
          <p:cNvSpPr/>
          <p:nvPr/>
        </p:nvSpPr>
        <p:spPr>
          <a:xfrm>
            <a:off x="2648915" y="773607"/>
            <a:ext cx="4455770" cy="5767987"/>
          </a:xfrm>
          <a:custGeom>
            <a:avLst/>
            <a:gdLst/>
            <a:ahLst/>
            <a:cxnLst/>
            <a:rect l="l" t="t" r="r" b="b"/>
            <a:pathLst>
              <a:path w="4455770" h="5767987">
                <a:moveTo>
                  <a:pt x="0" y="0"/>
                </a:moveTo>
                <a:lnTo>
                  <a:pt x="4455770" y="0"/>
                </a:lnTo>
                <a:lnTo>
                  <a:pt x="4455770" y="5767986"/>
                </a:lnTo>
                <a:lnTo>
                  <a:pt x="0" y="5767986"/>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2924324" y="118110"/>
            <a:ext cx="4009876" cy="613410"/>
          </a:xfrm>
          <a:prstGeom prst="rect">
            <a:avLst/>
          </a:prstGeom>
        </p:spPr>
        <p:txBody>
          <a:bodyPr wrap="square" lIns="0" tIns="0" rIns="0" bIns="0" rtlCol="0" anchor="t">
            <a:spAutoFit/>
          </a:bodyPr>
          <a:lstStyle/>
          <a:p>
            <a:pPr algn="ctr">
              <a:lnSpc>
                <a:spcPts val="5040"/>
              </a:lnSpc>
            </a:pPr>
            <a:r>
              <a:rPr lang="en-US" sz="3600" b="1" dirty="0">
                <a:solidFill>
                  <a:srgbClr val="000000"/>
                </a:solidFill>
                <a:latin typeface="Montserrat Bold"/>
                <a:ea typeface="Montserrat Bold"/>
                <a:cs typeface="Montserrat Bold"/>
                <a:sym typeface="Montserrat Bold"/>
              </a:rPr>
              <a:t>CHC Award Trip!</a:t>
            </a:r>
          </a:p>
        </p:txBody>
      </p:sp>
      <p:sp>
        <p:nvSpPr>
          <p:cNvPr id="6" name="TextBox 6"/>
          <p:cNvSpPr txBox="1"/>
          <p:nvPr/>
        </p:nvSpPr>
        <p:spPr>
          <a:xfrm>
            <a:off x="3823581" y="6635282"/>
            <a:ext cx="2106439" cy="575944"/>
          </a:xfrm>
          <a:prstGeom prst="rect">
            <a:avLst/>
          </a:prstGeom>
        </p:spPr>
        <p:txBody>
          <a:bodyPr lIns="0" tIns="0" rIns="0" bIns="0" rtlCol="0" anchor="t">
            <a:spAutoFit/>
          </a:bodyPr>
          <a:lstStyle/>
          <a:p>
            <a:pPr algn="ctr">
              <a:lnSpc>
                <a:spcPts val="2380"/>
              </a:lnSpc>
            </a:pPr>
            <a:r>
              <a:rPr lang="en-US" sz="1700" b="1">
                <a:solidFill>
                  <a:srgbClr val="000000"/>
                </a:solidFill>
                <a:latin typeface="Montserrat Bold"/>
                <a:ea typeface="Montserrat Bold"/>
                <a:cs typeface="Montserrat Bold"/>
                <a:sym typeface="Montserrat Bold"/>
              </a:rPr>
              <a:t>March 19 - 22, 2026</a:t>
            </a:r>
          </a:p>
          <a:p>
            <a:pPr algn="ctr">
              <a:lnSpc>
                <a:spcPts val="2380"/>
              </a:lnSpc>
            </a:pPr>
            <a:r>
              <a:rPr lang="en-US" sz="1700">
                <a:solidFill>
                  <a:srgbClr val="000000"/>
                </a:solidFill>
                <a:latin typeface="Montserrat"/>
                <a:ea typeface="Montserrat"/>
                <a:cs typeface="Montserrat"/>
                <a:sym typeface="Montserrat"/>
              </a:rPr>
              <a:t>4 nights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F6FC"/>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781060" y="2827019"/>
          <a:ext cx="6191480" cy="3838575"/>
        </p:xfrm>
        <a:graphic>
          <a:graphicData uri="http://schemas.openxmlformats.org/drawingml/2006/table">
            <a:tbl>
              <a:tblPr/>
              <a:tblGrid>
                <a:gridCol w="3102032">
                  <a:extLst>
                    <a:ext uri="{9D8B030D-6E8A-4147-A177-3AD203B41FA5}">
                      <a16:colId xmlns:a16="http://schemas.microsoft.com/office/drawing/2014/main" val="20000"/>
                    </a:ext>
                  </a:extLst>
                </a:gridCol>
                <a:gridCol w="3089448">
                  <a:extLst>
                    <a:ext uri="{9D8B030D-6E8A-4147-A177-3AD203B41FA5}">
                      <a16:colId xmlns:a16="http://schemas.microsoft.com/office/drawing/2014/main" val="20001"/>
                    </a:ext>
                  </a:extLst>
                </a:gridCol>
              </a:tblGrid>
              <a:tr h="566190">
                <a:tc>
                  <a:txBody>
                    <a:bodyPr/>
                    <a:lstStyle/>
                    <a:p>
                      <a:pPr algn="ctr">
                        <a:lnSpc>
                          <a:spcPts val="1602"/>
                        </a:lnSpc>
                        <a:defRPr/>
                      </a:pPr>
                      <a:r>
                        <a:rPr lang="en-US" sz="1144" b="1">
                          <a:solidFill>
                            <a:srgbClr val="000000"/>
                          </a:solidFill>
                          <a:latin typeface="Montserrat Bold"/>
                          <a:ea typeface="Montserrat Bold"/>
                          <a:cs typeface="Montserrat Bold"/>
                          <a:sym typeface="Montserrat Bold"/>
                        </a:rPr>
                        <a:t>Carrier</a:t>
                      </a:r>
                      <a:endParaRPr lang="en-US" sz="1100"/>
                    </a:p>
                  </a:txBody>
                  <a:tcPr marL="152400" marR="152400" marT="152400" marB="152400" anchor="ctr">
                    <a:lnL w="28575" cap="flat" cmpd="sng" algn="ctr">
                      <a:solidFill>
                        <a:srgbClr val="99ACFF"/>
                      </a:solidFill>
                      <a:prstDash val="solid"/>
                      <a:round/>
                      <a:headEnd type="none" w="med" len="med"/>
                      <a:tailEnd type="none" w="med" len="med"/>
                    </a:lnL>
                    <a:lnR w="28575" cap="flat" cmpd="sng" algn="ctr">
                      <a:solidFill>
                        <a:srgbClr val="99ACFF"/>
                      </a:solidFill>
                      <a:prstDash val="solid"/>
                      <a:round/>
                      <a:headEnd type="none" w="med" len="med"/>
                      <a:tailEnd type="none" w="med" len="med"/>
                    </a:lnR>
                    <a:lnT w="28575" cap="flat" cmpd="sng" algn="ctr">
                      <a:solidFill>
                        <a:srgbClr val="99ACFF"/>
                      </a:solidFill>
                      <a:prstDash val="solid"/>
                      <a:round/>
                      <a:headEnd type="none" w="med" len="med"/>
                      <a:tailEnd type="none" w="med" len="med"/>
                    </a:lnT>
                    <a:lnB w="28575" cap="flat" cmpd="sng" algn="ctr">
                      <a:solidFill>
                        <a:srgbClr val="99ACFF"/>
                      </a:solidFill>
                      <a:prstDash val="solid"/>
                      <a:round/>
                      <a:headEnd type="none" w="med" len="med"/>
                      <a:tailEnd type="none" w="med" len="med"/>
                    </a:lnB>
                    <a:solidFill>
                      <a:srgbClr val="CDD6FF"/>
                    </a:solidFill>
                  </a:tcPr>
                </a:tc>
                <a:tc>
                  <a:txBody>
                    <a:bodyPr/>
                    <a:lstStyle/>
                    <a:p>
                      <a:pPr algn="ctr">
                        <a:lnSpc>
                          <a:spcPts val="1602"/>
                        </a:lnSpc>
                        <a:defRPr/>
                      </a:pPr>
                      <a:r>
                        <a:rPr lang="en-US" sz="1144" b="1">
                          <a:solidFill>
                            <a:srgbClr val="000000"/>
                          </a:solidFill>
                          <a:latin typeface="Montserrat Bold"/>
                          <a:ea typeface="Montserrat Bold"/>
                          <a:cs typeface="Montserrat Bold"/>
                          <a:sym typeface="Montserrat Bold"/>
                        </a:rPr>
                        <a:t>Compass Cash Per Policy Sold</a:t>
                      </a:r>
                      <a:endParaRPr lang="en-US" sz="1100"/>
                    </a:p>
                  </a:txBody>
                  <a:tcPr marL="152400" marR="152400" marT="152400" marB="152400" anchor="ctr">
                    <a:lnL w="28575" cap="flat" cmpd="sng" algn="ctr">
                      <a:solidFill>
                        <a:srgbClr val="99ACFF"/>
                      </a:solidFill>
                      <a:prstDash val="solid"/>
                      <a:round/>
                      <a:headEnd type="none" w="med" len="med"/>
                      <a:tailEnd type="none" w="med" len="med"/>
                    </a:lnL>
                    <a:lnR w="28575" cap="flat" cmpd="sng" algn="ctr">
                      <a:solidFill>
                        <a:srgbClr val="99ACFF"/>
                      </a:solidFill>
                      <a:prstDash val="solid"/>
                      <a:round/>
                      <a:headEnd type="none" w="med" len="med"/>
                      <a:tailEnd type="none" w="med" len="med"/>
                    </a:lnR>
                    <a:lnT w="28575" cap="flat" cmpd="sng" algn="ctr">
                      <a:solidFill>
                        <a:srgbClr val="99ACFF"/>
                      </a:solidFill>
                      <a:prstDash val="solid"/>
                      <a:round/>
                      <a:headEnd type="none" w="med" len="med"/>
                      <a:tailEnd type="none" w="med" len="med"/>
                    </a:lnT>
                    <a:lnB w="28575" cap="flat" cmpd="sng" algn="ctr">
                      <a:solidFill>
                        <a:srgbClr val="99ACFF"/>
                      </a:solidFill>
                      <a:prstDash val="solid"/>
                      <a:round/>
                      <a:headEnd type="none" w="med" len="med"/>
                      <a:tailEnd type="none" w="med" len="med"/>
                    </a:lnB>
                    <a:solidFill>
                      <a:srgbClr val="CDD6FF"/>
                    </a:solidFill>
                  </a:tcPr>
                </a:tc>
                <a:extLst>
                  <a:ext uri="{0D108BD9-81ED-4DB2-BD59-A6C34878D82A}">
                    <a16:rowId xmlns:a16="http://schemas.microsoft.com/office/drawing/2014/main" val="10000"/>
                  </a:ext>
                </a:extLst>
              </a:tr>
              <a:tr h="566190">
                <a:tc>
                  <a:txBody>
                    <a:bodyPr/>
                    <a:lstStyle/>
                    <a:p>
                      <a:pPr algn="ctr">
                        <a:lnSpc>
                          <a:spcPts val="1602"/>
                        </a:lnSpc>
                        <a:defRPr/>
                      </a:pPr>
                      <a:r>
                        <a:rPr lang="en-US" sz="1144" b="1">
                          <a:solidFill>
                            <a:srgbClr val="000000"/>
                          </a:solidFill>
                          <a:latin typeface="Montserrat Bold"/>
                          <a:ea typeface="Montserrat Bold"/>
                          <a:cs typeface="Montserrat Bold"/>
                          <a:sym typeface="Montserrat Bold"/>
                        </a:rPr>
                        <a:t>LifeX</a:t>
                      </a:r>
                      <a:endParaRPr lang="en-US" sz="1100"/>
                    </a:p>
                  </a:txBody>
                  <a:tcPr marL="152400" marR="152400" marT="152400" marB="152400" anchor="ctr">
                    <a:lnL w="28575" cap="flat" cmpd="sng" algn="ctr">
                      <a:solidFill>
                        <a:srgbClr val="99ACFF"/>
                      </a:solidFill>
                      <a:prstDash val="solid"/>
                      <a:round/>
                      <a:headEnd type="none" w="med" len="med"/>
                      <a:tailEnd type="none" w="med" len="med"/>
                    </a:lnL>
                    <a:lnR w="28575" cap="flat" cmpd="sng" algn="ctr">
                      <a:solidFill>
                        <a:srgbClr val="99ACFF"/>
                      </a:solidFill>
                      <a:prstDash val="solid"/>
                      <a:round/>
                      <a:headEnd type="none" w="med" len="med"/>
                      <a:tailEnd type="none" w="med" len="med"/>
                    </a:lnR>
                    <a:lnT w="28575" cap="flat" cmpd="sng" algn="ctr">
                      <a:solidFill>
                        <a:srgbClr val="99ACFF"/>
                      </a:solidFill>
                      <a:prstDash val="solid"/>
                      <a:round/>
                      <a:headEnd type="none" w="med" len="med"/>
                      <a:tailEnd type="none" w="med" len="med"/>
                    </a:lnT>
                    <a:lnB w="28575" cap="flat" cmpd="sng" algn="ctr">
                      <a:solidFill>
                        <a:srgbClr val="99ACFF"/>
                      </a:solidFill>
                      <a:prstDash val="solid"/>
                      <a:round/>
                      <a:headEnd type="none" w="med" len="med"/>
                      <a:tailEnd type="none" w="med" len="med"/>
                    </a:lnB>
                  </a:tcPr>
                </a:tc>
                <a:tc>
                  <a:txBody>
                    <a:bodyPr/>
                    <a:lstStyle/>
                    <a:p>
                      <a:pPr algn="ctr">
                        <a:lnSpc>
                          <a:spcPts val="1602"/>
                        </a:lnSpc>
                        <a:defRPr/>
                      </a:pPr>
                      <a:r>
                        <a:rPr lang="en-US" sz="1144">
                          <a:solidFill>
                            <a:srgbClr val="000000"/>
                          </a:solidFill>
                          <a:latin typeface="Montserrat"/>
                          <a:ea typeface="Montserrat"/>
                          <a:cs typeface="Montserrat"/>
                          <a:sym typeface="Montserrat"/>
                        </a:rPr>
                        <a:t>$15</a:t>
                      </a:r>
                      <a:endParaRPr lang="en-US" sz="1100"/>
                    </a:p>
                  </a:txBody>
                  <a:tcPr marL="152400" marR="152400" marT="152400" marB="152400" anchor="ctr">
                    <a:lnL w="28575" cap="flat" cmpd="sng" algn="ctr">
                      <a:solidFill>
                        <a:srgbClr val="99ACFF"/>
                      </a:solidFill>
                      <a:prstDash val="solid"/>
                      <a:round/>
                      <a:headEnd type="none" w="med" len="med"/>
                      <a:tailEnd type="none" w="med" len="med"/>
                    </a:lnL>
                    <a:lnR w="28575" cap="flat" cmpd="sng" algn="ctr">
                      <a:solidFill>
                        <a:srgbClr val="99ACFF"/>
                      </a:solidFill>
                      <a:prstDash val="solid"/>
                      <a:round/>
                      <a:headEnd type="none" w="med" len="med"/>
                      <a:tailEnd type="none" w="med" len="med"/>
                    </a:lnR>
                    <a:lnT w="28575" cap="flat" cmpd="sng" algn="ctr">
                      <a:solidFill>
                        <a:srgbClr val="99ACFF"/>
                      </a:solidFill>
                      <a:prstDash val="solid"/>
                      <a:round/>
                      <a:headEnd type="none" w="med" len="med"/>
                      <a:tailEnd type="none" w="med" len="med"/>
                    </a:lnT>
                    <a:lnB w="28575"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1"/>
                  </a:ext>
                </a:extLst>
              </a:tr>
              <a:tr h="969240">
                <a:tc>
                  <a:txBody>
                    <a:bodyPr/>
                    <a:lstStyle/>
                    <a:p>
                      <a:pPr algn="ctr">
                        <a:lnSpc>
                          <a:spcPts val="1602"/>
                        </a:lnSpc>
                        <a:defRPr/>
                      </a:pPr>
                      <a:r>
                        <a:rPr lang="en-US" sz="1144" b="1">
                          <a:solidFill>
                            <a:srgbClr val="000000"/>
                          </a:solidFill>
                          <a:latin typeface="Montserrat Bold"/>
                          <a:ea typeface="Montserrat Bold"/>
                          <a:cs typeface="Montserrat Bold"/>
                          <a:sym typeface="Montserrat Bold"/>
                        </a:rPr>
                        <a:t>Enroll Prime</a:t>
                      </a:r>
                      <a:endParaRPr lang="en-US" sz="1100"/>
                    </a:p>
                    <a:p>
                      <a:pPr algn="ctr">
                        <a:lnSpc>
                          <a:spcPts val="1602"/>
                        </a:lnSpc>
                      </a:pPr>
                      <a:r>
                        <a:rPr lang="en-US" sz="1144" b="1">
                          <a:solidFill>
                            <a:srgbClr val="000000"/>
                          </a:solidFill>
                          <a:latin typeface="Montserrat Bold"/>
                          <a:ea typeface="Montserrat Bold"/>
                          <a:cs typeface="Montserrat Bold"/>
                          <a:sym typeface="Montserrat Bold"/>
                        </a:rPr>
                        <a:t>Iron Health</a:t>
                      </a:r>
                    </a:p>
                    <a:p>
                      <a:pPr algn="ctr">
                        <a:lnSpc>
                          <a:spcPts val="1602"/>
                        </a:lnSpc>
                      </a:pPr>
                      <a:r>
                        <a:rPr lang="en-US" sz="1144" b="1">
                          <a:solidFill>
                            <a:srgbClr val="000000"/>
                          </a:solidFill>
                          <a:latin typeface="Montserrat Bold"/>
                          <a:ea typeface="Montserrat Bold"/>
                          <a:cs typeface="Montserrat Bold"/>
                          <a:sym typeface="Montserrat Bold"/>
                        </a:rPr>
                        <a:t>OneShare</a:t>
                      </a:r>
                    </a:p>
                  </a:txBody>
                  <a:tcPr marL="152400" marR="152400" marT="152400" marB="152400" anchor="ctr">
                    <a:lnL w="28575" cap="flat" cmpd="sng" algn="ctr">
                      <a:solidFill>
                        <a:srgbClr val="99ACFF"/>
                      </a:solidFill>
                      <a:prstDash val="solid"/>
                      <a:round/>
                      <a:headEnd type="none" w="med" len="med"/>
                      <a:tailEnd type="none" w="med" len="med"/>
                    </a:lnL>
                    <a:lnR w="28575" cap="flat" cmpd="sng" algn="ctr">
                      <a:solidFill>
                        <a:srgbClr val="99ACFF"/>
                      </a:solidFill>
                      <a:prstDash val="solid"/>
                      <a:round/>
                      <a:headEnd type="none" w="med" len="med"/>
                      <a:tailEnd type="none" w="med" len="med"/>
                    </a:lnR>
                    <a:lnT w="28575" cap="flat" cmpd="sng" algn="ctr">
                      <a:solidFill>
                        <a:srgbClr val="99ACFF"/>
                      </a:solidFill>
                      <a:prstDash val="solid"/>
                      <a:round/>
                      <a:headEnd type="none" w="med" len="med"/>
                      <a:tailEnd type="none" w="med" len="med"/>
                    </a:lnT>
                    <a:lnB w="28575" cap="flat" cmpd="sng" algn="ctr">
                      <a:solidFill>
                        <a:srgbClr val="99ACFF"/>
                      </a:solidFill>
                      <a:prstDash val="solid"/>
                      <a:round/>
                      <a:headEnd type="none" w="med" len="med"/>
                      <a:tailEnd type="none" w="med" len="med"/>
                    </a:lnB>
                  </a:tcPr>
                </a:tc>
                <a:tc>
                  <a:txBody>
                    <a:bodyPr/>
                    <a:lstStyle/>
                    <a:p>
                      <a:pPr algn="ctr">
                        <a:lnSpc>
                          <a:spcPts val="1602"/>
                        </a:lnSpc>
                        <a:defRPr/>
                      </a:pPr>
                      <a:r>
                        <a:rPr lang="en-US" sz="1144">
                          <a:solidFill>
                            <a:srgbClr val="000000"/>
                          </a:solidFill>
                          <a:latin typeface="Montserrat"/>
                          <a:ea typeface="Montserrat"/>
                          <a:cs typeface="Montserrat"/>
                          <a:sym typeface="Montserrat"/>
                        </a:rPr>
                        <a:t>$10</a:t>
                      </a:r>
                      <a:endParaRPr lang="en-US" sz="1100"/>
                    </a:p>
                  </a:txBody>
                  <a:tcPr marL="152400" marR="152400" marT="152400" marB="152400" anchor="ctr">
                    <a:lnL w="28575" cap="flat" cmpd="sng" algn="ctr">
                      <a:solidFill>
                        <a:srgbClr val="99ACFF"/>
                      </a:solidFill>
                      <a:prstDash val="solid"/>
                      <a:round/>
                      <a:headEnd type="none" w="med" len="med"/>
                      <a:tailEnd type="none" w="med" len="med"/>
                    </a:lnL>
                    <a:lnR w="28575" cap="flat" cmpd="sng" algn="ctr">
                      <a:solidFill>
                        <a:srgbClr val="99ACFF"/>
                      </a:solidFill>
                      <a:prstDash val="solid"/>
                      <a:round/>
                      <a:headEnd type="none" w="med" len="med"/>
                      <a:tailEnd type="none" w="med" len="med"/>
                    </a:lnR>
                    <a:lnT w="28575" cap="flat" cmpd="sng" algn="ctr">
                      <a:solidFill>
                        <a:srgbClr val="99ACFF"/>
                      </a:solidFill>
                      <a:prstDash val="solid"/>
                      <a:round/>
                      <a:headEnd type="none" w="med" len="med"/>
                      <a:tailEnd type="none" w="med" len="med"/>
                    </a:lnT>
                    <a:lnB w="28575"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2"/>
                  </a:ext>
                </a:extLst>
              </a:tr>
              <a:tr h="1170765">
                <a:tc>
                  <a:txBody>
                    <a:bodyPr/>
                    <a:lstStyle/>
                    <a:p>
                      <a:pPr algn="ctr">
                        <a:lnSpc>
                          <a:spcPts val="1602"/>
                        </a:lnSpc>
                        <a:defRPr/>
                      </a:pPr>
                      <a:r>
                        <a:rPr lang="en-US" sz="1144" b="1">
                          <a:solidFill>
                            <a:srgbClr val="000000"/>
                          </a:solidFill>
                          <a:latin typeface="Montserrat Bold"/>
                          <a:ea typeface="Montserrat Bold"/>
                          <a:cs typeface="Montserrat Bold"/>
                          <a:sym typeface="Montserrat Bold"/>
                        </a:rPr>
                        <a:t>AmeriBenefit</a:t>
                      </a:r>
                      <a:endParaRPr lang="en-US" sz="1100"/>
                    </a:p>
                    <a:p>
                      <a:pPr algn="ctr">
                        <a:lnSpc>
                          <a:spcPts val="1602"/>
                        </a:lnSpc>
                      </a:pPr>
                      <a:r>
                        <a:rPr lang="en-US" sz="1144" b="1">
                          <a:solidFill>
                            <a:srgbClr val="000000"/>
                          </a:solidFill>
                          <a:latin typeface="Montserrat Bold"/>
                          <a:ea typeface="Montserrat Bold"/>
                          <a:cs typeface="Montserrat Bold"/>
                          <a:sym typeface="Montserrat Bold"/>
                        </a:rPr>
                        <a:t>Flex Benefits</a:t>
                      </a:r>
                    </a:p>
                    <a:p>
                      <a:pPr algn="ctr">
                        <a:lnSpc>
                          <a:spcPts val="1602"/>
                        </a:lnSpc>
                      </a:pPr>
                      <a:r>
                        <a:rPr lang="en-US" sz="1144" b="1">
                          <a:solidFill>
                            <a:srgbClr val="000000"/>
                          </a:solidFill>
                          <a:latin typeface="Montserrat Bold"/>
                          <a:ea typeface="Montserrat Bold"/>
                          <a:cs typeface="Montserrat Bold"/>
                          <a:sym typeface="Montserrat Bold"/>
                        </a:rPr>
                        <a:t>MedMutual</a:t>
                      </a:r>
                    </a:p>
                    <a:p>
                      <a:pPr algn="ctr">
                        <a:lnSpc>
                          <a:spcPts val="1602"/>
                        </a:lnSpc>
                      </a:pPr>
                      <a:r>
                        <a:rPr lang="en-US" sz="1144" b="1">
                          <a:solidFill>
                            <a:srgbClr val="000000"/>
                          </a:solidFill>
                          <a:latin typeface="Montserrat Bold"/>
                          <a:ea typeface="Montserrat Bold"/>
                          <a:cs typeface="Montserrat Bold"/>
                          <a:sym typeface="Montserrat Bold"/>
                        </a:rPr>
                        <a:t>NCD</a:t>
                      </a:r>
                    </a:p>
                  </a:txBody>
                  <a:tcPr marL="152400" marR="152400" marT="152400" marB="152400" anchor="ctr">
                    <a:lnL w="28575" cap="flat" cmpd="sng" algn="ctr">
                      <a:solidFill>
                        <a:srgbClr val="99ACFF"/>
                      </a:solidFill>
                      <a:prstDash val="solid"/>
                      <a:round/>
                      <a:headEnd type="none" w="med" len="med"/>
                      <a:tailEnd type="none" w="med" len="med"/>
                    </a:lnL>
                    <a:lnR w="28575" cap="flat" cmpd="sng" algn="ctr">
                      <a:solidFill>
                        <a:srgbClr val="99ACFF"/>
                      </a:solidFill>
                      <a:prstDash val="solid"/>
                      <a:round/>
                      <a:headEnd type="none" w="med" len="med"/>
                      <a:tailEnd type="none" w="med" len="med"/>
                    </a:lnR>
                    <a:lnT w="28575" cap="flat" cmpd="sng" algn="ctr">
                      <a:solidFill>
                        <a:srgbClr val="99ACFF"/>
                      </a:solidFill>
                      <a:prstDash val="solid"/>
                      <a:round/>
                      <a:headEnd type="none" w="med" len="med"/>
                      <a:tailEnd type="none" w="med" len="med"/>
                    </a:lnT>
                    <a:lnB w="28575" cap="flat" cmpd="sng" algn="ctr">
                      <a:solidFill>
                        <a:srgbClr val="99ACFF"/>
                      </a:solidFill>
                      <a:prstDash val="solid"/>
                      <a:round/>
                      <a:headEnd type="none" w="med" len="med"/>
                      <a:tailEnd type="none" w="med" len="med"/>
                    </a:lnB>
                  </a:tcPr>
                </a:tc>
                <a:tc>
                  <a:txBody>
                    <a:bodyPr/>
                    <a:lstStyle/>
                    <a:p>
                      <a:pPr algn="ctr">
                        <a:lnSpc>
                          <a:spcPts val="1602"/>
                        </a:lnSpc>
                        <a:defRPr/>
                      </a:pPr>
                      <a:r>
                        <a:rPr lang="en-US" sz="1144">
                          <a:solidFill>
                            <a:srgbClr val="000000"/>
                          </a:solidFill>
                          <a:latin typeface="Montserrat"/>
                          <a:ea typeface="Montserrat"/>
                          <a:cs typeface="Montserrat"/>
                          <a:sym typeface="Montserrat"/>
                        </a:rPr>
                        <a:t>$5</a:t>
                      </a:r>
                      <a:endParaRPr lang="en-US" sz="1100"/>
                    </a:p>
                  </a:txBody>
                  <a:tcPr marL="152400" marR="152400" marT="152400" marB="152400" anchor="ctr">
                    <a:lnL w="28575" cap="flat" cmpd="sng" algn="ctr">
                      <a:solidFill>
                        <a:srgbClr val="99ACFF"/>
                      </a:solidFill>
                      <a:prstDash val="solid"/>
                      <a:round/>
                      <a:headEnd type="none" w="med" len="med"/>
                      <a:tailEnd type="none" w="med" len="med"/>
                    </a:lnL>
                    <a:lnR w="28575" cap="flat" cmpd="sng" algn="ctr">
                      <a:solidFill>
                        <a:srgbClr val="99ACFF"/>
                      </a:solidFill>
                      <a:prstDash val="solid"/>
                      <a:round/>
                      <a:headEnd type="none" w="med" len="med"/>
                      <a:tailEnd type="none" w="med" len="med"/>
                    </a:lnR>
                    <a:lnT w="28575" cap="flat" cmpd="sng" algn="ctr">
                      <a:solidFill>
                        <a:srgbClr val="99ACFF"/>
                      </a:solidFill>
                      <a:prstDash val="solid"/>
                      <a:round/>
                      <a:headEnd type="none" w="med" len="med"/>
                      <a:tailEnd type="none" w="med" len="med"/>
                    </a:lnT>
                    <a:lnB w="28575"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3"/>
                  </a:ext>
                </a:extLst>
              </a:tr>
              <a:tr h="566190">
                <a:tc>
                  <a:txBody>
                    <a:bodyPr/>
                    <a:lstStyle/>
                    <a:p>
                      <a:pPr algn="ctr">
                        <a:lnSpc>
                          <a:spcPts val="1602"/>
                        </a:lnSpc>
                        <a:defRPr/>
                      </a:pPr>
                      <a:r>
                        <a:rPr lang="en-US" sz="1144" b="1">
                          <a:solidFill>
                            <a:srgbClr val="000000"/>
                          </a:solidFill>
                          <a:latin typeface="Montserrat Bold"/>
                          <a:ea typeface="Montserrat Bold"/>
                          <a:cs typeface="Montserrat Bold"/>
                          <a:sym typeface="Montserrat Bold"/>
                        </a:rPr>
                        <a:t>Group Health Policies</a:t>
                      </a:r>
                      <a:endParaRPr lang="en-US" sz="1100"/>
                    </a:p>
                  </a:txBody>
                  <a:tcPr marL="152400" marR="152400" marT="152400" marB="152400" anchor="ctr">
                    <a:lnL w="28575" cap="flat" cmpd="sng" algn="ctr">
                      <a:solidFill>
                        <a:srgbClr val="99ACFF"/>
                      </a:solidFill>
                      <a:prstDash val="solid"/>
                      <a:round/>
                      <a:headEnd type="none" w="med" len="med"/>
                      <a:tailEnd type="none" w="med" len="med"/>
                    </a:lnL>
                    <a:lnR w="28575" cap="flat" cmpd="sng" algn="ctr">
                      <a:solidFill>
                        <a:srgbClr val="99ACFF"/>
                      </a:solidFill>
                      <a:prstDash val="solid"/>
                      <a:round/>
                      <a:headEnd type="none" w="med" len="med"/>
                      <a:tailEnd type="none" w="med" len="med"/>
                    </a:lnR>
                    <a:lnT w="28575" cap="flat" cmpd="sng" algn="ctr">
                      <a:solidFill>
                        <a:srgbClr val="99ACFF"/>
                      </a:solidFill>
                      <a:prstDash val="solid"/>
                      <a:round/>
                      <a:headEnd type="none" w="med" len="med"/>
                      <a:tailEnd type="none" w="med" len="med"/>
                    </a:lnT>
                    <a:lnB w="28575" cap="flat" cmpd="sng" algn="ctr">
                      <a:solidFill>
                        <a:srgbClr val="99ACFF"/>
                      </a:solidFill>
                      <a:prstDash val="solid"/>
                      <a:round/>
                      <a:headEnd type="none" w="med" len="med"/>
                      <a:tailEnd type="none" w="med" len="med"/>
                    </a:lnB>
                  </a:tcPr>
                </a:tc>
                <a:tc>
                  <a:txBody>
                    <a:bodyPr/>
                    <a:lstStyle/>
                    <a:p>
                      <a:pPr algn="ctr">
                        <a:lnSpc>
                          <a:spcPts val="1602"/>
                        </a:lnSpc>
                        <a:defRPr/>
                      </a:pPr>
                      <a:r>
                        <a:rPr lang="en-US" sz="1144">
                          <a:solidFill>
                            <a:srgbClr val="000000"/>
                          </a:solidFill>
                          <a:latin typeface="Montserrat"/>
                          <a:ea typeface="Montserrat"/>
                          <a:cs typeface="Montserrat"/>
                          <a:sym typeface="Montserrat"/>
                        </a:rPr>
                        <a:t>$5 per employee</a:t>
                      </a:r>
                      <a:endParaRPr lang="en-US" sz="1100"/>
                    </a:p>
                  </a:txBody>
                  <a:tcPr marL="152400" marR="152400" marT="152400" marB="152400" anchor="ctr">
                    <a:lnL w="28575" cap="flat" cmpd="sng" algn="ctr">
                      <a:solidFill>
                        <a:srgbClr val="99ACFF"/>
                      </a:solidFill>
                      <a:prstDash val="solid"/>
                      <a:round/>
                      <a:headEnd type="none" w="med" len="med"/>
                      <a:tailEnd type="none" w="med" len="med"/>
                    </a:lnL>
                    <a:lnR w="28575" cap="flat" cmpd="sng" algn="ctr">
                      <a:solidFill>
                        <a:srgbClr val="99ACFF"/>
                      </a:solidFill>
                      <a:prstDash val="solid"/>
                      <a:round/>
                      <a:headEnd type="none" w="med" len="med"/>
                      <a:tailEnd type="none" w="med" len="med"/>
                    </a:lnR>
                    <a:lnT w="28575" cap="flat" cmpd="sng" algn="ctr">
                      <a:solidFill>
                        <a:srgbClr val="99ACFF"/>
                      </a:solidFill>
                      <a:prstDash val="solid"/>
                      <a:round/>
                      <a:headEnd type="none" w="med" len="med"/>
                      <a:tailEnd type="none" w="med" len="med"/>
                    </a:lnT>
                    <a:lnB w="28575"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TextBox 3"/>
          <p:cNvSpPr txBox="1"/>
          <p:nvPr/>
        </p:nvSpPr>
        <p:spPr>
          <a:xfrm>
            <a:off x="2924324" y="118110"/>
            <a:ext cx="4086076" cy="613410"/>
          </a:xfrm>
          <a:prstGeom prst="rect">
            <a:avLst/>
          </a:prstGeom>
        </p:spPr>
        <p:txBody>
          <a:bodyPr wrap="square" lIns="0" tIns="0" rIns="0" bIns="0" rtlCol="0" anchor="t">
            <a:spAutoFit/>
          </a:bodyPr>
          <a:lstStyle/>
          <a:p>
            <a:pPr algn="ctr">
              <a:lnSpc>
                <a:spcPts val="5040"/>
              </a:lnSpc>
            </a:pPr>
            <a:r>
              <a:rPr lang="en-US" sz="3600" b="1" dirty="0">
                <a:solidFill>
                  <a:srgbClr val="000000"/>
                </a:solidFill>
                <a:latin typeface="Montserrat Bold"/>
                <a:ea typeface="Montserrat Bold"/>
                <a:cs typeface="Montserrat Bold"/>
                <a:sym typeface="Montserrat Bold"/>
              </a:rPr>
              <a:t>CHC Award Trip!</a:t>
            </a:r>
          </a:p>
        </p:txBody>
      </p:sp>
      <p:sp>
        <p:nvSpPr>
          <p:cNvPr id="4" name="TextBox 4"/>
          <p:cNvSpPr txBox="1"/>
          <p:nvPr/>
        </p:nvSpPr>
        <p:spPr>
          <a:xfrm>
            <a:off x="0" y="693420"/>
            <a:ext cx="9753600" cy="2133599"/>
          </a:xfrm>
          <a:prstGeom prst="rect">
            <a:avLst/>
          </a:prstGeom>
        </p:spPr>
        <p:txBody>
          <a:bodyPr lIns="0" tIns="0" rIns="0" bIns="0" rtlCol="0" anchor="t">
            <a:spAutoFit/>
          </a:bodyPr>
          <a:lstStyle/>
          <a:p>
            <a:pPr algn="l">
              <a:lnSpc>
                <a:spcPts val="2100"/>
              </a:lnSpc>
            </a:pPr>
            <a:r>
              <a:rPr lang="en-US" sz="1500" b="1">
                <a:solidFill>
                  <a:srgbClr val="000000"/>
                </a:solidFill>
                <a:latin typeface="Montserrat Bold"/>
                <a:ea typeface="Montserrat Bold"/>
                <a:cs typeface="Montserrat Bold"/>
                <a:sym typeface="Montserrat Bold"/>
              </a:rPr>
              <a:t>Rules</a:t>
            </a:r>
          </a:p>
          <a:p>
            <a:pPr marL="323861" lvl="1" indent="-161931" algn="l">
              <a:lnSpc>
                <a:spcPts val="2100"/>
              </a:lnSpc>
              <a:buFont typeface="Arial"/>
              <a:buChar char="•"/>
            </a:pPr>
            <a:r>
              <a:rPr lang="en-US" sz="1500">
                <a:solidFill>
                  <a:srgbClr val="000000"/>
                </a:solidFill>
                <a:latin typeface="Montserrat"/>
                <a:ea typeface="Montserrat"/>
                <a:cs typeface="Montserrat"/>
                <a:sym typeface="Montserrat"/>
              </a:rPr>
              <a:t>Each application submitted and paid June 1 - Dec 22 2025 you’ll get the amount listed below of Compass Cash towards cost of the trip</a:t>
            </a:r>
          </a:p>
          <a:p>
            <a:pPr marL="323861" lvl="1" indent="-161931" algn="l">
              <a:lnSpc>
                <a:spcPts val="2100"/>
              </a:lnSpc>
              <a:buFont typeface="Arial"/>
              <a:buChar char="•"/>
            </a:pPr>
            <a:r>
              <a:rPr lang="en-US" sz="1500">
                <a:solidFill>
                  <a:srgbClr val="000000"/>
                </a:solidFill>
                <a:latin typeface="Montserrat"/>
                <a:ea typeface="Montserrat"/>
                <a:cs typeface="Montserrat"/>
                <a:sym typeface="Montserrat"/>
              </a:rPr>
              <a:t>All policies written from Jan 1 - May 31 2025 (Previously written) will be given 50% credit</a:t>
            </a:r>
          </a:p>
          <a:p>
            <a:pPr marL="323861" lvl="1" indent="-161931" algn="l">
              <a:lnSpc>
                <a:spcPts val="2100"/>
              </a:lnSpc>
              <a:buFont typeface="Arial"/>
              <a:buChar char="•"/>
            </a:pPr>
            <a:r>
              <a:rPr lang="en-US" sz="1500">
                <a:solidFill>
                  <a:srgbClr val="000000"/>
                </a:solidFill>
                <a:latin typeface="Montserrat"/>
                <a:ea typeface="Montserrat"/>
                <a:cs typeface="Montserrat"/>
                <a:sym typeface="Montserrat"/>
              </a:rPr>
              <a:t>Top 15 agents and top 3 leaders (by Compass Cash points) will attend the trip for free** (Free hotel accommodation + $750 towards flights per couple**)</a:t>
            </a:r>
          </a:p>
          <a:p>
            <a:pPr marL="323861" lvl="1" indent="-161931" algn="l">
              <a:lnSpc>
                <a:spcPts val="2100"/>
              </a:lnSpc>
              <a:buFont typeface="Arial"/>
              <a:buChar char="•"/>
            </a:pPr>
            <a:r>
              <a:rPr lang="en-US" sz="1500">
                <a:solidFill>
                  <a:srgbClr val="000000"/>
                </a:solidFill>
                <a:latin typeface="Montserrat"/>
                <a:ea typeface="Montserrat"/>
                <a:cs typeface="Montserrat"/>
                <a:sym typeface="Montserrat"/>
              </a:rPr>
              <a:t>Leaders credit is ⅓ of their agents credit</a:t>
            </a:r>
          </a:p>
          <a:p>
            <a:pPr algn="l">
              <a:lnSpc>
                <a:spcPts val="2100"/>
              </a:lnSpc>
            </a:pPr>
            <a:endParaRPr lang="en-US" sz="1500">
              <a:solidFill>
                <a:srgbClr val="000000"/>
              </a:solidFill>
              <a:latin typeface="Montserrat"/>
              <a:ea typeface="Montserrat"/>
              <a:cs typeface="Montserrat"/>
              <a:sym typeface="Montserrat"/>
            </a:endParaRPr>
          </a:p>
        </p:txBody>
      </p:sp>
      <p:sp>
        <p:nvSpPr>
          <p:cNvPr id="5" name="TextBox 5"/>
          <p:cNvSpPr txBox="1"/>
          <p:nvPr/>
        </p:nvSpPr>
        <p:spPr>
          <a:xfrm>
            <a:off x="1318915" y="6731635"/>
            <a:ext cx="7115770" cy="389254"/>
          </a:xfrm>
          <a:prstGeom prst="rect">
            <a:avLst/>
          </a:prstGeom>
        </p:spPr>
        <p:txBody>
          <a:bodyPr lIns="0" tIns="0" rIns="0" bIns="0" rtlCol="0" anchor="t">
            <a:spAutoFit/>
          </a:bodyPr>
          <a:lstStyle/>
          <a:p>
            <a:pPr algn="ctr">
              <a:lnSpc>
                <a:spcPts val="3220"/>
              </a:lnSpc>
            </a:pPr>
            <a:r>
              <a:rPr lang="en-US" sz="2300" b="1">
                <a:solidFill>
                  <a:srgbClr val="000000"/>
                </a:solidFill>
                <a:latin typeface="Montserrat Bold"/>
                <a:ea typeface="Montserrat Bold"/>
                <a:cs typeface="Montserrat Bold"/>
                <a:sym typeface="Montserrat Bold"/>
              </a:rPr>
              <a:t>***Based on ACTUAL BUSINESS, not TopBroker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1520" y="2039866"/>
            <a:ext cx="8290560" cy="4663440"/>
          </a:xfrm>
          <a:custGeom>
            <a:avLst/>
            <a:gdLst/>
            <a:ahLst/>
            <a:cxnLst/>
            <a:rect l="l" t="t" r="r" b="b"/>
            <a:pathLst>
              <a:path w="8290560" h="4663440">
                <a:moveTo>
                  <a:pt x="0" y="0"/>
                </a:moveTo>
                <a:lnTo>
                  <a:pt x="8290560" y="0"/>
                </a:lnTo>
                <a:lnTo>
                  <a:pt x="8290560" y="4663440"/>
                </a:lnTo>
                <a:lnTo>
                  <a:pt x="0" y="466344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437676" y="268969"/>
            <a:ext cx="6878247" cy="1466469"/>
          </a:xfrm>
          <a:prstGeom prst="rect">
            <a:avLst/>
          </a:prstGeom>
        </p:spPr>
        <p:txBody>
          <a:bodyPr lIns="0" tIns="0" rIns="0" bIns="0" rtlCol="0" anchor="t">
            <a:spAutoFit/>
          </a:bodyPr>
          <a:lstStyle/>
          <a:p>
            <a:pPr algn="ctr">
              <a:lnSpc>
                <a:spcPts val="6048"/>
              </a:lnSpc>
            </a:pPr>
            <a:r>
              <a:rPr lang="en-US" sz="3600">
                <a:solidFill>
                  <a:srgbClr val="000000"/>
                </a:solidFill>
                <a:latin typeface="Montserrat"/>
                <a:ea typeface="Montserrat"/>
                <a:cs typeface="Montserrat"/>
                <a:sym typeface="Montserrat"/>
              </a:rPr>
              <a:t>Join us on Friday, June 27th</a:t>
            </a:r>
          </a:p>
          <a:p>
            <a:pPr algn="ctr">
              <a:lnSpc>
                <a:spcPts val="6048"/>
              </a:lnSpc>
            </a:pPr>
            <a:r>
              <a:rPr lang="en-US" sz="3600">
                <a:solidFill>
                  <a:srgbClr val="000000"/>
                </a:solidFill>
                <a:latin typeface="Montserrat"/>
                <a:ea typeface="Montserrat"/>
                <a:cs typeface="Montserrat"/>
                <a:sym typeface="Montserrat"/>
              </a:rPr>
              <a:t>10am CST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2" tooltip="https://go.chcagents.com/e/1069352/CompassHealthConsultants-/dcr4k4/1747580133/h/V8rOU8A14Oybg0nb3eVsxUzLzUNhQSlPEQs5CBGMsBM"/>
          </p:cNvPr>
          <p:cNvSpPr/>
          <p:nvPr/>
        </p:nvSpPr>
        <p:spPr>
          <a:xfrm>
            <a:off x="5373951" y="4076885"/>
            <a:ext cx="386061" cy="817059"/>
          </a:xfrm>
          <a:custGeom>
            <a:avLst/>
            <a:gdLst/>
            <a:ahLst/>
            <a:cxnLst/>
            <a:rect l="l" t="t" r="r" b="b"/>
            <a:pathLst>
              <a:path w="386061" h="817059">
                <a:moveTo>
                  <a:pt x="0" y="0"/>
                </a:moveTo>
                <a:lnTo>
                  <a:pt x="386060" y="0"/>
                </a:lnTo>
                <a:lnTo>
                  <a:pt x="386060" y="817059"/>
                </a:lnTo>
                <a:lnTo>
                  <a:pt x="0" y="8170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hlinkClick r:id="rId5" tooltip="https://go.chcagents.com/e/1069352/pany-compasshealthconsultants-/dcr4k7/1747580133/h/V8rOU8A14Oybg0nb3eVsxUzLzUNhQSlPEQs5CBGMsBM"/>
          </p:cNvPr>
          <p:cNvSpPr/>
          <p:nvPr/>
        </p:nvSpPr>
        <p:spPr>
          <a:xfrm>
            <a:off x="3042553" y="4119655"/>
            <a:ext cx="731520" cy="731520"/>
          </a:xfrm>
          <a:custGeom>
            <a:avLst/>
            <a:gdLst/>
            <a:ahLst/>
            <a:cxnLst/>
            <a:rect l="l" t="t" r="r" b="b"/>
            <a:pathLst>
              <a:path w="731520" h="731520">
                <a:moveTo>
                  <a:pt x="0" y="0"/>
                </a:moveTo>
                <a:lnTo>
                  <a:pt x="731520" y="0"/>
                </a:lnTo>
                <a:lnTo>
                  <a:pt x="731520" y="731520"/>
                </a:lnTo>
                <a:lnTo>
                  <a:pt x="0" y="7315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4">
            <a:hlinkClick r:id="rId8" tooltip="https://go.chcagents.com/e/1069352/compasshealthconsultants--/dcr4k1/1747580133/h/V8rOU8A14Oybg0nb3eVsxUzLzUNhQSlPEQs5CBGMsBM"/>
          </p:cNvPr>
          <p:cNvSpPr/>
          <p:nvPr/>
        </p:nvSpPr>
        <p:spPr>
          <a:xfrm>
            <a:off x="631311" y="4076885"/>
            <a:ext cx="731520" cy="731520"/>
          </a:xfrm>
          <a:custGeom>
            <a:avLst/>
            <a:gdLst/>
            <a:ahLst/>
            <a:cxnLst/>
            <a:rect l="l" t="t" r="r" b="b"/>
            <a:pathLst>
              <a:path w="731520" h="731520">
                <a:moveTo>
                  <a:pt x="0" y="0"/>
                </a:moveTo>
                <a:lnTo>
                  <a:pt x="731520" y="0"/>
                </a:lnTo>
                <a:lnTo>
                  <a:pt x="731520" y="731520"/>
                </a:lnTo>
                <a:lnTo>
                  <a:pt x="0" y="7315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5" name="Freeform 5"/>
          <p:cNvSpPr/>
          <p:nvPr/>
        </p:nvSpPr>
        <p:spPr>
          <a:xfrm>
            <a:off x="7634154" y="382048"/>
            <a:ext cx="1387926" cy="1387926"/>
          </a:xfrm>
          <a:custGeom>
            <a:avLst/>
            <a:gdLst/>
            <a:ahLst/>
            <a:cxnLst/>
            <a:rect l="l" t="t" r="r" b="b"/>
            <a:pathLst>
              <a:path w="1387926" h="1387926">
                <a:moveTo>
                  <a:pt x="0" y="0"/>
                </a:moveTo>
                <a:lnTo>
                  <a:pt x="1387926" y="0"/>
                </a:lnTo>
                <a:lnTo>
                  <a:pt x="1387926" y="1387926"/>
                </a:lnTo>
                <a:lnTo>
                  <a:pt x="0" y="13879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6" name="Freeform 6"/>
          <p:cNvSpPr/>
          <p:nvPr/>
        </p:nvSpPr>
        <p:spPr>
          <a:xfrm rot="-10800000">
            <a:off x="-278084" y="4987576"/>
            <a:ext cx="10106840" cy="2327624"/>
          </a:xfrm>
          <a:custGeom>
            <a:avLst/>
            <a:gdLst/>
            <a:ahLst/>
            <a:cxnLst/>
            <a:rect l="l" t="t" r="r" b="b"/>
            <a:pathLst>
              <a:path w="10106840" h="2327624">
                <a:moveTo>
                  <a:pt x="0" y="0"/>
                </a:moveTo>
                <a:lnTo>
                  <a:pt x="10106840" y="0"/>
                </a:lnTo>
                <a:lnTo>
                  <a:pt x="10106840" y="2327624"/>
                </a:lnTo>
                <a:lnTo>
                  <a:pt x="0" y="2327624"/>
                </a:lnTo>
                <a:lnTo>
                  <a:pt x="0" y="0"/>
                </a:lnTo>
                <a:close/>
              </a:path>
            </a:pathLst>
          </a:custGeom>
          <a:blipFill>
            <a:blip r:embed="rId13"/>
            <a:stretch>
              <a:fillRect l="-6438" t="-75154" b="-21845"/>
            </a:stretch>
          </a:blipFill>
        </p:spPr>
        <p:txBody>
          <a:bodyPr/>
          <a:lstStyle/>
          <a:p>
            <a:endParaRPr lang="en-US"/>
          </a:p>
        </p:txBody>
      </p:sp>
      <p:sp>
        <p:nvSpPr>
          <p:cNvPr id="7" name="TextBox 7"/>
          <p:cNvSpPr txBox="1"/>
          <p:nvPr/>
        </p:nvSpPr>
        <p:spPr>
          <a:xfrm>
            <a:off x="656364" y="3453660"/>
            <a:ext cx="4546169" cy="280670"/>
          </a:xfrm>
          <a:prstGeom prst="rect">
            <a:avLst/>
          </a:prstGeom>
        </p:spPr>
        <p:txBody>
          <a:bodyPr lIns="0" tIns="0" rIns="0" bIns="0" rtlCol="0" anchor="t">
            <a:spAutoFit/>
          </a:bodyPr>
          <a:lstStyle/>
          <a:p>
            <a:pPr algn="l">
              <a:lnSpc>
                <a:spcPts val="2379"/>
              </a:lnSpc>
              <a:spcBef>
                <a:spcPct val="0"/>
              </a:spcBef>
            </a:pPr>
            <a:r>
              <a:rPr lang="en-US" sz="1699">
                <a:solidFill>
                  <a:srgbClr val="341919"/>
                </a:solidFill>
                <a:latin typeface="IBM Plex Sans Hebrew Text"/>
                <a:ea typeface="IBM Plex Sans Hebrew Text"/>
                <a:cs typeface="IBM Plex Sans Hebrew Text"/>
                <a:sym typeface="IBM Plex Sans Hebrew Text"/>
              </a:rPr>
              <a:t>Follow us on social media!</a:t>
            </a:r>
          </a:p>
        </p:txBody>
      </p:sp>
      <p:grpSp>
        <p:nvGrpSpPr>
          <p:cNvPr id="8" name="Group 8"/>
          <p:cNvGrpSpPr/>
          <p:nvPr/>
        </p:nvGrpSpPr>
        <p:grpSpPr>
          <a:xfrm>
            <a:off x="631311" y="1250816"/>
            <a:ext cx="6817503" cy="1459894"/>
            <a:chOff x="0" y="0"/>
            <a:chExt cx="9090003" cy="1946525"/>
          </a:xfrm>
        </p:grpSpPr>
        <p:sp>
          <p:nvSpPr>
            <p:cNvPr id="9" name="TextBox 9"/>
            <p:cNvSpPr txBox="1"/>
            <p:nvPr/>
          </p:nvSpPr>
          <p:spPr>
            <a:xfrm>
              <a:off x="0" y="85725"/>
              <a:ext cx="9090003" cy="927984"/>
            </a:xfrm>
            <a:prstGeom prst="rect">
              <a:avLst/>
            </a:prstGeom>
          </p:spPr>
          <p:txBody>
            <a:bodyPr lIns="0" tIns="0" rIns="0" bIns="0" rtlCol="0" anchor="t">
              <a:spAutoFit/>
            </a:bodyPr>
            <a:lstStyle/>
            <a:p>
              <a:pPr algn="l">
                <a:lnSpc>
                  <a:spcPts val="5000"/>
                </a:lnSpc>
              </a:pPr>
              <a:r>
                <a:rPr lang="en-US" sz="5000" i="1">
                  <a:solidFill>
                    <a:srgbClr val="63A15F"/>
                  </a:solidFill>
                  <a:latin typeface="Belleza"/>
                  <a:ea typeface="Belleza"/>
                  <a:cs typeface="Belleza"/>
                  <a:sym typeface="Belleza"/>
                </a:rPr>
                <a:t>Questions? Comments?</a:t>
              </a:r>
            </a:p>
          </p:txBody>
        </p:sp>
        <p:sp>
          <p:nvSpPr>
            <p:cNvPr id="10" name="TextBox 10"/>
            <p:cNvSpPr txBox="1"/>
            <p:nvPr/>
          </p:nvSpPr>
          <p:spPr>
            <a:xfrm>
              <a:off x="0" y="1348990"/>
              <a:ext cx="9090003" cy="597535"/>
            </a:xfrm>
            <a:prstGeom prst="rect">
              <a:avLst/>
            </a:prstGeom>
          </p:spPr>
          <p:txBody>
            <a:bodyPr lIns="0" tIns="0" rIns="0" bIns="0" rtlCol="0" anchor="t">
              <a:spAutoFit/>
            </a:bodyPr>
            <a:lstStyle/>
            <a:p>
              <a:pPr algn="l">
                <a:lnSpc>
                  <a:spcPts val="3390"/>
                </a:lnSpc>
              </a:pPr>
              <a:r>
                <a:rPr lang="en-US" sz="3000">
                  <a:solidFill>
                    <a:srgbClr val="341919"/>
                  </a:solidFill>
                  <a:latin typeface="Belleza"/>
                  <a:ea typeface="Belleza"/>
                  <a:cs typeface="Belleza"/>
                  <a:sym typeface="Belleza"/>
                </a:rPr>
                <a:t>Next JK Update: Thursday June 26th </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a:off x="0" y="0"/>
            <a:ext cx="2709237" cy="2778704"/>
          </a:xfrm>
          <a:custGeom>
            <a:avLst/>
            <a:gdLst/>
            <a:ahLst/>
            <a:cxnLst/>
            <a:rect l="l" t="t" r="r" b="b"/>
            <a:pathLst>
              <a:path w="2709237" h="2778704">
                <a:moveTo>
                  <a:pt x="0" y="0"/>
                </a:moveTo>
                <a:lnTo>
                  <a:pt x="2709237" y="0"/>
                </a:lnTo>
                <a:lnTo>
                  <a:pt x="2709237" y="2778704"/>
                </a:lnTo>
                <a:lnTo>
                  <a:pt x="0" y="27787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7640508" y="5180763"/>
            <a:ext cx="2113092" cy="2134437"/>
          </a:xfrm>
          <a:custGeom>
            <a:avLst/>
            <a:gdLst/>
            <a:ahLst/>
            <a:cxnLst/>
            <a:rect l="l" t="t" r="r" b="b"/>
            <a:pathLst>
              <a:path w="2113092" h="2134437">
                <a:moveTo>
                  <a:pt x="0" y="0"/>
                </a:moveTo>
                <a:lnTo>
                  <a:pt x="2113092" y="0"/>
                </a:lnTo>
                <a:lnTo>
                  <a:pt x="2113092" y="2134437"/>
                </a:lnTo>
                <a:lnTo>
                  <a:pt x="0" y="21344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1426464" y="2712029"/>
            <a:ext cx="7589993" cy="2639574"/>
          </a:xfrm>
          <a:prstGeom prst="rect">
            <a:avLst/>
          </a:prstGeom>
        </p:spPr>
        <p:txBody>
          <a:bodyPr lIns="0" tIns="0" rIns="0" bIns="0" rtlCol="0" anchor="t">
            <a:spAutoFit/>
          </a:bodyPr>
          <a:lstStyle/>
          <a:p>
            <a:pPr algn="ctr">
              <a:lnSpc>
                <a:spcPts val="2366"/>
              </a:lnSpc>
            </a:pPr>
            <a:endParaRPr/>
          </a:p>
          <a:p>
            <a:pPr algn="ctr">
              <a:lnSpc>
                <a:spcPts val="2366"/>
              </a:lnSpc>
            </a:pPr>
            <a:r>
              <a:rPr lang="en-US" sz="1416" b="1">
                <a:solidFill>
                  <a:srgbClr val="000000"/>
                </a:solidFill>
                <a:latin typeface="Montserrat Bold"/>
                <a:ea typeface="Montserrat Bold"/>
                <a:cs typeface="Montserrat Bold"/>
                <a:sym typeface="Montserrat Bold"/>
              </a:rPr>
              <a:t>Our next CHC New Agent Training &amp; Development is June 24th and 25th in St. Louis. Send your referrals to recruiting@chcquotes.com, and you could get a $1,000 cash bonus when the new recruit hits their 10th paid application. The new agent must hit the 10th paid application in their first</a:t>
            </a:r>
          </a:p>
          <a:p>
            <a:pPr algn="ctr">
              <a:lnSpc>
                <a:spcPts val="2366"/>
              </a:lnSpc>
            </a:pPr>
            <a:r>
              <a:rPr lang="en-US" sz="1416" b="1">
                <a:solidFill>
                  <a:srgbClr val="000000"/>
                </a:solidFill>
                <a:latin typeface="Montserrat Bold"/>
                <a:ea typeface="Montserrat Bold"/>
                <a:cs typeface="Montserrat Bold"/>
                <a:sym typeface="Montserrat Bold"/>
              </a:rPr>
              <a:t>three months.</a:t>
            </a:r>
          </a:p>
          <a:p>
            <a:pPr algn="ctr">
              <a:lnSpc>
                <a:spcPts val="2366"/>
              </a:lnSpc>
            </a:pPr>
            <a:endParaRPr lang="en-US" sz="1416" b="1">
              <a:solidFill>
                <a:srgbClr val="000000"/>
              </a:solidFill>
              <a:latin typeface="Montserrat Bold"/>
              <a:ea typeface="Montserrat Bold"/>
              <a:cs typeface="Montserrat Bold"/>
              <a:sym typeface="Montserrat Bold"/>
            </a:endParaRPr>
          </a:p>
          <a:p>
            <a:pPr algn="ctr">
              <a:lnSpc>
                <a:spcPts val="2366"/>
              </a:lnSpc>
            </a:pPr>
            <a:r>
              <a:rPr lang="en-US" sz="1416" b="1">
                <a:solidFill>
                  <a:srgbClr val="000000"/>
                </a:solidFill>
                <a:latin typeface="Montserrat Bold"/>
                <a:ea typeface="Montserrat Bold"/>
                <a:cs typeface="Montserrat Bold"/>
                <a:sym typeface="Montserrat Bold"/>
              </a:rPr>
              <a:t>*Must have a $25 minimum premium per application</a:t>
            </a:r>
          </a:p>
          <a:p>
            <a:pPr algn="ctr">
              <a:lnSpc>
                <a:spcPts val="2366"/>
              </a:lnSpc>
            </a:pPr>
            <a:r>
              <a:rPr lang="en-US" sz="1416" b="1">
                <a:solidFill>
                  <a:srgbClr val="000000"/>
                </a:solidFill>
                <a:latin typeface="Montserrat Bold"/>
                <a:ea typeface="Montserrat Bold"/>
                <a:cs typeface="Montserrat Bold"/>
                <a:sym typeface="Montserrat Bold"/>
              </a:rPr>
              <a:t>*ACA plans do not qualify</a:t>
            </a:r>
          </a:p>
        </p:txBody>
      </p:sp>
      <p:sp>
        <p:nvSpPr>
          <p:cNvPr id="5" name="Freeform 5"/>
          <p:cNvSpPr/>
          <p:nvPr/>
        </p:nvSpPr>
        <p:spPr>
          <a:xfrm>
            <a:off x="-275995" y="5188915"/>
            <a:ext cx="3901440" cy="2789530"/>
          </a:xfrm>
          <a:custGeom>
            <a:avLst/>
            <a:gdLst/>
            <a:ahLst/>
            <a:cxnLst/>
            <a:rect l="l" t="t" r="r" b="b"/>
            <a:pathLst>
              <a:path w="3901440" h="2789530">
                <a:moveTo>
                  <a:pt x="0" y="0"/>
                </a:moveTo>
                <a:lnTo>
                  <a:pt x="3901440" y="0"/>
                </a:lnTo>
                <a:lnTo>
                  <a:pt x="3901440" y="2789530"/>
                </a:lnTo>
                <a:lnTo>
                  <a:pt x="0" y="27895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8017890" y="10228"/>
            <a:ext cx="1997134" cy="2288978"/>
          </a:xfrm>
          <a:custGeom>
            <a:avLst/>
            <a:gdLst/>
            <a:ahLst/>
            <a:cxnLst/>
            <a:rect l="l" t="t" r="r" b="b"/>
            <a:pathLst>
              <a:path w="1997134" h="2288978">
                <a:moveTo>
                  <a:pt x="0" y="0"/>
                </a:moveTo>
                <a:lnTo>
                  <a:pt x="1997133" y="0"/>
                </a:lnTo>
                <a:lnTo>
                  <a:pt x="1997133" y="2288978"/>
                </a:lnTo>
                <a:lnTo>
                  <a:pt x="0" y="22889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TextBox 7"/>
          <p:cNvSpPr txBox="1"/>
          <p:nvPr/>
        </p:nvSpPr>
        <p:spPr>
          <a:xfrm>
            <a:off x="2709237" y="225804"/>
            <a:ext cx="5901870" cy="1734002"/>
          </a:xfrm>
          <a:prstGeom prst="rect">
            <a:avLst/>
          </a:prstGeom>
        </p:spPr>
        <p:txBody>
          <a:bodyPr lIns="0" tIns="0" rIns="0" bIns="0" rtlCol="0" anchor="t">
            <a:spAutoFit/>
          </a:bodyPr>
          <a:lstStyle/>
          <a:p>
            <a:pPr algn="ctr">
              <a:lnSpc>
                <a:spcPts val="4704"/>
              </a:lnSpc>
            </a:pPr>
            <a:r>
              <a:rPr lang="en-US" sz="2816">
                <a:solidFill>
                  <a:srgbClr val="000000"/>
                </a:solidFill>
                <a:latin typeface="TAN Headline"/>
                <a:ea typeface="TAN Headline"/>
                <a:cs typeface="TAN Headline"/>
                <a:sym typeface="TAN Headline"/>
              </a:rPr>
              <a:t>Do you know someone looking for a new career? </a:t>
            </a:r>
          </a:p>
          <a:p>
            <a:pPr algn="ctr">
              <a:lnSpc>
                <a:spcPts val="2199"/>
              </a:lnSpc>
            </a:pPr>
            <a:endParaRPr lang="en-US" sz="2816">
              <a:solidFill>
                <a:srgbClr val="000000"/>
              </a:solidFill>
              <a:latin typeface="TAN Headline"/>
              <a:ea typeface="TAN Headline"/>
              <a:cs typeface="TAN Headline"/>
              <a:sym typeface="TAN Headline"/>
            </a:endParaRPr>
          </a:p>
          <a:p>
            <a:pPr algn="ctr">
              <a:lnSpc>
                <a:spcPts val="2199"/>
              </a:lnSpc>
            </a:pPr>
            <a:endParaRPr lang="en-US" sz="2816">
              <a:solidFill>
                <a:srgbClr val="000000"/>
              </a:solidFill>
              <a:latin typeface="TAN Headline"/>
              <a:ea typeface="TAN Headline"/>
              <a:cs typeface="TAN Headline"/>
              <a:sym typeface="TAN Headlin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6FC"/>
        </a:solidFill>
        <a:effectLst/>
      </p:bgPr>
    </p:bg>
    <p:spTree>
      <p:nvGrpSpPr>
        <p:cNvPr id="1" name=""/>
        <p:cNvGrpSpPr/>
        <p:nvPr/>
      </p:nvGrpSpPr>
      <p:grpSpPr>
        <a:xfrm>
          <a:off x="0" y="0"/>
          <a:ext cx="0" cy="0"/>
          <a:chOff x="0" y="0"/>
          <a:chExt cx="0" cy="0"/>
        </a:xfrm>
      </p:grpSpPr>
      <p:sp>
        <p:nvSpPr>
          <p:cNvPr id="2" name="Freeform 2"/>
          <p:cNvSpPr/>
          <p:nvPr/>
        </p:nvSpPr>
        <p:spPr>
          <a:xfrm>
            <a:off x="170165" y="61134"/>
            <a:ext cx="1018691" cy="1018691"/>
          </a:xfrm>
          <a:custGeom>
            <a:avLst/>
            <a:gdLst/>
            <a:ahLst/>
            <a:cxnLst/>
            <a:rect l="l" t="t" r="r" b="b"/>
            <a:pathLst>
              <a:path w="1018691" h="1018691">
                <a:moveTo>
                  <a:pt x="0" y="0"/>
                </a:moveTo>
                <a:lnTo>
                  <a:pt x="1018691" y="0"/>
                </a:lnTo>
                <a:lnTo>
                  <a:pt x="1018691" y="1018691"/>
                </a:lnTo>
                <a:lnTo>
                  <a:pt x="0" y="1018691"/>
                </a:lnTo>
                <a:lnTo>
                  <a:pt x="0" y="0"/>
                </a:lnTo>
                <a:close/>
              </a:path>
            </a:pathLst>
          </a:custGeom>
          <a:blipFill>
            <a:blip r:embed="rId2"/>
            <a:stretch>
              <a:fillRect/>
            </a:stretch>
          </a:blipFill>
        </p:spPr>
        <p:txBody>
          <a:bodyPr/>
          <a:lstStyle/>
          <a:p>
            <a:endParaRPr lang="en-US"/>
          </a:p>
        </p:txBody>
      </p:sp>
      <p:sp>
        <p:nvSpPr>
          <p:cNvPr id="3" name="Freeform 3"/>
          <p:cNvSpPr/>
          <p:nvPr/>
        </p:nvSpPr>
        <p:spPr>
          <a:xfrm>
            <a:off x="5207322" y="5732001"/>
            <a:ext cx="4319032" cy="388713"/>
          </a:xfrm>
          <a:custGeom>
            <a:avLst/>
            <a:gdLst/>
            <a:ahLst/>
            <a:cxnLst/>
            <a:rect l="l" t="t" r="r" b="b"/>
            <a:pathLst>
              <a:path w="4319032" h="388713">
                <a:moveTo>
                  <a:pt x="0" y="0"/>
                </a:moveTo>
                <a:lnTo>
                  <a:pt x="4319032" y="0"/>
                </a:lnTo>
                <a:lnTo>
                  <a:pt x="4319032" y="388713"/>
                </a:lnTo>
                <a:lnTo>
                  <a:pt x="0" y="3887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251767" y="165334"/>
            <a:ext cx="7250066" cy="1760873"/>
            <a:chOff x="0" y="0"/>
            <a:chExt cx="9666755" cy="2347830"/>
          </a:xfrm>
        </p:grpSpPr>
        <p:sp>
          <p:nvSpPr>
            <p:cNvPr id="5" name="TextBox 5"/>
            <p:cNvSpPr txBox="1"/>
            <p:nvPr/>
          </p:nvSpPr>
          <p:spPr>
            <a:xfrm>
              <a:off x="0" y="9525"/>
              <a:ext cx="9666755" cy="795875"/>
            </a:xfrm>
            <a:prstGeom prst="rect">
              <a:avLst/>
            </a:prstGeom>
          </p:spPr>
          <p:txBody>
            <a:bodyPr lIns="0" tIns="0" rIns="0" bIns="0" rtlCol="0" anchor="t">
              <a:spAutoFit/>
            </a:bodyPr>
            <a:lstStyle/>
            <a:p>
              <a:pPr algn="ctr">
                <a:lnSpc>
                  <a:spcPts val="4352"/>
                </a:lnSpc>
              </a:pPr>
              <a:r>
                <a:rPr lang="en-US" sz="3956" b="1" spc="735">
                  <a:solidFill>
                    <a:srgbClr val="000000"/>
                  </a:solidFill>
                  <a:latin typeface="Coco Gothic Bold"/>
                  <a:ea typeface="Coco Gothic Bold"/>
                  <a:cs typeface="Coco Gothic Bold"/>
                  <a:sym typeface="Coco Gothic Bold"/>
                </a:rPr>
                <a:t>UPCOMING</a:t>
              </a:r>
            </a:p>
          </p:txBody>
        </p:sp>
        <p:sp>
          <p:nvSpPr>
            <p:cNvPr id="6" name="TextBox 6"/>
            <p:cNvSpPr txBox="1"/>
            <p:nvPr/>
          </p:nvSpPr>
          <p:spPr>
            <a:xfrm>
              <a:off x="0" y="813246"/>
              <a:ext cx="9666755" cy="1534584"/>
            </a:xfrm>
            <a:prstGeom prst="rect">
              <a:avLst/>
            </a:prstGeom>
          </p:spPr>
          <p:txBody>
            <a:bodyPr lIns="0" tIns="0" rIns="0" bIns="0" rtlCol="0" anchor="t">
              <a:spAutoFit/>
            </a:bodyPr>
            <a:lstStyle/>
            <a:p>
              <a:pPr algn="ctr">
                <a:lnSpc>
                  <a:spcPts val="7106"/>
                </a:lnSpc>
              </a:pPr>
              <a:r>
                <a:rPr lang="en-US" sz="7895" b="1">
                  <a:solidFill>
                    <a:srgbClr val="000000"/>
                  </a:solidFill>
                  <a:latin typeface="ITC New Baskerville Semi-Bold"/>
                  <a:ea typeface="ITC New Baskerville Semi-Bold"/>
                  <a:cs typeface="ITC New Baskerville Semi-Bold"/>
                  <a:sym typeface="ITC New Baskerville Semi-Bold"/>
                </a:rPr>
                <a:t>TRAININGS</a:t>
              </a:r>
            </a:p>
          </p:txBody>
        </p:sp>
      </p:grpSp>
      <p:sp>
        <p:nvSpPr>
          <p:cNvPr id="7" name="TextBox 7"/>
          <p:cNvSpPr txBox="1"/>
          <p:nvPr/>
        </p:nvSpPr>
        <p:spPr>
          <a:xfrm>
            <a:off x="562000" y="1660284"/>
            <a:ext cx="1379533" cy="339725"/>
          </a:xfrm>
          <a:prstGeom prst="rect">
            <a:avLst/>
          </a:prstGeom>
        </p:spPr>
        <p:txBody>
          <a:bodyPr lIns="0" tIns="0" rIns="0" bIns="0" rtlCol="0" anchor="t">
            <a:spAutoFit/>
          </a:bodyPr>
          <a:lstStyle/>
          <a:p>
            <a:pPr algn="ctr">
              <a:lnSpc>
                <a:spcPts val="2800"/>
              </a:lnSpc>
            </a:pPr>
            <a:r>
              <a:rPr lang="en-US" sz="2000" b="1">
                <a:solidFill>
                  <a:srgbClr val="000000"/>
                </a:solidFill>
                <a:latin typeface="Montserrat Bold"/>
                <a:ea typeface="Montserrat Bold"/>
                <a:cs typeface="Montserrat Bold"/>
                <a:sym typeface="Montserrat Bold"/>
              </a:rPr>
              <a:t>Kickstart</a:t>
            </a:r>
          </a:p>
        </p:txBody>
      </p:sp>
      <p:sp>
        <p:nvSpPr>
          <p:cNvPr id="8" name="TextBox 8"/>
          <p:cNvSpPr txBox="1"/>
          <p:nvPr/>
        </p:nvSpPr>
        <p:spPr>
          <a:xfrm>
            <a:off x="668643" y="2028584"/>
            <a:ext cx="3790365" cy="1664970"/>
          </a:xfrm>
          <a:prstGeom prst="rect">
            <a:avLst/>
          </a:prstGeom>
        </p:spPr>
        <p:txBody>
          <a:bodyPr lIns="0" tIns="0" rIns="0" bIns="0" rtlCol="0" anchor="t">
            <a:spAutoFit/>
          </a:bodyPr>
          <a:lstStyle/>
          <a:p>
            <a:pPr algn="l">
              <a:lnSpc>
                <a:spcPts val="1679"/>
              </a:lnSpc>
            </a:pPr>
            <a:r>
              <a:rPr lang="en-US" sz="1200">
                <a:solidFill>
                  <a:srgbClr val="000000"/>
                </a:solidFill>
                <a:latin typeface="Montserrat"/>
                <a:ea typeface="Montserrat"/>
                <a:cs typeface="Montserrat"/>
                <a:sym typeface="Montserrat"/>
              </a:rPr>
              <a:t>June 16, 30: Elevator Speech &amp; First 5 Seconds</a:t>
            </a:r>
          </a:p>
          <a:p>
            <a:pPr algn="l">
              <a:lnSpc>
                <a:spcPts val="1679"/>
              </a:lnSpc>
            </a:pPr>
            <a:r>
              <a:rPr lang="en-US" sz="1200">
                <a:solidFill>
                  <a:srgbClr val="000000"/>
                </a:solidFill>
                <a:latin typeface="Montserrat"/>
                <a:ea typeface="Montserrat"/>
                <a:cs typeface="Montserrat"/>
                <a:sym typeface="Montserrat"/>
              </a:rPr>
              <a:t>June 17: Expectations and Action Plans</a:t>
            </a:r>
          </a:p>
          <a:p>
            <a:pPr algn="l">
              <a:lnSpc>
                <a:spcPts val="1679"/>
              </a:lnSpc>
            </a:pPr>
            <a:r>
              <a:rPr lang="en-US" sz="1200">
                <a:solidFill>
                  <a:srgbClr val="000000"/>
                </a:solidFill>
                <a:latin typeface="Montserrat"/>
                <a:ea typeface="Montserrat"/>
                <a:cs typeface="Montserrat"/>
                <a:sym typeface="Montserrat"/>
              </a:rPr>
              <a:t>June 18: Show Me the Money</a:t>
            </a:r>
          </a:p>
          <a:p>
            <a:pPr algn="l">
              <a:lnSpc>
                <a:spcPts val="1679"/>
              </a:lnSpc>
            </a:pPr>
            <a:r>
              <a:rPr lang="en-US" sz="1200">
                <a:solidFill>
                  <a:srgbClr val="000000"/>
                </a:solidFill>
                <a:latin typeface="Montserrat"/>
                <a:ea typeface="Montserrat"/>
                <a:cs typeface="Montserrat"/>
                <a:sym typeface="Montserrat"/>
              </a:rPr>
              <a:t>June 19: Handling Objections</a:t>
            </a:r>
          </a:p>
          <a:p>
            <a:pPr algn="l">
              <a:lnSpc>
                <a:spcPts val="1679"/>
              </a:lnSpc>
            </a:pPr>
            <a:r>
              <a:rPr lang="en-US" sz="1200">
                <a:solidFill>
                  <a:srgbClr val="000000"/>
                </a:solidFill>
                <a:latin typeface="Montserrat"/>
                <a:ea typeface="Montserrat"/>
                <a:cs typeface="Montserrat"/>
                <a:sym typeface="Montserrat"/>
              </a:rPr>
              <a:t>June 20: How to Build Your Business</a:t>
            </a:r>
          </a:p>
          <a:p>
            <a:pPr algn="l">
              <a:lnSpc>
                <a:spcPts val="1679"/>
              </a:lnSpc>
            </a:pPr>
            <a:r>
              <a:rPr lang="en-US" sz="1200">
                <a:solidFill>
                  <a:srgbClr val="000000"/>
                </a:solidFill>
                <a:latin typeface="Montserrat"/>
                <a:ea typeface="Montserrat"/>
                <a:cs typeface="Montserrat"/>
                <a:sym typeface="Montserrat"/>
              </a:rPr>
              <a:t>June 12, 26: Attitude is Everything</a:t>
            </a:r>
          </a:p>
          <a:p>
            <a:pPr algn="l">
              <a:lnSpc>
                <a:spcPts val="1679"/>
              </a:lnSpc>
            </a:pPr>
            <a:r>
              <a:rPr lang="en-US" sz="1200">
                <a:solidFill>
                  <a:srgbClr val="000000"/>
                </a:solidFill>
                <a:latin typeface="Montserrat"/>
                <a:ea typeface="Montserrat"/>
                <a:cs typeface="Montserrat"/>
                <a:sym typeface="Montserrat"/>
              </a:rPr>
              <a:t>June 13, 27: Foundations</a:t>
            </a:r>
          </a:p>
          <a:p>
            <a:pPr algn="l">
              <a:lnSpc>
                <a:spcPts val="1679"/>
              </a:lnSpc>
            </a:pPr>
            <a:endParaRPr lang="en-US" sz="1200">
              <a:solidFill>
                <a:srgbClr val="000000"/>
              </a:solidFill>
              <a:latin typeface="Montserrat"/>
              <a:ea typeface="Montserrat"/>
              <a:cs typeface="Montserrat"/>
              <a:sym typeface="Montserrat"/>
            </a:endParaRPr>
          </a:p>
        </p:txBody>
      </p:sp>
      <p:sp>
        <p:nvSpPr>
          <p:cNvPr id="9" name="TextBox 9"/>
          <p:cNvSpPr txBox="1"/>
          <p:nvPr/>
        </p:nvSpPr>
        <p:spPr>
          <a:xfrm>
            <a:off x="503979" y="3759669"/>
            <a:ext cx="2737664" cy="339725"/>
          </a:xfrm>
          <a:prstGeom prst="rect">
            <a:avLst/>
          </a:prstGeom>
        </p:spPr>
        <p:txBody>
          <a:bodyPr lIns="0" tIns="0" rIns="0" bIns="0" rtlCol="0" anchor="t">
            <a:spAutoFit/>
          </a:bodyPr>
          <a:lstStyle/>
          <a:p>
            <a:pPr algn="ctr">
              <a:lnSpc>
                <a:spcPts val="2800"/>
              </a:lnSpc>
            </a:pPr>
            <a:r>
              <a:rPr lang="en-US" sz="2000" b="1">
                <a:solidFill>
                  <a:srgbClr val="000000"/>
                </a:solidFill>
                <a:latin typeface="Montserrat Bold"/>
                <a:ea typeface="Montserrat Bold"/>
                <a:cs typeface="Montserrat Bold"/>
                <a:sym typeface="Montserrat Bold"/>
              </a:rPr>
              <a:t>Thursday Trainings</a:t>
            </a:r>
          </a:p>
        </p:txBody>
      </p:sp>
      <p:sp>
        <p:nvSpPr>
          <p:cNvPr id="10" name="TextBox 10"/>
          <p:cNvSpPr txBox="1"/>
          <p:nvPr/>
        </p:nvSpPr>
        <p:spPr>
          <a:xfrm>
            <a:off x="668643" y="4127969"/>
            <a:ext cx="2311822" cy="617220"/>
          </a:xfrm>
          <a:prstGeom prst="rect">
            <a:avLst/>
          </a:prstGeom>
        </p:spPr>
        <p:txBody>
          <a:bodyPr lIns="0" tIns="0" rIns="0" bIns="0" rtlCol="0" anchor="t">
            <a:spAutoFit/>
          </a:bodyPr>
          <a:lstStyle/>
          <a:p>
            <a:pPr algn="l">
              <a:lnSpc>
                <a:spcPts val="1679"/>
              </a:lnSpc>
            </a:pPr>
            <a:r>
              <a:rPr lang="en-US" sz="1200">
                <a:solidFill>
                  <a:srgbClr val="000000"/>
                </a:solidFill>
                <a:latin typeface="Montserrat"/>
                <a:ea typeface="Montserrat"/>
                <a:cs typeface="Montserrat"/>
                <a:sym typeface="Montserrat"/>
              </a:rPr>
              <a:t>June 12: CHC Agency Updates</a:t>
            </a:r>
          </a:p>
          <a:p>
            <a:pPr algn="l">
              <a:lnSpc>
                <a:spcPts val="1679"/>
              </a:lnSpc>
            </a:pPr>
            <a:r>
              <a:rPr lang="en-US" sz="1200">
                <a:solidFill>
                  <a:srgbClr val="000000"/>
                </a:solidFill>
                <a:latin typeface="Montserrat"/>
                <a:ea typeface="Montserrat"/>
                <a:cs typeface="Montserrat"/>
                <a:sym typeface="Montserrat"/>
              </a:rPr>
              <a:t>June 19: CHC Life Insurance</a:t>
            </a:r>
          </a:p>
          <a:p>
            <a:pPr algn="l">
              <a:lnSpc>
                <a:spcPts val="1679"/>
              </a:lnSpc>
            </a:pPr>
            <a:r>
              <a:rPr lang="en-US" sz="1200">
                <a:solidFill>
                  <a:srgbClr val="000000"/>
                </a:solidFill>
                <a:latin typeface="Montserrat"/>
                <a:ea typeface="Montserrat"/>
                <a:cs typeface="Montserrat"/>
                <a:sym typeface="Montserrat"/>
              </a:rPr>
              <a:t>June 26: CHC Agency Updates</a:t>
            </a:r>
          </a:p>
        </p:txBody>
      </p:sp>
      <p:sp>
        <p:nvSpPr>
          <p:cNvPr id="11" name="TextBox 11"/>
          <p:cNvSpPr txBox="1"/>
          <p:nvPr/>
        </p:nvSpPr>
        <p:spPr>
          <a:xfrm>
            <a:off x="326089" y="4990489"/>
            <a:ext cx="2737664" cy="339725"/>
          </a:xfrm>
          <a:prstGeom prst="rect">
            <a:avLst/>
          </a:prstGeom>
        </p:spPr>
        <p:txBody>
          <a:bodyPr lIns="0" tIns="0" rIns="0" bIns="0" rtlCol="0" anchor="t">
            <a:spAutoFit/>
          </a:bodyPr>
          <a:lstStyle/>
          <a:p>
            <a:pPr algn="ctr">
              <a:lnSpc>
                <a:spcPts val="2800"/>
              </a:lnSpc>
            </a:pPr>
            <a:r>
              <a:rPr lang="en-US" sz="2000" b="1">
                <a:solidFill>
                  <a:srgbClr val="000000"/>
                </a:solidFill>
                <a:latin typeface="Montserrat Bold"/>
                <a:ea typeface="Montserrat Bold"/>
                <a:cs typeface="Montserrat Bold"/>
                <a:sym typeface="Montserrat Bold"/>
              </a:rPr>
              <a:t>Monday Madness</a:t>
            </a:r>
          </a:p>
        </p:txBody>
      </p:sp>
      <p:sp>
        <p:nvSpPr>
          <p:cNvPr id="12" name="TextBox 12"/>
          <p:cNvSpPr txBox="1"/>
          <p:nvPr/>
        </p:nvSpPr>
        <p:spPr>
          <a:xfrm>
            <a:off x="668643" y="5385013"/>
            <a:ext cx="2080171" cy="617220"/>
          </a:xfrm>
          <a:prstGeom prst="rect">
            <a:avLst/>
          </a:prstGeom>
        </p:spPr>
        <p:txBody>
          <a:bodyPr lIns="0" tIns="0" rIns="0" bIns="0" rtlCol="0" anchor="t">
            <a:spAutoFit/>
          </a:bodyPr>
          <a:lstStyle/>
          <a:p>
            <a:pPr algn="l">
              <a:lnSpc>
                <a:spcPts val="1679"/>
              </a:lnSpc>
            </a:pPr>
            <a:r>
              <a:rPr lang="en-US" sz="1200">
                <a:solidFill>
                  <a:srgbClr val="000000"/>
                </a:solidFill>
                <a:latin typeface="Montserrat"/>
                <a:ea typeface="Montserrat"/>
                <a:cs typeface="Montserrat"/>
                <a:sym typeface="Montserrat"/>
              </a:rPr>
              <a:t>June 16: Marketing Yourself</a:t>
            </a:r>
          </a:p>
          <a:p>
            <a:pPr algn="l">
              <a:lnSpc>
                <a:spcPts val="1679"/>
              </a:lnSpc>
            </a:pPr>
            <a:r>
              <a:rPr lang="en-US" sz="1200">
                <a:solidFill>
                  <a:srgbClr val="000000"/>
                </a:solidFill>
                <a:latin typeface="Montserrat"/>
                <a:ea typeface="Montserrat"/>
                <a:cs typeface="Montserrat"/>
                <a:sym typeface="Montserrat"/>
              </a:rPr>
              <a:t>June 23: Manhattan Life</a:t>
            </a:r>
          </a:p>
          <a:p>
            <a:pPr algn="l">
              <a:lnSpc>
                <a:spcPts val="1679"/>
              </a:lnSpc>
            </a:pPr>
            <a:r>
              <a:rPr lang="en-US" sz="1200">
                <a:solidFill>
                  <a:srgbClr val="000000"/>
                </a:solidFill>
                <a:latin typeface="Montserrat"/>
                <a:ea typeface="Montserrat"/>
                <a:cs typeface="Montserrat"/>
                <a:sym typeface="Montserrat"/>
              </a:rPr>
              <a:t>June 30: Insurance Basics</a:t>
            </a:r>
          </a:p>
        </p:txBody>
      </p:sp>
      <p:sp>
        <p:nvSpPr>
          <p:cNvPr id="13" name="TextBox 13"/>
          <p:cNvSpPr txBox="1"/>
          <p:nvPr/>
        </p:nvSpPr>
        <p:spPr>
          <a:xfrm>
            <a:off x="5207322" y="1943522"/>
            <a:ext cx="3154637" cy="339725"/>
          </a:xfrm>
          <a:prstGeom prst="rect">
            <a:avLst/>
          </a:prstGeom>
        </p:spPr>
        <p:txBody>
          <a:bodyPr lIns="0" tIns="0" rIns="0" bIns="0" rtlCol="0" anchor="t">
            <a:spAutoFit/>
          </a:bodyPr>
          <a:lstStyle/>
          <a:p>
            <a:pPr algn="ctr">
              <a:lnSpc>
                <a:spcPts val="2800"/>
              </a:lnSpc>
            </a:pPr>
            <a:r>
              <a:rPr lang="en-US" sz="2000" b="1">
                <a:solidFill>
                  <a:srgbClr val="000000"/>
                </a:solidFill>
                <a:latin typeface="Montserrat Bold"/>
                <a:ea typeface="Montserrat Bold"/>
                <a:cs typeface="Montserrat Bold"/>
                <a:sym typeface="Montserrat Bold"/>
              </a:rPr>
              <a:t>Team Dials with Q&amp;A</a:t>
            </a:r>
          </a:p>
        </p:txBody>
      </p:sp>
      <p:sp>
        <p:nvSpPr>
          <p:cNvPr id="14" name="TextBox 14"/>
          <p:cNvSpPr txBox="1"/>
          <p:nvPr/>
        </p:nvSpPr>
        <p:spPr>
          <a:xfrm>
            <a:off x="5380623" y="2283247"/>
            <a:ext cx="886420" cy="224155"/>
          </a:xfrm>
          <a:prstGeom prst="rect">
            <a:avLst/>
          </a:prstGeom>
        </p:spPr>
        <p:txBody>
          <a:bodyPr lIns="0" tIns="0" rIns="0" bIns="0" rtlCol="0" anchor="t">
            <a:spAutoFit/>
          </a:bodyPr>
          <a:lstStyle/>
          <a:p>
            <a:pPr algn="l">
              <a:lnSpc>
                <a:spcPts val="1819"/>
              </a:lnSpc>
            </a:pPr>
            <a:r>
              <a:rPr lang="en-US" sz="1299">
                <a:solidFill>
                  <a:srgbClr val="000000"/>
                </a:solidFill>
                <a:latin typeface="Montserrat"/>
                <a:ea typeface="Montserrat"/>
                <a:cs typeface="Montserrat"/>
                <a:sym typeface="Montserrat"/>
              </a:rPr>
              <a:t>June 17, 24</a:t>
            </a:r>
          </a:p>
        </p:txBody>
      </p:sp>
      <p:sp>
        <p:nvSpPr>
          <p:cNvPr id="15" name="TextBox 15"/>
          <p:cNvSpPr txBox="1"/>
          <p:nvPr/>
        </p:nvSpPr>
        <p:spPr>
          <a:xfrm>
            <a:off x="5347196" y="2608678"/>
            <a:ext cx="2737664" cy="339725"/>
          </a:xfrm>
          <a:prstGeom prst="rect">
            <a:avLst/>
          </a:prstGeom>
        </p:spPr>
        <p:txBody>
          <a:bodyPr lIns="0" tIns="0" rIns="0" bIns="0" rtlCol="0" anchor="t">
            <a:spAutoFit/>
          </a:bodyPr>
          <a:lstStyle/>
          <a:p>
            <a:pPr algn="ctr">
              <a:lnSpc>
                <a:spcPts val="2800"/>
              </a:lnSpc>
            </a:pPr>
            <a:r>
              <a:rPr lang="en-US" sz="2000" b="1">
                <a:solidFill>
                  <a:srgbClr val="000000"/>
                </a:solidFill>
                <a:latin typeface="Montserrat Bold"/>
                <a:ea typeface="Montserrat Bold"/>
                <a:cs typeface="Montserrat Bold"/>
                <a:sym typeface="Montserrat Bold"/>
              </a:rPr>
              <a:t>New Agent Training</a:t>
            </a:r>
          </a:p>
        </p:txBody>
      </p:sp>
      <p:sp>
        <p:nvSpPr>
          <p:cNvPr id="16" name="TextBox 16"/>
          <p:cNvSpPr txBox="1"/>
          <p:nvPr/>
        </p:nvSpPr>
        <p:spPr>
          <a:xfrm>
            <a:off x="5380623" y="2988090"/>
            <a:ext cx="1797472" cy="224155"/>
          </a:xfrm>
          <a:prstGeom prst="rect">
            <a:avLst/>
          </a:prstGeom>
        </p:spPr>
        <p:txBody>
          <a:bodyPr lIns="0" tIns="0" rIns="0" bIns="0" rtlCol="0" anchor="t">
            <a:spAutoFit/>
          </a:bodyPr>
          <a:lstStyle/>
          <a:p>
            <a:pPr algn="l">
              <a:lnSpc>
                <a:spcPts val="1819"/>
              </a:lnSpc>
            </a:pPr>
            <a:r>
              <a:rPr lang="en-US" sz="1299">
                <a:solidFill>
                  <a:srgbClr val="000000"/>
                </a:solidFill>
                <a:latin typeface="Montserrat"/>
                <a:ea typeface="Montserrat"/>
                <a:cs typeface="Montserrat"/>
                <a:sym typeface="Montserrat"/>
              </a:rPr>
              <a:t>June 24 &amp; 25: St. Louis</a:t>
            </a:r>
          </a:p>
        </p:txBody>
      </p:sp>
      <p:sp>
        <p:nvSpPr>
          <p:cNvPr id="17" name="TextBox 17"/>
          <p:cNvSpPr txBox="1"/>
          <p:nvPr/>
        </p:nvSpPr>
        <p:spPr>
          <a:xfrm>
            <a:off x="5380623" y="3511406"/>
            <a:ext cx="2737664" cy="339725"/>
          </a:xfrm>
          <a:prstGeom prst="rect">
            <a:avLst/>
          </a:prstGeom>
        </p:spPr>
        <p:txBody>
          <a:bodyPr lIns="0" tIns="0" rIns="0" bIns="0" rtlCol="0" anchor="t">
            <a:spAutoFit/>
          </a:bodyPr>
          <a:lstStyle/>
          <a:p>
            <a:pPr algn="l">
              <a:lnSpc>
                <a:spcPts val="2800"/>
              </a:lnSpc>
            </a:pPr>
            <a:r>
              <a:rPr lang="en-US" sz="2000" b="1">
                <a:solidFill>
                  <a:srgbClr val="000000"/>
                </a:solidFill>
                <a:latin typeface="Montserrat Bold"/>
                <a:ea typeface="Montserrat Bold"/>
                <a:cs typeface="Montserrat Bold"/>
                <a:sym typeface="Montserrat Bold"/>
              </a:rPr>
              <a:t>Dialing for Dollars</a:t>
            </a:r>
          </a:p>
        </p:txBody>
      </p:sp>
      <p:sp>
        <p:nvSpPr>
          <p:cNvPr id="18" name="TextBox 18"/>
          <p:cNvSpPr txBox="1"/>
          <p:nvPr/>
        </p:nvSpPr>
        <p:spPr>
          <a:xfrm>
            <a:off x="5414049" y="3935684"/>
            <a:ext cx="601861" cy="224155"/>
          </a:xfrm>
          <a:prstGeom prst="rect">
            <a:avLst/>
          </a:prstGeom>
        </p:spPr>
        <p:txBody>
          <a:bodyPr lIns="0" tIns="0" rIns="0" bIns="0" rtlCol="0" anchor="t">
            <a:spAutoFit/>
          </a:bodyPr>
          <a:lstStyle/>
          <a:p>
            <a:pPr algn="l">
              <a:lnSpc>
                <a:spcPts val="1819"/>
              </a:lnSpc>
            </a:pPr>
            <a:r>
              <a:rPr lang="en-US" sz="1299">
                <a:solidFill>
                  <a:srgbClr val="000000"/>
                </a:solidFill>
                <a:latin typeface="Montserrat"/>
                <a:ea typeface="Montserrat"/>
                <a:cs typeface="Montserrat"/>
                <a:sym typeface="Montserrat"/>
              </a:rPr>
              <a:t>June 21</a:t>
            </a:r>
          </a:p>
        </p:txBody>
      </p:sp>
      <p:sp>
        <p:nvSpPr>
          <p:cNvPr id="19" name="TextBox 19"/>
          <p:cNvSpPr txBox="1"/>
          <p:nvPr/>
        </p:nvSpPr>
        <p:spPr>
          <a:xfrm>
            <a:off x="5433879" y="4920661"/>
            <a:ext cx="4175656" cy="339725"/>
          </a:xfrm>
          <a:prstGeom prst="rect">
            <a:avLst/>
          </a:prstGeom>
        </p:spPr>
        <p:txBody>
          <a:bodyPr lIns="0" tIns="0" rIns="0" bIns="0" rtlCol="0" anchor="t">
            <a:spAutoFit/>
          </a:bodyPr>
          <a:lstStyle/>
          <a:p>
            <a:pPr algn="l">
              <a:lnSpc>
                <a:spcPts val="2800"/>
              </a:lnSpc>
            </a:pPr>
            <a:r>
              <a:rPr lang="en-US" sz="2000" b="1">
                <a:solidFill>
                  <a:srgbClr val="000000"/>
                </a:solidFill>
                <a:latin typeface="Montserrat Bold"/>
                <a:ea typeface="Montserrat Bold"/>
                <a:cs typeface="Montserrat Bold"/>
                <a:sym typeface="Montserrat Bold"/>
              </a:rPr>
              <a:t>Agent Support Training</a:t>
            </a:r>
          </a:p>
        </p:txBody>
      </p:sp>
      <p:sp>
        <p:nvSpPr>
          <p:cNvPr id="20" name="TextBox 20"/>
          <p:cNvSpPr txBox="1"/>
          <p:nvPr/>
        </p:nvSpPr>
        <p:spPr>
          <a:xfrm>
            <a:off x="5500732" y="5367926"/>
            <a:ext cx="1807518" cy="224155"/>
          </a:xfrm>
          <a:prstGeom prst="rect">
            <a:avLst/>
          </a:prstGeom>
        </p:spPr>
        <p:txBody>
          <a:bodyPr lIns="0" tIns="0" rIns="0" bIns="0" rtlCol="0" anchor="t">
            <a:spAutoFit/>
          </a:bodyPr>
          <a:lstStyle/>
          <a:p>
            <a:pPr algn="l">
              <a:lnSpc>
                <a:spcPts val="1819"/>
              </a:lnSpc>
            </a:pPr>
            <a:r>
              <a:rPr lang="en-US" sz="1299">
                <a:solidFill>
                  <a:srgbClr val="000000"/>
                </a:solidFill>
                <a:latin typeface="Montserrat"/>
                <a:ea typeface="Montserrat"/>
                <a:cs typeface="Montserrat"/>
                <a:sym typeface="Montserrat"/>
              </a:rPr>
              <a:t>Every Tuesday at 9am</a:t>
            </a:r>
          </a:p>
        </p:txBody>
      </p:sp>
      <p:sp>
        <p:nvSpPr>
          <p:cNvPr id="21" name="TextBox 21"/>
          <p:cNvSpPr txBox="1"/>
          <p:nvPr/>
        </p:nvSpPr>
        <p:spPr>
          <a:xfrm>
            <a:off x="5350698" y="5771735"/>
            <a:ext cx="4175656" cy="280670"/>
          </a:xfrm>
          <a:prstGeom prst="rect">
            <a:avLst/>
          </a:prstGeom>
        </p:spPr>
        <p:txBody>
          <a:bodyPr lIns="0" tIns="0" rIns="0" bIns="0" rtlCol="0" anchor="t">
            <a:spAutoFit/>
          </a:bodyPr>
          <a:lstStyle/>
          <a:p>
            <a:pPr algn="l">
              <a:lnSpc>
                <a:spcPts val="2380"/>
              </a:lnSpc>
            </a:pPr>
            <a:r>
              <a:rPr lang="en-US" sz="1700" b="1">
                <a:solidFill>
                  <a:srgbClr val="000000"/>
                </a:solidFill>
                <a:latin typeface="Montserrat Bold"/>
                <a:ea typeface="Montserrat Bold"/>
                <a:cs typeface="Montserrat Bold"/>
                <a:sym typeface="Montserrat Bold"/>
              </a:rPr>
              <a:t>NEW! LifeX  &amp; BHPI Group Webinars</a:t>
            </a:r>
          </a:p>
        </p:txBody>
      </p:sp>
      <p:sp>
        <p:nvSpPr>
          <p:cNvPr id="22" name="TextBox 22"/>
          <p:cNvSpPr txBox="1"/>
          <p:nvPr/>
        </p:nvSpPr>
        <p:spPr>
          <a:xfrm>
            <a:off x="5500732" y="6116610"/>
            <a:ext cx="4208115" cy="681355"/>
          </a:xfrm>
          <a:prstGeom prst="rect">
            <a:avLst/>
          </a:prstGeom>
        </p:spPr>
        <p:txBody>
          <a:bodyPr lIns="0" tIns="0" rIns="0" bIns="0" rtlCol="0" anchor="t">
            <a:spAutoFit/>
          </a:bodyPr>
          <a:lstStyle/>
          <a:p>
            <a:pPr algn="l">
              <a:lnSpc>
                <a:spcPts val="1819"/>
              </a:lnSpc>
            </a:pPr>
            <a:r>
              <a:rPr lang="en-US" sz="1299">
                <a:solidFill>
                  <a:srgbClr val="000000"/>
                </a:solidFill>
                <a:latin typeface="Montserrat"/>
                <a:ea typeface="Montserrat"/>
                <a:cs typeface="Montserrat"/>
                <a:sym typeface="Montserrat"/>
              </a:rPr>
              <a:t>LifeX: Wed / Fri at 11am CST Link on chcagents.com</a:t>
            </a:r>
          </a:p>
          <a:p>
            <a:pPr algn="l">
              <a:lnSpc>
                <a:spcPts val="1819"/>
              </a:lnSpc>
            </a:pPr>
            <a:endParaRPr lang="en-US" sz="1299">
              <a:solidFill>
                <a:srgbClr val="000000"/>
              </a:solidFill>
              <a:latin typeface="Montserrat"/>
              <a:ea typeface="Montserrat"/>
              <a:cs typeface="Montserrat"/>
              <a:sym typeface="Montserrat"/>
            </a:endParaRPr>
          </a:p>
          <a:p>
            <a:pPr algn="l">
              <a:lnSpc>
                <a:spcPts val="1819"/>
              </a:lnSpc>
            </a:pPr>
            <a:r>
              <a:rPr lang="en-US" sz="1299">
                <a:solidFill>
                  <a:srgbClr val="000000"/>
                </a:solidFill>
                <a:latin typeface="Montserrat"/>
                <a:ea typeface="Montserrat"/>
                <a:cs typeface="Montserrat"/>
                <a:sym typeface="Montserrat"/>
              </a:rPr>
              <a:t>Keep checking chcagents.com for updates!</a:t>
            </a:r>
          </a:p>
        </p:txBody>
      </p:sp>
      <p:sp>
        <p:nvSpPr>
          <p:cNvPr id="23" name="TextBox 23"/>
          <p:cNvSpPr txBox="1"/>
          <p:nvPr/>
        </p:nvSpPr>
        <p:spPr>
          <a:xfrm>
            <a:off x="2669361" y="6943795"/>
            <a:ext cx="3893493" cy="224155"/>
          </a:xfrm>
          <a:prstGeom prst="rect">
            <a:avLst/>
          </a:prstGeom>
        </p:spPr>
        <p:txBody>
          <a:bodyPr lIns="0" tIns="0" rIns="0" bIns="0" rtlCol="0" anchor="t">
            <a:spAutoFit/>
          </a:bodyPr>
          <a:lstStyle/>
          <a:p>
            <a:pPr algn="l">
              <a:lnSpc>
                <a:spcPts val="1819"/>
              </a:lnSpc>
            </a:pPr>
            <a:r>
              <a:rPr lang="en-US" sz="1299" b="1">
                <a:solidFill>
                  <a:srgbClr val="000000"/>
                </a:solidFill>
                <a:latin typeface="Montserrat Bold"/>
                <a:ea typeface="Montserrat Bold"/>
                <a:cs typeface="Montserrat Bold"/>
                <a:sym typeface="Montserrat Bold"/>
              </a:rPr>
              <a:t>**MORE INFORMATION ON CHCAGENTS.COM</a:t>
            </a:r>
          </a:p>
        </p:txBody>
      </p:sp>
      <p:sp>
        <p:nvSpPr>
          <p:cNvPr id="24" name="TextBox 24"/>
          <p:cNvSpPr txBox="1"/>
          <p:nvPr/>
        </p:nvSpPr>
        <p:spPr>
          <a:xfrm>
            <a:off x="5347196" y="4213906"/>
            <a:ext cx="2737664" cy="339725"/>
          </a:xfrm>
          <a:prstGeom prst="rect">
            <a:avLst/>
          </a:prstGeom>
        </p:spPr>
        <p:txBody>
          <a:bodyPr lIns="0" tIns="0" rIns="0" bIns="0" rtlCol="0" anchor="t">
            <a:spAutoFit/>
          </a:bodyPr>
          <a:lstStyle/>
          <a:p>
            <a:pPr algn="l">
              <a:lnSpc>
                <a:spcPts val="2800"/>
              </a:lnSpc>
            </a:pPr>
            <a:r>
              <a:rPr lang="en-US" sz="2000" b="1">
                <a:solidFill>
                  <a:srgbClr val="000000"/>
                </a:solidFill>
                <a:latin typeface="Montserrat Bold"/>
                <a:ea typeface="Montserrat Bold"/>
                <a:cs typeface="Montserrat Bold"/>
                <a:sym typeface="Montserrat Bold"/>
              </a:rPr>
              <a:t>Medicare</a:t>
            </a:r>
          </a:p>
        </p:txBody>
      </p:sp>
      <p:sp>
        <p:nvSpPr>
          <p:cNvPr id="25" name="TextBox 25"/>
          <p:cNvSpPr txBox="1"/>
          <p:nvPr/>
        </p:nvSpPr>
        <p:spPr>
          <a:xfrm>
            <a:off x="5347196" y="4591731"/>
            <a:ext cx="4122465" cy="224155"/>
          </a:xfrm>
          <a:prstGeom prst="rect">
            <a:avLst/>
          </a:prstGeom>
        </p:spPr>
        <p:txBody>
          <a:bodyPr lIns="0" tIns="0" rIns="0" bIns="0" rtlCol="0" anchor="t">
            <a:spAutoFit/>
          </a:bodyPr>
          <a:lstStyle/>
          <a:p>
            <a:pPr algn="l">
              <a:lnSpc>
                <a:spcPts val="1819"/>
              </a:lnSpc>
            </a:pPr>
            <a:r>
              <a:rPr lang="en-US" sz="1299">
                <a:solidFill>
                  <a:srgbClr val="000000"/>
                </a:solidFill>
                <a:latin typeface="Montserrat"/>
                <a:ea typeface="Montserrat"/>
                <a:cs typeface="Montserrat"/>
                <a:sym typeface="Montserrat"/>
              </a:rPr>
              <a:t>Medicare Minute Wednesday Every Wed Morning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551547" y="311275"/>
            <a:ext cx="840489" cy="840489"/>
          </a:xfrm>
          <a:custGeom>
            <a:avLst/>
            <a:gdLst/>
            <a:ahLst/>
            <a:cxnLst/>
            <a:rect l="l" t="t" r="r" b="b"/>
            <a:pathLst>
              <a:path w="840489" h="840489">
                <a:moveTo>
                  <a:pt x="0" y="0"/>
                </a:moveTo>
                <a:lnTo>
                  <a:pt x="840489" y="0"/>
                </a:lnTo>
                <a:lnTo>
                  <a:pt x="840489" y="840490"/>
                </a:lnTo>
                <a:lnTo>
                  <a:pt x="0" y="8404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19821" y="0"/>
            <a:ext cx="2926080" cy="2926080"/>
          </a:xfrm>
          <a:custGeom>
            <a:avLst/>
            <a:gdLst/>
            <a:ahLst/>
            <a:cxnLst/>
            <a:rect l="l" t="t" r="r" b="b"/>
            <a:pathLst>
              <a:path w="2926080" h="2926080">
                <a:moveTo>
                  <a:pt x="0" y="0"/>
                </a:moveTo>
                <a:lnTo>
                  <a:pt x="2926080" y="0"/>
                </a:lnTo>
                <a:lnTo>
                  <a:pt x="2926080" y="2926080"/>
                </a:lnTo>
                <a:lnTo>
                  <a:pt x="0" y="2926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678972" y="4202973"/>
            <a:ext cx="3989272" cy="2268899"/>
          </a:xfrm>
          <a:custGeom>
            <a:avLst/>
            <a:gdLst/>
            <a:ahLst/>
            <a:cxnLst/>
            <a:rect l="l" t="t" r="r" b="b"/>
            <a:pathLst>
              <a:path w="3989272" h="2268899">
                <a:moveTo>
                  <a:pt x="0" y="0"/>
                </a:moveTo>
                <a:lnTo>
                  <a:pt x="3989272" y="0"/>
                </a:lnTo>
                <a:lnTo>
                  <a:pt x="3989272" y="2268898"/>
                </a:lnTo>
                <a:lnTo>
                  <a:pt x="0" y="2268898"/>
                </a:lnTo>
                <a:lnTo>
                  <a:pt x="0" y="0"/>
                </a:lnTo>
                <a:close/>
              </a:path>
            </a:pathLst>
          </a:custGeom>
          <a:blipFill>
            <a:blip r:embed="rId6"/>
            <a:stretch>
              <a:fillRect/>
            </a:stretch>
          </a:blipFill>
          <a:ln w="38100" cap="rnd">
            <a:solidFill>
              <a:srgbClr val="1E4599"/>
            </a:solidFill>
            <a:prstDash val="solid"/>
            <a:round/>
          </a:ln>
        </p:spPr>
        <p:txBody>
          <a:bodyPr/>
          <a:lstStyle/>
          <a:p>
            <a:endParaRPr lang="en-US"/>
          </a:p>
        </p:txBody>
      </p:sp>
      <p:sp>
        <p:nvSpPr>
          <p:cNvPr id="5" name="TextBox 5"/>
          <p:cNvSpPr txBox="1"/>
          <p:nvPr/>
        </p:nvSpPr>
        <p:spPr>
          <a:xfrm>
            <a:off x="4539445" y="163253"/>
            <a:ext cx="4908521" cy="487658"/>
          </a:xfrm>
          <a:prstGeom prst="rect">
            <a:avLst/>
          </a:prstGeom>
        </p:spPr>
        <p:txBody>
          <a:bodyPr lIns="0" tIns="0" rIns="0" bIns="0" rtlCol="0" anchor="t">
            <a:spAutoFit/>
          </a:bodyPr>
          <a:lstStyle/>
          <a:p>
            <a:pPr algn="l">
              <a:lnSpc>
                <a:spcPts val="4096"/>
              </a:lnSpc>
            </a:pPr>
            <a:r>
              <a:rPr lang="en-US" sz="2925" u="sng">
                <a:solidFill>
                  <a:srgbClr val="1E4599"/>
                </a:solidFill>
                <a:latin typeface="Montserrat"/>
                <a:ea typeface="Montserrat"/>
                <a:cs typeface="Montserrat"/>
                <a:sym typeface="Montserrat"/>
                <a:hlinkClick r:id="rId7" tooltip="http://www.chcquotes.com"/>
              </a:rPr>
              <a:t>www.chcquotes.com</a:t>
            </a:r>
          </a:p>
        </p:txBody>
      </p:sp>
      <p:sp>
        <p:nvSpPr>
          <p:cNvPr id="6" name="TextBox 6"/>
          <p:cNvSpPr txBox="1"/>
          <p:nvPr/>
        </p:nvSpPr>
        <p:spPr>
          <a:xfrm>
            <a:off x="3551547" y="1603398"/>
            <a:ext cx="5896420" cy="655932"/>
          </a:xfrm>
          <a:prstGeom prst="rect">
            <a:avLst/>
          </a:prstGeom>
        </p:spPr>
        <p:txBody>
          <a:bodyPr lIns="0" tIns="0" rIns="0" bIns="0" rtlCol="0" anchor="t">
            <a:spAutoFit/>
          </a:bodyPr>
          <a:lstStyle/>
          <a:p>
            <a:pPr algn="l">
              <a:lnSpc>
                <a:spcPts val="2696"/>
              </a:lnSpc>
            </a:pPr>
            <a:r>
              <a:rPr lang="en-US" sz="1925">
                <a:solidFill>
                  <a:srgbClr val="1E4599"/>
                </a:solidFill>
                <a:latin typeface="Montserrat"/>
                <a:ea typeface="Montserrat"/>
                <a:cs typeface="Montserrat"/>
                <a:sym typeface="Montserrat"/>
              </a:rPr>
              <a:t>Reminder as chcagents is a fully new site, you must create a NEW login than your old.</a:t>
            </a:r>
          </a:p>
        </p:txBody>
      </p:sp>
      <p:sp>
        <p:nvSpPr>
          <p:cNvPr id="7" name="Freeform 7"/>
          <p:cNvSpPr/>
          <p:nvPr/>
        </p:nvSpPr>
        <p:spPr>
          <a:xfrm>
            <a:off x="5085356" y="4202973"/>
            <a:ext cx="3989272" cy="2268899"/>
          </a:xfrm>
          <a:custGeom>
            <a:avLst/>
            <a:gdLst/>
            <a:ahLst/>
            <a:cxnLst/>
            <a:rect l="l" t="t" r="r" b="b"/>
            <a:pathLst>
              <a:path w="3989272" h="2268899">
                <a:moveTo>
                  <a:pt x="0" y="0"/>
                </a:moveTo>
                <a:lnTo>
                  <a:pt x="3989272" y="0"/>
                </a:lnTo>
                <a:lnTo>
                  <a:pt x="3989272" y="2268898"/>
                </a:lnTo>
                <a:lnTo>
                  <a:pt x="0" y="2268898"/>
                </a:lnTo>
                <a:lnTo>
                  <a:pt x="0" y="0"/>
                </a:lnTo>
                <a:close/>
              </a:path>
            </a:pathLst>
          </a:custGeom>
          <a:blipFill>
            <a:blip r:embed="rId8"/>
            <a:stretch>
              <a:fillRect l="-894" r="-894"/>
            </a:stretch>
          </a:blipFill>
          <a:ln w="38100" cap="rnd">
            <a:solidFill>
              <a:srgbClr val="1E4599"/>
            </a:solidFill>
            <a:prstDash val="solid"/>
            <a:round/>
          </a:ln>
        </p:spPr>
        <p:txBody>
          <a:bodyPr/>
          <a:lstStyle/>
          <a:p>
            <a:endParaRPr lang="en-US"/>
          </a:p>
        </p:txBody>
      </p:sp>
      <p:sp>
        <p:nvSpPr>
          <p:cNvPr id="8" name="TextBox 8"/>
          <p:cNvSpPr txBox="1"/>
          <p:nvPr/>
        </p:nvSpPr>
        <p:spPr>
          <a:xfrm>
            <a:off x="4539445" y="664107"/>
            <a:ext cx="4908521" cy="487658"/>
          </a:xfrm>
          <a:prstGeom prst="rect">
            <a:avLst/>
          </a:prstGeom>
        </p:spPr>
        <p:txBody>
          <a:bodyPr lIns="0" tIns="0" rIns="0" bIns="0" rtlCol="0" anchor="t">
            <a:spAutoFit/>
          </a:bodyPr>
          <a:lstStyle/>
          <a:p>
            <a:pPr algn="l">
              <a:lnSpc>
                <a:spcPts val="4096"/>
              </a:lnSpc>
            </a:pPr>
            <a:r>
              <a:rPr lang="en-US" sz="2925" u="sng">
                <a:solidFill>
                  <a:srgbClr val="1E4599"/>
                </a:solidFill>
                <a:latin typeface="Montserrat"/>
                <a:ea typeface="Montserrat"/>
                <a:cs typeface="Montserrat"/>
                <a:sym typeface="Montserrat"/>
                <a:hlinkClick r:id="rId9" tooltip="http://chcagents.com"/>
              </a:rPr>
              <a:t>www.chcagents.com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a:stretch>
          </a:blipFill>
        </p:spPr>
        <p:txBody>
          <a:bodyPr/>
          <a:lstStyle/>
          <a:p>
            <a:endParaRPr lang="en-US"/>
          </a:p>
        </p:txBody>
      </p:sp>
      <p:sp>
        <p:nvSpPr>
          <p:cNvPr id="3" name="Freeform 3"/>
          <p:cNvSpPr/>
          <p:nvPr/>
        </p:nvSpPr>
        <p:spPr>
          <a:xfrm>
            <a:off x="99207" y="0"/>
            <a:ext cx="2503499" cy="1408218"/>
          </a:xfrm>
          <a:custGeom>
            <a:avLst/>
            <a:gdLst/>
            <a:ahLst/>
            <a:cxnLst/>
            <a:rect l="l" t="t" r="r" b="b"/>
            <a:pathLst>
              <a:path w="2503499" h="1408218">
                <a:moveTo>
                  <a:pt x="0" y="0"/>
                </a:moveTo>
                <a:lnTo>
                  <a:pt x="2503499" y="0"/>
                </a:lnTo>
                <a:lnTo>
                  <a:pt x="2503499" y="1408218"/>
                </a:lnTo>
                <a:lnTo>
                  <a:pt x="0" y="1408218"/>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496930" y="3576321"/>
            <a:ext cx="8999786" cy="3289299"/>
          </a:xfrm>
          <a:prstGeom prst="rect">
            <a:avLst/>
          </a:prstGeom>
        </p:spPr>
        <p:txBody>
          <a:bodyPr lIns="0" tIns="0" rIns="0" bIns="0" rtlCol="0" anchor="t">
            <a:spAutoFit/>
          </a:bodyPr>
          <a:lstStyle/>
          <a:p>
            <a:pPr algn="ctr">
              <a:lnSpc>
                <a:spcPts val="5040"/>
              </a:lnSpc>
            </a:pPr>
            <a:r>
              <a:rPr lang="en-US" sz="3600" u="sng">
                <a:solidFill>
                  <a:srgbClr val="000000"/>
                </a:solidFill>
                <a:latin typeface="Montserrat"/>
                <a:ea typeface="Montserrat"/>
                <a:cs typeface="Montserrat"/>
                <a:sym typeface="Montserrat"/>
                <a:hlinkClick r:id="rId4" tooltip="https://compasshealth-poc4420.slack.com/archives/C08LQLDU0BH"/>
              </a:rPr>
              <a:t>Join the Chc Agents Channel</a:t>
            </a:r>
          </a:p>
          <a:p>
            <a:pPr algn="ctr">
              <a:lnSpc>
                <a:spcPts val="5040"/>
              </a:lnSpc>
            </a:pPr>
            <a:endParaRPr lang="en-US" sz="3600" u="sng">
              <a:solidFill>
                <a:srgbClr val="000000"/>
              </a:solidFill>
              <a:latin typeface="Montserrat"/>
              <a:ea typeface="Montserrat"/>
              <a:cs typeface="Montserrat"/>
              <a:sym typeface="Montserrat"/>
              <a:hlinkClick r:id="rId4" tooltip="https://compasshealth-poc4420.slack.com/archives/C08LQLDU0BH"/>
            </a:endParaRPr>
          </a:p>
          <a:p>
            <a:pPr algn="ctr">
              <a:lnSpc>
                <a:spcPts val="2800"/>
              </a:lnSpc>
            </a:pPr>
            <a:r>
              <a:rPr lang="en-US" sz="2000" u="sng">
                <a:solidFill>
                  <a:srgbClr val="000000"/>
                </a:solidFill>
                <a:latin typeface="Montserrat"/>
                <a:ea typeface="Montserrat"/>
                <a:cs typeface="Montserrat"/>
                <a:sym typeface="Montserrat"/>
              </a:rPr>
              <a:t>https://compasshealth-poc4420.slack.com/archives/C08LQLDU0BH</a:t>
            </a:r>
          </a:p>
          <a:p>
            <a:pPr algn="ctr">
              <a:lnSpc>
                <a:spcPts val="2800"/>
              </a:lnSpc>
            </a:pPr>
            <a:endParaRPr lang="en-US" sz="2000" u="sng">
              <a:solidFill>
                <a:srgbClr val="000000"/>
              </a:solidFill>
              <a:latin typeface="Montserrat"/>
              <a:ea typeface="Montserrat"/>
              <a:cs typeface="Montserrat"/>
              <a:sym typeface="Montserrat"/>
            </a:endParaRPr>
          </a:p>
          <a:p>
            <a:pPr algn="ctr">
              <a:lnSpc>
                <a:spcPts val="2800"/>
              </a:lnSpc>
            </a:pPr>
            <a:r>
              <a:rPr lang="en-US" sz="2000" u="sng">
                <a:solidFill>
                  <a:srgbClr val="000000"/>
                </a:solidFill>
                <a:latin typeface="Montserrat"/>
                <a:ea typeface="Montserrat"/>
                <a:cs typeface="Montserrat"/>
                <a:sym typeface="Montserrat"/>
              </a:rPr>
              <a:t>NEW agents and managers will have another channel as well!**</a:t>
            </a:r>
          </a:p>
          <a:p>
            <a:pPr algn="ctr">
              <a:lnSpc>
                <a:spcPts val="2800"/>
              </a:lnSpc>
            </a:pPr>
            <a:endParaRPr lang="en-US" sz="2000" u="sng">
              <a:solidFill>
                <a:srgbClr val="000000"/>
              </a:solidFill>
              <a:latin typeface="Montserrat"/>
              <a:ea typeface="Montserrat"/>
              <a:cs typeface="Montserrat"/>
              <a:sym typeface="Montserrat"/>
            </a:endParaRPr>
          </a:p>
          <a:p>
            <a:pPr algn="ctr">
              <a:lnSpc>
                <a:spcPts val="2800"/>
              </a:lnSpc>
            </a:pPr>
            <a:endParaRPr lang="en-US" sz="2000" u="sng">
              <a:solidFill>
                <a:srgbClr val="000000"/>
              </a:solidFill>
              <a:latin typeface="Montserrat"/>
              <a:ea typeface="Montserrat"/>
              <a:cs typeface="Montserrat"/>
              <a:sym typeface="Montserrat"/>
            </a:endParaRPr>
          </a:p>
          <a:p>
            <a:pPr algn="ctr">
              <a:lnSpc>
                <a:spcPts val="1960"/>
              </a:lnSpc>
            </a:pPr>
            <a:r>
              <a:rPr lang="en-US" sz="1400" b="1">
                <a:solidFill>
                  <a:srgbClr val="000000"/>
                </a:solidFill>
                <a:latin typeface="Montserrat Bold"/>
                <a:ea typeface="Montserrat Bold"/>
                <a:cs typeface="Montserrat Bold"/>
                <a:sym typeface="Montserrat Bold"/>
              </a:rPr>
              <a:t>IF THE LINK DOESN’T WORK, EMAIL MKRIVELOW@CHCQUOTES TO BE ADDED TO THE CHANNEL</a:t>
            </a:r>
          </a:p>
        </p:txBody>
      </p:sp>
      <p:sp>
        <p:nvSpPr>
          <p:cNvPr id="5" name="Freeform 5"/>
          <p:cNvSpPr/>
          <p:nvPr/>
        </p:nvSpPr>
        <p:spPr>
          <a:xfrm>
            <a:off x="4025203" y="572047"/>
            <a:ext cx="1703194" cy="3214581"/>
          </a:xfrm>
          <a:custGeom>
            <a:avLst/>
            <a:gdLst/>
            <a:ahLst/>
            <a:cxnLst/>
            <a:rect l="l" t="t" r="r" b="b"/>
            <a:pathLst>
              <a:path w="1703194" h="3214581">
                <a:moveTo>
                  <a:pt x="0" y="0"/>
                </a:moveTo>
                <a:lnTo>
                  <a:pt x="1703194" y="0"/>
                </a:lnTo>
                <a:lnTo>
                  <a:pt x="1703194" y="3214581"/>
                </a:lnTo>
                <a:lnTo>
                  <a:pt x="0" y="3214581"/>
                </a:lnTo>
                <a:lnTo>
                  <a:pt x="0" y="0"/>
                </a:lnTo>
                <a:close/>
              </a:path>
            </a:pathLst>
          </a:custGeom>
          <a:blipFill>
            <a:blip r:embed="rId3"/>
            <a:stretch>
              <a:fillRect r="-235534"/>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16666" b="-16666"/>
            </a:stretch>
          </a:blipFill>
        </p:spPr>
        <p:txBody>
          <a:bodyPr/>
          <a:lstStyle/>
          <a:p>
            <a:endParaRPr lang="en-US"/>
          </a:p>
        </p:txBody>
      </p:sp>
      <p:sp>
        <p:nvSpPr>
          <p:cNvPr id="3" name="Freeform 3"/>
          <p:cNvSpPr/>
          <p:nvPr/>
        </p:nvSpPr>
        <p:spPr>
          <a:xfrm>
            <a:off x="1863131" y="283237"/>
            <a:ext cx="6027338" cy="896567"/>
          </a:xfrm>
          <a:custGeom>
            <a:avLst/>
            <a:gdLst/>
            <a:ahLst/>
            <a:cxnLst/>
            <a:rect l="l" t="t" r="r" b="b"/>
            <a:pathLst>
              <a:path w="6027338" h="896567">
                <a:moveTo>
                  <a:pt x="0" y="0"/>
                </a:moveTo>
                <a:lnTo>
                  <a:pt x="6027338" y="0"/>
                </a:lnTo>
                <a:lnTo>
                  <a:pt x="6027338" y="896566"/>
                </a:lnTo>
                <a:lnTo>
                  <a:pt x="0" y="896566"/>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501043" y="1560701"/>
            <a:ext cx="8751514" cy="3557904"/>
          </a:xfrm>
          <a:prstGeom prst="rect">
            <a:avLst/>
          </a:prstGeom>
        </p:spPr>
        <p:txBody>
          <a:bodyPr lIns="0" tIns="0" rIns="0" bIns="0" rtlCol="0" anchor="t">
            <a:spAutoFit/>
          </a:bodyPr>
          <a:lstStyle/>
          <a:p>
            <a:pPr algn="ctr">
              <a:lnSpc>
                <a:spcPts val="3920"/>
              </a:lnSpc>
            </a:pPr>
            <a:r>
              <a:rPr lang="en-US" sz="2800" b="1">
                <a:solidFill>
                  <a:srgbClr val="000000"/>
                </a:solidFill>
                <a:latin typeface="Montserrat Bold"/>
                <a:ea typeface="Montserrat Bold"/>
                <a:cs typeface="Montserrat Bold"/>
                <a:sym typeface="Montserrat Bold"/>
              </a:rPr>
              <a:t>Subscription billing cycle: </a:t>
            </a:r>
          </a:p>
          <a:p>
            <a:pPr algn="ctr">
              <a:lnSpc>
                <a:spcPts val="3920"/>
              </a:lnSpc>
            </a:pPr>
            <a:r>
              <a:rPr lang="en-US" sz="2800">
                <a:solidFill>
                  <a:srgbClr val="000000"/>
                </a:solidFill>
                <a:latin typeface="Montserrat"/>
                <a:ea typeface="Montserrat"/>
                <a:cs typeface="Montserrat"/>
                <a:sym typeface="Montserrat"/>
              </a:rPr>
              <a:t>Billed ANNUALLY in JULY</a:t>
            </a:r>
          </a:p>
          <a:p>
            <a:pPr algn="ctr">
              <a:lnSpc>
                <a:spcPts val="3920"/>
              </a:lnSpc>
            </a:pPr>
            <a:endParaRPr lang="en-US" sz="2800">
              <a:solidFill>
                <a:srgbClr val="000000"/>
              </a:solidFill>
              <a:latin typeface="Montserrat"/>
              <a:ea typeface="Montserrat"/>
              <a:cs typeface="Montserrat"/>
              <a:sym typeface="Montserrat"/>
            </a:endParaRPr>
          </a:p>
          <a:p>
            <a:pPr algn="ctr">
              <a:lnSpc>
                <a:spcPts val="3220"/>
              </a:lnSpc>
            </a:pPr>
            <a:r>
              <a:rPr lang="en-US" sz="2300">
                <a:solidFill>
                  <a:srgbClr val="000000"/>
                </a:solidFill>
                <a:latin typeface="Montserrat"/>
                <a:ea typeface="Montserrat"/>
                <a:cs typeface="Montserrat"/>
                <a:sym typeface="Montserrat"/>
              </a:rPr>
              <a:t>If you currently have Teemyco, you'll receive an email asking if you would like to keep your subscription next year.</a:t>
            </a:r>
          </a:p>
          <a:p>
            <a:pPr algn="ctr">
              <a:lnSpc>
                <a:spcPts val="3220"/>
              </a:lnSpc>
            </a:pPr>
            <a:r>
              <a:rPr lang="en-US" sz="2300">
                <a:solidFill>
                  <a:srgbClr val="000000"/>
                </a:solidFill>
                <a:latin typeface="Montserrat"/>
                <a:ea typeface="Montserrat"/>
                <a:cs typeface="Montserrat"/>
                <a:sym typeface="Montserrat"/>
              </a:rPr>
              <a:t>If you want to join, or cancel Teemyco, email:</a:t>
            </a:r>
          </a:p>
          <a:p>
            <a:pPr algn="ctr">
              <a:lnSpc>
                <a:spcPts val="3220"/>
              </a:lnSpc>
            </a:pPr>
            <a:r>
              <a:rPr lang="en-US" sz="2300" b="1" i="1">
                <a:solidFill>
                  <a:srgbClr val="000000"/>
                </a:solidFill>
                <a:latin typeface="Montserrat Bold Italics"/>
                <a:ea typeface="Montserrat Bold Italics"/>
                <a:cs typeface="Montserrat Bold Italics"/>
                <a:sym typeface="Montserrat Bold Italics"/>
              </a:rPr>
              <a:t>projectmanager@chcquotes.com</a:t>
            </a:r>
          </a:p>
          <a:p>
            <a:pPr algn="ctr">
              <a:lnSpc>
                <a:spcPts val="3920"/>
              </a:lnSpc>
            </a:pPr>
            <a:endParaRPr lang="en-US" sz="2300" b="1" i="1">
              <a:solidFill>
                <a:srgbClr val="000000"/>
              </a:solidFill>
              <a:latin typeface="Montserrat Bold Italics"/>
              <a:ea typeface="Montserrat Bold Italics"/>
              <a:cs typeface="Montserrat Bold Italics"/>
              <a:sym typeface="Montserrat Bold Italics"/>
            </a:endParaRPr>
          </a:p>
        </p:txBody>
      </p:sp>
      <p:sp>
        <p:nvSpPr>
          <p:cNvPr id="5" name="Freeform 5"/>
          <p:cNvSpPr/>
          <p:nvPr/>
        </p:nvSpPr>
        <p:spPr>
          <a:xfrm>
            <a:off x="8019934" y="102706"/>
            <a:ext cx="1733666" cy="1753392"/>
          </a:xfrm>
          <a:custGeom>
            <a:avLst/>
            <a:gdLst/>
            <a:ahLst/>
            <a:cxnLst/>
            <a:rect l="l" t="t" r="r" b="b"/>
            <a:pathLst>
              <a:path w="1733666" h="1753392">
                <a:moveTo>
                  <a:pt x="0" y="0"/>
                </a:moveTo>
                <a:lnTo>
                  <a:pt x="1733666" y="0"/>
                </a:lnTo>
                <a:lnTo>
                  <a:pt x="1733666" y="1753392"/>
                </a:lnTo>
                <a:lnTo>
                  <a:pt x="0" y="175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3255697" y="5118605"/>
            <a:ext cx="3242207" cy="2196595"/>
          </a:xfrm>
          <a:custGeom>
            <a:avLst/>
            <a:gdLst/>
            <a:ahLst/>
            <a:cxnLst/>
            <a:rect l="l" t="t" r="r" b="b"/>
            <a:pathLst>
              <a:path w="3242207" h="2196595">
                <a:moveTo>
                  <a:pt x="0" y="0"/>
                </a:moveTo>
                <a:lnTo>
                  <a:pt x="3242206" y="0"/>
                </a:lnTo>
                <a:lnTo>
                  <a:pt x="3242206" y="2196595"/>
                </a:lnTo>
                <a:lnTo>
                  <a:pt x="0" y="2196595"/>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179" r="-6179"/>
            </a:stretch>
          </a:blipFill>
        </p:spPr>
        <p:txBody>
          <a:bodyPr/>
          <a:lstStyle/>
          <a:p>
            <a:endParaRPr lang="en-US"/>
          </a:p>
        </p:txBody>
      </p:sp>
      <p:sp>
        <p:nvSpPr>
          <p:cNvPr id="3" name="Freeform 3"/>
          <p:cNvSpPr/>
          <p:nvPr/>
        </p:nvSpPr>
        <p:spPr>
          <a:xfrm>
            <a:off x="864588" y="2613366"/>
            <a:ext cx="8157492" cy="1610620"/>
          </a:xfrm>
          <a:custGeom>
            <a:avLst/>
            <a:gdLst/>
            <a:ahLst/>
            <a:cxnLst/>
            <a:rect l="l" t="t" r="r" b="b"/>
            <a:pathLst>
              <a:path w="8157492" h="1610620">
                <a:moveTo>
                  <a:pt x="0" y="0"/>
                </a:moveTo>
                <a:lnTo>
                  <a:pt x="8157492" y="0"/>
                </a:lnTo>
                <a:lnTo>
                  <a:pt x="8157492" y="1610620"/>
                </a:lnTo>
                <a:lnTo>
                  <a:pt x="0" y="1610620"/>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31412" y="244459"/>
            <a:ext cx="3579920" cy="1325615"/>
          </a:xfrm>
          <a:custGeom>
            <a:avLst/>
            <a:gdLst/>
            <a:ahLst/>
            <a:cxnLst/>
            <a:rect l="l" t="t" r="r" b="b"/>
            <a:pathLst>
              <a:path w="3579920" h="1325615">
                <a:moveTo>
                  <a:pt x="0" y="0"/>
                </a:moveTo>
                <a:lnTo>
                  <a:pt x="3579920" y="0"/>
                </a:lnTo>
                <a:lnTo>
                  <a:pt x="3579920" y="1325615"/>
                </a:lnTo>
                <a:lnTo>
                  <a:pt x="0" y="1325615"/>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3392672" y="2201812"/>
            <a:ext cx="2657401" cy="1099184"/>
          </a:xfrm>
          <a:prstGeom prst="rect">
            <a:avLst/>
          </a:prstGeom>
        </p:spPr>
        <p:txBody>
          <a:bodyPr lIns="0" tIns="0" rIns="0" bIns="0" rtlCol="0" anchor="t">
            <a:spAutoFit/>
          </a:bodyPr>
          <a:lstStyle/>
          <a:p>
            <a:pPr algn="ctr">
              <a:lnSpc>
                <a:spcPts val="2940"/>
              </a:lnSpc>
            </a:pPr>
            <a:r>
              <a:rPr lang="en-US" sz="2100">
                <a:solidFill>
                  <a:srgbClr val="000000"/>
                </a:solidFill>
                <a:latin typeface="Montserrat"/>
                <a:ea typeface="Montserrat"/>
                <a:cs typeface="Montserrat"/>
                <a:sym typeface="Montserrat"/>
              </a:rPr>
              <a:t>Network Discussion</a:t>
            </a:r>
          </a:p>
          <a:p>
            <a:pPr algn="ctr">
              <a:lnSpc>
                <a:spcPts val="2940"/>
              </a:lnSpc>
            </a:pPr>
            <a:endParaRPr lang="en-US" sz="2100">
              <a:solidFill>
                <a:srgbClr val="000000"/>
              </a:solidFill>
              <a:latin typeface="Montserrat"/>
              <a:ea typeface="Montserrat"/>
              <a:cs typeface="Montserrat"/>
              <a:sym typeface="Montserrat"/>
            </a:endParaRPr>
          </a:p>
          <a:p>
            <a:pPr algn="ctr">
              <a:lnSpc>
                <a:spcPts val="2940"/>
              </a:lnSpc>
            </a:pPr>
            <a:r>
              <a:rPr lang="en-US" sz="2100">
                <a:solidFill>
                  <a:srgbClr val="000000"/>
                </a:solidFill>
                <a:latin typeface="Montserrat"/>
                <a:ea typeface="Montserrat"/>
                <a:cs typeface="Montserrat"/>
                <a:sym typeface="Montserrat"/>
              </a:rPr>
              <a:t>ACH</a:t>
            </a:r>
          </a:p>
        </p:txBody>
      </p:sp>
      <p:grpSp>
        <p:nvGrpSpPr>
          <p:cNvPr id="4" name="Group 4"/>
          <p:cNvGrpSpPr/>
          <p:nvPr/>
        </p:nvGrpSpPr>
        <p:grpSpPr>
          <a:xfrm>
            <a:off x="1107893" y="1765871"/>
            <a:ext cx="7226958" cy="2194560"/>
            <a:chOff x="0" y="0"/>
            <a:chExt cx="2676651" cy="812800"/>
          </a:xfrm>
        </p:grpSpPr>
        <p:sp>
          <p:nvSpPr>
            <p:cNvPr id="5" name="Freeform 5"/>
            <p:cNvSpPr/>
            <p:nvPr/>
          </p:nvSpPr>
          <p:spPr>
            <a:xfrm>
              <a:off x="0" y="0"/>
              <a:ext cx="2676651" cy="812800"/>
            </a:xfrm>
            <a:custGeom>
              <a:avLst/>
              <a:gdLst/>
              <a:ahLst/>
              <a:cxnLst/>
              <a:rect l="l" t="t" r="r" b="b"/>
              <a:pathLst>
                <a:path w="2676651" h="812800">
                  <a:moveTo>
                    <a:pt x="38565" y="0"/>
                  </a:moveTo>
                  <a:lnTo>
                    <a:pt x="2638086" y="0"/>
                  </a:lnTo>
                  <a:cubicBezTo>
                    <a:pt x="2659385" y="0"/>
                    <a:pt x="2676651" y="17266"/>
                    <a:pt x="2676651" y="38565"/>
                  </a:cubicBezTo>
                  <a:lnTo>
                    <a:pt x="2676651" y="774235"/>
                  </a:lnTo>
                  <a:cubicBezTo>
                    <a:pt x="2676651" y="795534"/>
                    <a:pt x="2659385" y="812800"/>
                    <a:pt x="2638086" y="812800"/>
                  </a:cubicBezTo>
                  <a:lnTo>
                    <a:pt x="38565" y="812800"/>
                  </a:lnTo>
                  <a:cubicBezTo>
                    <a:pt x="17266" y="812800"/>
                    <a:pt x="0" y="795534"/>
                    <a:pt x="0" y="774235"/>
                  </a:cubicBezTo>
                  <a:lnTo>
                    <a:pt x="0" y="38565"/>
                  </a:lnTo>
                  <a:cubicBezTo>
                    <a:pt x="0" y="17266"/>
                    <a:pt x="17266" y="0"/>
                    <a:pt x="38565" y="0"/>
                  </a:cubicBezTo>
                  <a:close/>
                </a:path>
              </a:pathLst>
            </a:custGeom>
            <a:solidFill>
              <a:srgbClr val="000000">
                <a:alpha val="0"/>
              </a:srgbClr>
            </a:solidFill>
            <a:ln w="38100" cap="rnd">
              <a:solidFill>
                <a:srgbClr val="0A7029"/>
              </a:solidFill>
              <a:prstDash val="solid"/>
              <a:round/>
            </a:ln>
          </p:spPr>
          <p:txBody>
            <a:bodyPr/>
            <a:lstStyle/>
            <a:p>
              <a:endParaRPr lang="en-US"/>
            </a:p>
          </p:txBody>
        </p:sp>
        <p:sp>
          <p:nvSpPr>
            <p:cNvPr id="6" name="TextBox 6"/>
            <p:cNvSpPr txBox="1"/>
            <p:nvPr/>
          </p:nvSpPr>
          <p:spPr>
            <a:xfrm>
              <a:off x="0" y="-28575"/>
              <a:ext cx="2676651" cy="841375"/>
            </a:xfrm>
            <a:prstGeom prst="rect">
              <a:avLst/>
            </a:prstGeom>
          </p:spPr>
          <p:txBody>
            <a:bodyPr lIns="50800" tIns="50800" rIns="50800" bIns="50800" rtlCol="0" anchor="ctr"/>
            <a:lstStyle/>
            <a:p>
              <a:pPr algn="ctr">
                <a:lnSpc>
                  <a:spcPts val="1819"/>
                </a:lnSpc>
              </a:pPr>
              <a:endParaRPr/>
            </a:p>
          </p:txBody>
        </p:sp>
      </p:grpSp>
      <p:sp>
        <p:nvSpPr>
          <p:cNvPr id="7" name="Freeform 7"/>
          <p:cNvSpPr/>
          <p:nvPr/>
        </p:nvSpPr>
        <p:spPr>
          <a:xfrm>
            <a:off x="2472624" y="4460128"/>
            <a:ext cx="4808353" cy="3083356"/>
          </a:xfrm>
          <a:custGeom>
            <a:avLst/>
            <a:gdLst/>
            <a:ahLst/>
            <a:cxnLst/>
            <a:rect l="l" t="t" r="r" b="b"/>
            <a:pathLst>
              <a:path w="4808353" h="3083356">
                <a:moveTo>
                  <a:pt x="0" y="0"/>
                </a:moveTo>
                <a:lnTo>
                  <a:pt x="4808352" y="0"/>
                </a:lnTo>
                <a:lnTo>
                  <a:pt x="4808352" y="3083357"/>
                </a:lnTo>
                <a:lnTo>
                  <a:pt x="0" y="3083357"/>
                </a:lnTo>
                <a:lnTo>
                  <a:pt x="0" y="0"/>
                </a:lnTo>
                <a:close/>
              </a:path>
            </a:pathLst>
          </a:custGeom>
          <a:blipFill>
            <a:blip r:embed="rId4"/>
            <a:stretch>
              <a:fillRect/>
            </a:stretch>
          </a:blipFill>
        </p:spPr>
        <p:txBody>
          <a:bodyPr/>
          <a:lstStyle/>
          <a:p>
            <a:endParaRPr lang="en-US"/>
          </a:p>
        </p:txBody>
      </p:sp>
      <p:sp>
        <p:nvSpPr>
          <p:cNvPr id="8" name="Freeform 8"/>
          <p:cNvSpPr/>
          <p:nvPr/>
        </p:nvSpPr>
        <p:spPr>
          <a:xfrm>
            <a:off x="3028689" y="4756345"/>
            <a:ext cx="3696222" cy="2028302"/>
          </a:xfrm>
          <a:custGeom>
            <a:avLst/>
            <a:gdLst/>
            <a:ahLst/>
            <a:cxnLst/>
            <a:rect l="l" t="t" r="r" b="b"/>
            <a:pathLst>
              <a:path w="3696222" h="2028302">
                <a:moveTo>
                  <a:pt x="0" y="0"/>
                </a:moveTo>
                <a:lnTo>
                  <a:pt x="3696222" y="0"/>
                </a:lnTo>
                <a:lnTo>
                  <a:pt x="3696222" y="2028302"/>
                </a:lnTo>
                <a:lnTo>
                  <a:pt x="0" y="2028302"/>
                </a:lnTo>
                <a:lnTo>
                  <a:pt x="0" y="0"/>
                </a:lnTo>
                <a:close/>
              </a:path>
            </a:pathLst>
          </a:custGeom>
          <a:blipFill>
            <a:blip r:embed="rId5"/>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6869</Words>
  <Application>Microsoft Macintosh PowerPoint</Application>
  <PresentationFormat>Custom</PresentationFormat>
  <Paragraphs>1628</Paragraphs>
  <Slides>28</Slides>
  <Notes>18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28</vt:i4>
      </vt:variant>
    </vt:vector>
  </HeadingPairs>
  <TitlesOfParts>
    <vt:vector size="43" baseType="lpstr">
      <vt:lpstr>TAN Headline</vt:lpstr>
      <vt:lpstr>Montserrat Bold Italics</vt:lpstr>
      <vt:lpstr>Coco Gothic Bold</vt:lpstr>
      <vt:lpstr>Arial</vt:lpstr>
      <vt:lpstr>Belleza</vt:lpstr>
      <vt:lpstr>Coco Gothic</vt:lpstr>
      <vt:lpstr>Gulfs Display</vt:lpstr>
      <vt:lpstr>ITC New Baskerville Semi-Bold</vt:lpstr>
      <vt:lpstr>IBM Plex Sans Hebrew Text</vt:lpstr>
      <vt:lpstr>Montserrat Bold</vt:lpstr>
      <vt:lpstr>Montserrat</vt:lpstr>
      <vt:lpstr>Calibri</vt:lpstr>
      <vt:lpstr>Canva Sans Bold</vt:lpstr>
      <vt:lpstr>Canva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JK Sales Call June 12</dc:title>
  <cp:lastModifiedBy>Mari Krivelow</cp:lastModifiedBy>
  <cp:revision>2</cp:revision>
  <dcterms:created xsi:type="dcterms:W3CDTF">2006-08-16T00:00:00Z</dcterms:created>
  <dcterms:modified xsi:type="dcterms:W3CDTF">2025-06-12T16:30:55Z</dcterms:modified>
  <dc:identifier>DAGp9iGPGWE</dc:identifier>
</cp:coreProperties>
</file>