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753600" cy="7315200"/>
  <p:notesSz cx="6858000" cy="9144000"/>
  <p:embeddedFontLst>
    <p:embeddedFont>
      <p:font typeface="Akzidenz-Grotesk Heavy Italics" panose="02000003030000090004" pitchFamily="2" charset="77"/>
      <p:regular r:id="rId27"/>
      <p:bold r:id="rId28"/>
      <p:italic r:id="rId29"/>
      <p:boldItalic r:id="rId30"/>
    </p:embeddedFont>
    <p:embeddedFont>
      <p:font typeface="Belleza" panose="02000503050000020003" pitchFamily="2" charset="77"/>
      <p:regular r:id="rId31"/>
    </p:embeddedFont>
    <p:embeddedFont>
      <p:font typeface="Canva Sans" panose="020B0503030501040103" pitchFamily="34" charset="0"/>
      <p:regular r:id="rId32"/>
    </p:embeddedFont>
    <p:embeddedFont>
      <p:font typeface="Canva Sans Bold" panose="020B0803030501040103" pitchFamily="34" charset="0"/>
      <p:regular r:id="rId33"/>
      <p:bold r:id="rId34"/>
    </p:embeddedFont>
    <p:embeddedFont>
      <p:font typeface="Coco Gothic" pitchFamily="2" charset="0"/>
      <p:regular r:id="rId35"/>
    </p:embeddedFont>
    <p:embeddedFont>
      <p:font typeface="Coco Gothic Bold" pitchFamily="2" charset="0"/>
      <p:regular r:id="rId36"/>
      <p:bold r:id="rId37"/>
    </p:embeddedFont>
    <p:embeddedFont>
      <p:font typeface="Glacial Indifference" pitchFamily="2" charset="0"/>
      <p:regular r:id="rId38"/>
    </p:embeddedFont>
    <p:embeddedFont>
      <p:font typeface="Glacial Indifference Bold" pitchFamily="2" charset="0"/>
      <p:regular r:id="rId39"/>
      <p:bold r:id="rId40"/>
    </p:embeddedFont>
    <p:embeddedFont>
      <p:font typeface="Gulfs Display" pitchFamily="2" charset="77"/>
      <p:regular r:id="rId41"/>
    </p:embeddedFont>
    <p:embeddedFont>
      <p:font typeface="IBM Plex Sans Hebrew Text" panose="020B0503050203000203" pitchFamily="34" charset="-79"/>
      <p:regular r:id="rId42"/>
    </p:embeddedFont>
    <p:embeddedFont>
      <p:font typeface="ITC New Baskerville Semi-Bold" panose="02020702060506020304" pitchFamily="18" charset="77"/>
      <p:regular r:id="rId43"/>
      <p:bold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Lato Bold Italics" panose="020F0502020204030203" pitchFamily="34" charset="0"/>
      <p:regular r:id="rId49"/>
      <p:bold r:id="rId50"/>
      <p:italic r:id="rId51"/>
      <p:boldItalic r:id="rId52"/>
    </p:embeddedFont>
    <p:embeddedFont>
      <p:font typeface="Libre Baskerville" panose="02000000000000000000" pitchFamily="2" charset="0"/>
      <p:regular r:id="rId53"/>
    </p:embeddedFont>
    <p:embeddedFont>
      <p:font typeface="Lovelo" panose="02000000000000000000" pitchFamily="2" charset="0"/>
      <p:regular r:id="rId54"/>
      <p:bold r:id="rId55"/>
    </p:embeddedFont>
    <p:embeddedFont>
      <p:font typeface="Montserrat" pitchFamily="2" charset="77"/>
      <p:regular r:id="rId56"/>
      <p:bold r:id="rId57"/>
      <p:italic r:id="rId58"/>
      <p:boldItalic r:id="rId59"/>
    </p:embeddedFont>
    <p:embeddedFont>
      <p:font typeface="Montserrat Bold" pitchFamily="2" charset="77"/>
      <p:regular r:id="rId60"/>
      <p:bold r:id="rId61"/>
    </p:embeddedFont>
    <p:embeddedFont>
      <p:font typeface="Montserrat Italics" pitchFamily="2" charset="77"/>
      <p:regular r:id="rId62"/>
      <p:italic r:id="rId63"/>
    </p:embeddedFont>
    <p:embeddedFont>
      <p:font typeface="Mr Dafoe" panose="02000000000000000000" pitchFamily="2" charset="77"/>
      <p:regular r:id="rId64"/>
    </p:embeddedFont>
    <p:embeddedFont>
      <p:font typeface="Nourd Medium" pitchFamily="2" charset="77"/>
      <p:regular r:id="rId65"/>
    </p:embeddedFont>
    <p:embeddedFont>
      <p:font typeface="Now" pitchFamily="2" charset="77"/>
      <p:regular r:id="rId66"/>
    </p:embeddedFont>
    <p:embeddedFont>
      <p:font typeface="Poppins" pitchFamily="2" charset="77"/>
      <p:regular r:id="rId67"/>
      <p:bold r:id="rId68"/>
      <p:italic r:id="rId69"/>
      <p:boldItalic r:id="rId70"/>
    </p:embeddedFont>
    <p:embeddedFont>
      <p:font typeface="Poppins Bold" pitchFamily="2" charset="77"/>
      <p:regular r:id="rId71"/>
      <p:bold r:id="rId72"/>
    </p:embeddedFont>
    <p:embeddedFont>
      <p:font typeface="Poppins Bold Italics" pitchFamily="2" charset="77"/>
      <p:regular r:id="rId73"/>
      <p:bold r:id="rId74"/>
      <p:italic r:id="rId75"/>
      <p:boldItalic r:id="rId76"/>
    </p:embeddedFont>
    <p:embeddedFont>
      <p:font typeface="Poppins Light" pitchFamily="2" charset="77"/>
      <p:regular r:id="rId77"/>
      <p:italic r:id="rId78"/>
    </p:embeddedFont>
    <p:embeddedFont>
      <p:font typeface="Poppins Medium" pitchFamily="2" charset="77"/>
      <p:regular r:id="rId79"/>
      <p:italic r:id="rId80"/>
    </p:embeddedFont>
    <p:embeddedFont>
      <p:font typeface="Roca Two Heavy" pitchFamily="2" charset="77"/>
      <p:regular r:id="rId81"/>
      <p:bold r:id="rId82"/>
    </p:embeddedFont>
    <p:embeddedFont>
      <p:font typeface="SK Concretica" pitchFamily="2" charset="0"/>
      <p:regular r:id="rId83"/>
    </p:embeddedFont>
    <p:embeddedFont>
      <p:font typeface="Times New Roman MT Condensed Italics" panose="02030506070405090303" pitchFamily="18" charset="77"/>
      <p:regular r:id="rId84"/>
      <p:italic r:id="rId85"/>
    </p:embeddedFont>
    <p:embeddedFont>
      <p:font typeface="Work Sans Ultra-Bold" pitchFamily="2" charset="77"/>
      <p:regular r:id="rId86"/>
      <p:bold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8" autoAdjust="0"/>
  </p:normalViewPr>
  <p:slideViewPr>
    <p:cSldViewPr>
      <p:cViewPr varScale="1">
        <p:scale>
          <a:sx n="112" d="100"/>
          <a:sy n="112" d="100"/>
        </p:scale>
        <p:origin x="16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63" Type="http://schemas.openxmlformats.org/officeDocument/2006/relationships/font" Target="fonts/font37.fntdata"/><Relationship Id="rId68" Type="http://schemas.openxmlformats.org/officeDocument/2006/relationships/font" Target="fonts/font42.fntdata"/><Relationship Id="rId84" Type="http://schemas.openxmlformats.org/officeDocument/2006/relationships/font" Target="fonts/font58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53" Type="http://schemas.openxmlformats.org/officeDocument/2006/relationships/font" Target="fonts/font27.fntdata"/><Relationship Id="rId58" Type="http://schemas.openxmlformats.org/officeDocument/2006/relationships/font" Target="fonts/font32.fntdata"/><Relationship Id="rId74" Type="http://schemas.openxmlformats.org/officeDocument/2006/relationships/font" Target="fonts/font48.fntdata"/><Relationship Id="rId79" Type="http://schemas.openxmlformats.org/officeDocument/2006/relationships/font" Target="fonts/font53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font" Target="fonts/font38.fntdata"/><Relationship Id="rId69" Type="http://schemas.openxmlformats.org/officeDocument/2006/relationships/font" Target="fonts/font43.fntdata"/><Relationship Id="rId77" Type="http://schemas.openxmlformats.org/officeDocument/2006/relationships/font" Target="fonts/font51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72" Type="http://schemas.openxmlformats.org/officeDocument/2006/relationships/font" Target="fonts/font46.fntdata"/><Relationship Id="rId80" Type="http://schemas.openxmlformats.org/officeDocument/2006/relationships/font" Target="fonts/font54.fntdata"/><Relationship Id="rId85" Type="http://schemas.openxmlformats.org/officeDocument/2006/relationships/font" Target="fonts/font5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font" Target="fonts/font33.fntdata"/><Relationship Id="rId67" Type="http://schemas.openxmlformats.org/officeDocument/2006/relationships/font" Target="fonts/font41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font" Target="fonts/font36.fntdata"/><Relationship Id="rId70" Type="http://schemas.openxmlformats.org/officeDocument/2006/relationships/font" Target="fonts/font44.fntdata"/><Relationship Id="rId75" Type="http://schemas.openxmlformats.org/officeDocument/2006/relationships/font" Target="fonts/font49.fntdata"/><Relationship Id="rId83" Type="http://schemas.openxmlformats.org/officeDocument/2006/relationships/font" Target="fonts/font57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font" Target="fonts/font34.fntdata"/><Relationship Id="rId65" Type="http://schemas.openxmlformats.org/officeDocument/2006/relationships/font" Target="fonts/font39.fntdata"/><Relationship Id="rId73" Type="http://schemas.openxmlformats.org/officeDocument/2006/relationships/font" Target="fonts/font47.fntdata"/><Relationship Id="rId78" Type="http://schemas.openxmlformats.org/officeDocument/2006/relationships/font" Target="fonts/font52.fntdata"/><Relationship Id="rId81" Type="http://schemas.openxmlformats.org/officeDocument/2006/relationships/font" Target="fonts/font55.fntdata"/><Relationship Id="rId86" Type="http://schemas.openxmlformats.org/officeDocument/2006/relationships/font" Target="fonts/font6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3.fntdata"/><Relationship Id="rId34" Type="http://schemas.openxmlformats.org/officeDocument/2006/relationships/font" Target="fonts/font8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6" Type="http://schemas.openxmlformats.org/officeDocument/2006/relationships/font" Target="fonts/font50.fntdata"/><Relationship Id="rId7" Type="http://schemas.openxmlformats.org/officeDocument/2006/relationships/slide" Target="slides/slide6.xml"/><Relationship Id="rId71" Type="http://schemas.openxmlformats.org/officeDocument/2006/relationships/font" Target="fonts/font45.fntdata"/><Relationship Id="rId2" Type="http://schemas.openxmlformats.org/officeDocument/2006/relationships/slide" Target="slides/slide1.xml"/><Relationship Id="rId29" Type="http://schemas.openxmlformats.org/officeDocument/2006/relationships/font" Target="fonts/font3.fntdata"/><Relationship Id="rId24" Type="http://schemas.openxmlformats.org/officeDocument/2006/relationships/slide" Target="slides/slide23.xml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66" Type="http://schemas.openxmlformats.org/officeDocument/2006/relationships/font" Target="fonts/font40.fntdata"/><Relationship Id="rId87" Type="http://schemas.openxmlformats.org/officeDocument/2006/relationships/font" Target="fonts/font61.fntdata"/><Relationship Id="rId61" Type="http://schemas.openxmlformats.org/officeDocument/2006/relationships/font" Target="fonts/font35.fntdata"/><Relationship Id="rId82" Type="http://schemas.openxmlformats.org/officeDocument/2006/relationships/font" Target="fonts/font56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ADD AUGUST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First year things can get lost or people don't make their premium payments. Having it all in a spreadsheet makes your life so much easier!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aca - check your states to see changes!!</a:t>
            </a:r>
          </a:p>
          <a:p>
            <a:endParaRPr lang="en-US"/>
          </a:p>
          <a:p>
            <a:r>
              <a:rPr lang="en-US"/>
              <a:t>for example Illinois and georgia has made changes that can effect how you sell this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Elev8 Advanced Agent Training &amp; Conference, St. Louis</a:t>
            </a:r>
          </a:p>
          <a:p>
            <a:r>
              <a:rPr lang="en-US"/>
              <a:t>September 18-19, 2025 </a:t>
            </a:r>
          </a:p>
          <a:p>
            <a:endParaRPr lang="en-US"/>
          </a:p>
          <a:p>
            <a:r>
              <a:rPr lang="en-US"/>
              <a:t>TO QUALIFY TO ATTEND:</a:t>
            </a:r>
          </a:p>
          <a:p>
            <a:endParaRPr lang="en-US"/>
          </a:p>
          <a:p>
            <a:r>
              <a:rPr lang="en-US"/>
              <a:t>Must have been with CHC for 18 months, or less</a:t>
            </a:r>
          </a:p>
          <a:p>
            <a:r>
              <a:rPr lang="en-US"/>
              <a:t>Must have at least 3 completed sales/apps in Top Broker</a:t>
            </a:r>
          </a:p>
          <a:p>
            <a:endParaRPr lang="en-US"/>
          </a:p>
          <a:p>
            <a:r>
              <a:rPr lang="en-US"/>
              <a:t>COST: $300 per person  (can't use marketing money).</a:t>
            </a:r>
          </a:p>
          <a:p>
            <a:r>
              <a:rPr lang="en-US"/>
              <a:t>CHC is giving a $60 credit for each completed sale/app. in Top Broker to be used toward your training expense (no cash value).</a:t>
            </a:r>
          </a:p>
          <a:p>
            <a:r>
              <a:rPr lang="en-US"/>
              <a:t>    So, for example, if you have 3 apps in Top Broker, your out-of-pocket cost would be $120. </a:t>
            </a:r>
          </a:p>
          <a:p>
            <a:r>
              <a:rPr lang="en-US"/>
              <a:t>    If you have 5 apps in Top Broker, you can attend at no out-of-pocket cost.  </a:t>
            </a:r>
          </a:p>
          <a:p>
            <a:endParaRPr lang="en-US"/>
          </a:p>
          <a:p>
            <a:r>
              <a:rPr lang="en-US"/>
              <a:t>*EVENT IS BY INVITATION ONLY</a:t>
            </a:r>
          </a:p>
          <a:p>
            <a:r>
              <a:rPr lang="en-US"/>
              <a:t>To request an invitation, email:   media@chcquotes.com </a:t>
            </a:r>
          </a:p>
          <a:p>
            <a:r>
              <a:rPr lang="en-US"/>
              <a:t>use "AAT INVITE" as the subject.</a:t>
            </a:r>
          </a:p>
          <a:p>
            <a:endParaRPr lang="en-US"/>
          </a:p>
          <a:p>
            <a:r>
              <a:rPr lang="en-US"/>
              <a:t>Send your:</a:t>
            </a:r>
          </a:p>
          <a:p>
            <a:r>
              <a:rPr lang="en-US"/>
              <a:t>date of hire</a:t>
            </a:r>
          </a:p>
          <a:p>
            <a:r>
              <a:rPr lang="en-US"/>
              <a:t>name</a:t>
            </a:r>
          </a:p>
          <a:p>
            <a:r>
              <a:rPr lang="en-US"/>
              <a:t>email</a:t>
            </a:r>
          </a:p>
          <a:p>
            <a:r>
              <a:rPr lang="en-US"/>
              <a:t>phone number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Breathless in Punta Cana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GROUP TRACKING: Need to know effective dates of group</a:t>
            </a:r>
          </a:p>
          <a:p>
            <a:r>
              <a:rPr lang="en-US"/>
              <a:t>**Work with Brandie - she'll work with payroll to find out whats getting paid. Morrissey will help us.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w tanya.</a:t>
            </a:r>
          </a:p>
          <a:p>
            <a:r>
              <a:rPr lang="en-US"/>
              <a:t>65 new people paid this month. math aint mathin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ms.monday.com/forms/9508297440e8ac95cfedbacaeebe7896?r=use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hcagents.com/tripupdates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zoom.us/webinar/register/WN_P8JLLjwFSpaDR-19ToeC3A?utm_campaign=100885185-Important%20Information&amp;utm_medium=email&amp;_hsenc=p2ANqtz-8cc5N512kLBEtVWgC7WzbONLDca-m43aHoHB1OMDnpuvMr-LNI_GNJy7T3W1dH3H5liIMD7Y51-7Zzd3OA-EydT4czQQ&amp;_hsmi=15373907&amp;utm_content=15373907&amp;utm_source=hs_email#/registration" TargetMode="Externa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compasshealthconsultants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hyperlink" Target="https://www.instagram.com/compasshealthconsultants_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CompassHealthConsultants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hyperlink" Target="https://go.chcagents.com/e/1069352/compasshealthconsultants--/dcr4k1/1747580133/h/V8rOU8A14Oybg0nb3eVsxUzLzUNhQSlPEQs5CBGMsBM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6.sv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55875" y="4826085"/>
            <a:ext cx="4364051" cy="2157940"/>
          </a:xfrm>
          <a:custGeom>
            <a:avLst/>
            <a:gdLst/>
            <a:ahLst/>
            <a:cxnLst/>
            <a:rect l="l" t="t" r="r" b="b"/>
            <a:pathLst>
              <a:path w="4364051" h="2157940">
                <a:moveTo>
                  <a:pt x="0" y="0"/>
                </a:moveTo>
                <a:lnTo>
                  <a:pt x="4364051" y="0"/>
                </a:lnTo>
                <a:lnTo>
                  <a:pt x="4364051" y="2157940"/>
                </a:lnTo>
                <a:lnTo>
                  <a:pt x="0" y="2157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60" t="-40458" b="-401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750384" y="1034109"/>
            <a:ext cx="4575033" cy="2558824"/>
            <a:chOff x="0" y="0"/>
            <a:chExt cx="6100044" cy="3411766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6100044" cy="2897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7"/>
                </a:lnSpc>
              </a:pPr>
              <a:r>
                <a:rPr lang="en-US" sz="6989" b="1" i="1" spc="-419">
                  <a:solidFill>
                    <a:srgbClr val="FFFFFF"/>
                  </a:solidFill>
                  <a:latin typeface="Poppins Bold Italics"/>
                  <a:ea typeface="Poppins Bold Italics"/>
                  <a:cs typeface="Poppins Bold Italics"/>
                  <a:sym typeface="Poppins Bold Italics"/>
                </a:rPr>
                <a:t>JK Agency Updates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954218"/>
              <a:ext cx="6018306" cy="457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6"/>
                </a:lnSpc>
              </a:pPr>
              <a:r>
                <a:rPr lang="en-US" sz="2096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Thursday, October 16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3289" y="1852659"/>
            <a:ext cx="8147022" cy="654050"/>
            <a:chOff x="0" y="0"/>
            <a:chExt cx="10862696" cy="872067"/>
          </a:xfrm>
        </p:grpSpPr>
        <p:sp>
          <p:nvSpPr>
            <p:cNvPr id="4" name="Freeform 4"/>
            <p:cNvSpPr/>
            <p:nvPr/>
          </p:nvSpPr>
          <p:spPr>
            <a:xfrm>
              <a:off x="4341898" y="0"/>
              <a:ext cx="625852" cy="430273"/>
            </a:xfrm>
            <a:custGeom>
              <a:avLst/>
              <a:gdLst/>
              <a:ahLst/>
              <a:cxnLst/>
              <a:rect l="l" t="t" r="r" b="b"/>
              <a:pathLst>
                <a:path w="625852" h="430273">
                  <a:moveTo>
                    <a:pt x="0" y="0"/>
                  </a:moveTo>
                  <a:lnTo>
                    <a:pt x="625852" y="0"/>
                  </a:lnTo>
                  <a:lnTo>
                    <a:pt x="625852" y="430273"/>
                  </a:lnTo>
                  <a:lnTo>
                    <a:pt x="0" y="430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862696" cy="910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New Team Member Alert!      To assist agent with discovery calls, program builds, closes, and training: </a:t>
              </a:r>
              <a:r>
                <a:rPr lang="en-US" sz="20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Brian Drennon!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80681" y="3513556"/>
            <a:ext cx="8781528" cy="3426270"/>
            <a:chOff x="0" y="0"/>
            <a:chExt cx="3252418" cy="12689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2418" cy="1268989"/>
            </a:xfrm>
            <a:custGeom>
              <a:avLst/>
              <a:gdLst/>
              <a:ahLst/>
              <a:cxnLst/>
              <a:rect l="l" t="t" r="r" b="b"/>
              <a:pathLst>
                <a:path w="3252418" h="1268989">
                  <a:moveTo>
                    <a:pt x="31738" y="0"/>
                  </a:moveTo>
                  <a:lnTo>
                    <a:pt x="3220680" y="0"/>
                  </a:lnTo>
                  <a:cubicBezTo>
                    <a:pt x="3229097" y="0"/>
                    <a:pt x="3237170" y="3344"/>
                    <a:pt x="3243122" y="9296"/>
                  </a:cubicBezTo>
                  <a:cubicBezTo>
                    <a:pt x="3249074" y="15248"/>
                    <a:pt x="3252418" y="23321"/>
                    <a:pt x="3252418" y="31738"/>
                  </a:cubicBezTo>
                  <a:lnTo>
                    <a:pt x="3252418" y="1237251"/>
                  </a:lnTo>
                  <a:cubicBezTo>
                    <a:pt x="3252418" y="1245668"/>
                    <a:pt x="3249074" y="1253741"/>
                    <a:pt x="3243122" y="1259693"/>
                  </a:cubicBezTo>
                  <a:cubicBezTo>
                    <a:pt x="3237170" y="1265645"/>
                    <a:pt x="3229097" y="1268989"/>
                    <a:pt x="3220680" y="1268989"/>
                  </a:cubicBezTo>
                  <a:lnTo>
                    <a:pt x="31738" y="1268989"/>
                  </a:lnTo>
                  <a:cubicBezTo>
                    <a:pt x="23321" y="1268989"/>
                    <a:pt x="15248" y="1265645"/>
                    <a:pt x="9296" y="1259693"/>
                  </a:cubicBezTo>
                  <a:cubicBezTo>
                    <a:pt x="3344" y="1253741"/>
                    <a:pt x="0" y="1245668"/>
                    <a:pt x="0" y="1237251"/>
                  </a:cubicBezTo>
                  <a:lnTo>
                    <a:pt x="0" y="31738"/>
                  </a:lnTo>
                  <a:cubicBezTo>
                    <a:pt x="0" y="23321"/>
                    <a:pt x="3344" y="15248"/>
                    <a:pt x="9296" y="9296"/>
                  </a:cubicBezTo>
                  <a:cubicBezTo>
                    <a:pt x="15248" y="3344"/>
                    <a:pt x="23321" y="0"/>
                    <a:pt x="3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252418" cy="1288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895600" y="976313"/>
            <a:ext cx="3862387" cy="676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Join our weekly trainings: Thursdays 5pm CST</a:t>
            </a:r>
          </a:p>
          <a:p>
            <a:pPr algn="ctr">
              <a:lnSpc>
                <a:spcPts val="1820"/>
              </a:lnSpc>
            </a:pPr>
            <a:r>
              <a:rPr lang="en-US" sz="1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Zoom ID: 436-392-8908</a:t>
            </a:r>
          </a:p>
          <a:p>
            <a:pPr algn="ctr">
              <a:lnSpc>
                <a:spcPts val="1820"/>
              </a:lnSpc>
            </a:pPr>
            <a:endParaRPr lang="en-US" sz="13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55713" y="2659109"/>
            <a:ext cx="644217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Email lifequotes@chcquotes.com for assistance!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76871" y="1577229"/>
            <a:ext cx="8785338" cy="1801762"/>
            <a:chOff x="-1411" y="-19050"/>
            <a:chExt cx="3253829" cy="667319"/>
          </a:xfrm>
        </p:grpSpPr>
        <p:sp>
          <p:nvSpPr>
            <p:cNvPr id="12" name="Freeform 12"/>
            <p:cNvSpPr/>
            <p:nvPr/>
          </p:nvSpPr>
          <p:spPr>
            <a:xfrm>
              <a:off x="-1411" y="69514"/>
              <a:ext cx="3252418" cy="578755"/>
            </a:xfrm>
            <a:custGeom>
              <a:avLst/>
              <a:gdLst/>
              <a:ahLst/>
              <a:cxnLst/>
              <a:rect l="l" t="t" r="r" b="b"/>
              <a:pathLst>
                <a:path w="3252418" h="578755">
                  <a:moveTo>
                    <a:pt x="31738" y="0"/>
                  </a:moveTo>
                  <a:lnTo>
                    <a:pt x="3220680" y="0"/>
                  </a:lnTo>
                  <a:cubicBezTo>
                    <a:pt x="3229097" y="0"/>
                    <a:pt x="3237170" y="3344"/>
                    <a:pt x="3243122" y="9296"/>
                  </a:cubicBezTo>
                  <a:cubicBezTo>
                    <a:pt x="3249074" y="15248"/>
                    <a:pt x="3252418" y="23321"/>
                    <a:pt x="3252418" y="31738"/>
                  </a:cubicBezTo>
                  <a:lnTo>
                    <a:pt x="3252418" y="547017"/>
                  </a:lnTo>
                  <a:cubicBezTo>
                    <a:pt x="3252418" y="564546"/>
                    <a:pt x="3238209" y="578755"/>
                    <a:pt x="3220680" y="578755"/>
                  </a:cubicBezTo>
                  <a:lnTo>
                    <a:pt x="31738" y="578755"/>
                  </a:lnTo>
                  <a:cubicBezTo>
                    <a:pt x="23321" y="578755"/>
                    <a:pt x="15248" y="575412"/>
                    <a:pt x="9296" y="569459"/>
                  </a:cubicBezTo>
                  <a:cubicBezTo>
                    <a:pt x="3344" y="563507"/>
                    <a:pt x="0" y="555435"/>
                    <a:pt x="0" y="547017"/>
                  </a:cubicBezTo>
                  <a:lnTo>
                    <a:pt x="0" y="31738"/>
                  </a:lnTo>
                  <a:cubicBezTo>
                    <a:pt x="0" y="23321"/>
                    <a:pt x="3344" y="15248"/>
                    <a:pt x="9296" y="9296"/>
                  </a:cubicBezTo>
                  <a:cubicBezTo>
                    <a:pt x="15248" y="3344"/>
                    <a:pt x="23321" y="0"/>
                    <a:pt x="3173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3252418" cy="59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57401" y="391478"/>
            <a:ext cx="5534322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Insurance Division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3289" y="3776980"/>
            <a:ext cx="8147022" cy="280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Join the </a:t>
            </a: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Passport Program</a:t>
            </a: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! It provides: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-Opportunity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-Passive Income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-Growth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-Strengthens client relationships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-Increased Client Retention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Email passportsupport@chcagents.com to join TODAY!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95383" y="870725"/>
            <a:ext cx="8157860" cy="2600921"/>
            <a:chOff x="0" y="0"/>
            <a:chExt cx="3252418" cy="10369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52418" cy="1036949"/>
            </a:xfrm>
            <a:custGeom>
              <a:avLst/>
              <a:gdLst/>
              <a:ahLst/>
              <a:cxnLst/>
              <a:rect l="l" t="t" r="r" b="b"/>
              <a:pathLst>
                <a:path w="3252418" h="1036949">
                  <a:moveTo>
                    <a:pt x="34164" y="0"/>
                  </a:moveTo>
                  <a:lnTo>
                    <a:pt x="3218254" y="0"/>
                  </a:lnTo>
                  <a:cubicBezTo>
                    <a:pt x="3227315" y="0"/>
                    <a:pt x="3236005" y="3599"/>
                    <a:pt x="3242412" y="10007"/>
                  </a:cubicBezTo>
                  <a:cubicBezTo>
                    <a:pt x="3248819" y="16414"/>
                    <a:pt x="3252418" y="25104"/>
                    <a:pt x="3252418" y="34164"/>
                  </a:cubicBezTo>
                  <a:lnTo>
                    <a:pt x="3252418" y="1002784"/>
                  </a:lnTo>
                  <a:cubicBezTo>
                    <a:pt x="3252418" y="1011845"/>
                    <a:pt x="3248819" y="1020535"/>
                    <a:pt x="3242412" y="1026942"/>
                  </a:cubicBezTo>
                  <a:cubicBezTo>
                    <a:pt x="3236005" y="1033349"/>
                    <a:pt x="3227315" y="1036949"/>
                    <a:pt x="3218254" y="1036949"/>
                  </a:cubicBezTo>
                  <a:lnTo>
                    <a:pt x="34164" y="1036949"/>
                  </a:lnTo>
                  <a:cubicBezTo>
                    <a:pt x="15296" y="1036949"/>
                    <a:pt x="0" y="1021653"/>
                    <a:pt x="0" y="1002784"/>
                  </a:cubicBezTo>
                  <a:lnTo>
                    <a:pt x="0" y="34164"/>
                  </a:lnTo>
                  <a:cubicBezTo>
                    <a:pt x="0" y="15296"/>
                    <a:pt x="15296" y="0"/>
                    <a:pt x="34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252418" cy="105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61877" y="95251"/>
            <a:ext cx="5429845" cy="636269"/>
            <a:chOff x="0" y="0"/>
            <a:chExt cx="7239794" cy="848359"/>
          </a:xfrm>
        </p:grpSpPr>
        <p:sp>
          <p:nvSpPr>
            <p:cNvPr id="7" name="TextBox 7"/>
            <p:cNvSpPr txBox="1"/>
            <p:nvPr/>
          </p:nvSpPr>
          <p:spPr>
            <a:xfrm>
              <a:off x="1111647" y="559011"/>
              <a:ext cx="5016500" cy="289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0"/>
                </a:lnSpc>
              </a:pPr>
              <a:r>
                <a:rPr lang="en-US" sz="1300" i="1">
                  <a:solidFill>
                    <a:srgbClr val="000000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NEW CARRIER PARTNERSHIPS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239794" cy="635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0"/>
                </a:lnSpc>
              </a:pPr>
              <a:r>
                <a:rPr lang="en-US" sz="2900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Life Insurance Division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8910" y="929575"/>
            <a:ext cx="1709763" cy="33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7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Equita Group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4517" y="3519271"/>
            <a:ext cx="8157860" cy="2156883"/>
            <a:chOff x="0" y="0"/>
            <a:chExt cx="3252418" cy="8599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52418" cy="859917"/>
            </a:xfrm>
            <a:custGeom>
              <a:avLst/>
              <a:gdLst/>
              <a:ahLst/>
              <a:cxnLst/>
              <a:rect l="l" t="t" r="r" b="b"/>
              <a:pathLst>
                <a:path w="3252418" h="859917">
                  <a:moveTo>
                    <a:pt x="34164" y="0"/>
                  </a:moveTo>
                  <a:lnTo>
                    <a:pt x="3218254" y="0"/>
                  </a:lnTo>
                  <a:cubicBezTo>
                    <a:pt x="3227315" y="0"/>
                    <a:pt x="3236005" y="3599"/>
                    <a:pt x="3242412" y="10007"/>
                  </a:cubicBezTo>
                  <a:cubicBezTo>
                    <a:pt x="3248819" y="16414"/>
                    <a:pt x="3252418" y="25104"/>
                    <a:pt x="3252418" y="34164"/>
                  </a:cubicBezTo>
                  <a:lnTo>
                    <a:pt x="3252418" y="825753"/>
                  </a:lnTo>
                  <a:cubicBezTo>
                    <a:pt x="3252418" y="844622"/>
                    <a:pt x="3237122" y="859917"/>
                    <a:pt x="3218254" y="859917"/>
                  </a:cubicBezTo>
                  <a:lnTo>
                    <a:pt x="34164" y="859917"/>
                  </a:lnTo>
                  <a:cubicBezTo>
                    <a:pt x="25104" y="859917"/>
                    <a:pt x="16414" y="856318"/>
                    <a:pt x="10007" y="849911"/>
                  </a:cubicBezTo>
                  <a:cubicBezTo>
                    <a:pt x="3599" y="843504"/>
                    <a:pt x="0" y="834814"/>
                    <a:pt x="0" y="825753"/>
                  </a:cubicBezTo>
                  <a:lnTo>
                    <a:pt x="0" y="34164"/>
                  </a:lnTo>
                  <a:cubicBezTo>
                    <a:pt x="0" y="15296"/>
                    <a:pt x="15296" y="0"/>
                    <a:pt x="34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3252418" cy="878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98910" y="3600450"/>
            <a:ext cx="4108919" cy="33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7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LastingMark and Advisors Excel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00358" y="5721150"/>
            <a:ext cx="8157860" cy="1450897"/>
            <a:chOff x="0" y="0"/>
            <a:chExt cx="3252418" cy="5784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52418" cy="578451"/>
            </a:xfrm>
            <a:custGeom>
              <a:avLst/>
              <a:gdLst/>
              <a:ahLst/>
              <a:cxnLst/>
              <a:rect l="l" t="t" r="r" b="b"/>
              <a:pathLst>
                <a:path w="3252418" h="578451">
                  <a:moveTo>
                    <a:pt x="34164" y="0"/>
                  </a:moveTo>
                  <a:lnTo>
                    <a:pt x="3218254" y="0"/>
                  </a:lnTo>
                  <a:cubicBezTo>
                    <a:pt x="3227315" y="0"/>
                    <a:pt x="3236005" y="3599"/>
                    <a:pt x="3242412" y="10007"/>
                  </a:cubicBezTo>
                  <a:cubicBezTo>
                    <a:pt x="3248819" y="16414"/>
                    <a:pt x="3252418" y="25104"/>
                    <a:pt x="3252418" y="34164"/>
                  </a:cubicBezTo>
                  <a:lnTo>
                    <a:pt x="3252418" y="544287"/>
                  </a:lnTo>
                  <a:cubicBezTo>
                    <a:pt x="3252418" y="563155"/>
                    <a:pt x="3237122" y="578451"/>
                    <a:pt x="3218254" y="578451"/>
                  </a:cubicBezTo>
                  <a:lnTo>
                    <a:pt x="34164" y="578451"/>
                  </a:lnTo>
                  <a:cubicBezTo>
                    <a:pt x="15296" y="578451"/>
                    <a:pt x="0" y="563155"/>
                    <a:pt x="0" y="544287"/>
                  </a:cubicBezTo>
                  <a:lnTo>
                    <a:pt x="0" y="34164"/>
                  </a:lnTo>
                  <a:cubicBezTo>
                    <a:pt x="0" y="15296"/>
                    <a:pt x="15296" y="0"/>
                    <a:pt x="341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50A3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3252418" cy="597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98910" y="5809505"/>
            <a:ext cx="2555894" cy="33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</a:pPr>
            <a:r>
              <a:rPr lang="en-US" sz="1857">
                <a:solidFill>
                  <a:srgbClr val="000000"/>
                </a:solidFill>
                <a:latin typeface="Lovelo"/>
                <a:ea typeface="Lovelo"/>
                <a:cs typeface="Lovelo"/>
                <a:sym typeface="Lovelo"/>
              </a:rPr>
              <a:t>Ameritas Life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82015" y="1065328"/>
            <a:ext cx="1709763" cy="249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CORE CARRIERS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66175" y="3934258"/>
            <a:ext cx="1610385" cy="248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u="sng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CORE CARRIERS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84168" y="6210556"/>
            <a:ext cx="5131031" cy="800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Visit 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chcagents.com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contracting!</a:t>
            </a:r>
          </a:p>
          <a:p>
            <a:pPr algn="ctr">
              <a:lnSpc>
                <a:spcPts val="2100"/>
              </a:lnSpc>
            </a:pPr>
            <a:endParaRPr lang="en-US" sz="15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Contact: </a:t>
            </a:r>
            <a:r>
              <a:rPr lang="en-US" sz="15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lifequotes@chcquotes.com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more details.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16774" y="1390252"/>
            <a:ext cx="3941225" cy="186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AMAM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American General (AIG/</a:t>
            </a:r>
            <a:r>
              <a:rPr lang="en-US" sz="15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Corebridge</a:t>
            </a: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F&amp;G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Foresters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MOO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TransAmerica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**Additional Carriers Available As Needed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63680" y="4220684"/>
            <a:ext cx="3994320" cy="1333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SBLI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Nationwide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Americo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Principal</a:t>
            </a:r>
          </a:p>
          <a:p>
            <a:pPr algn="ctr"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**Additional Carriers Available As Needed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666" r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20060" y="1750427"/>
            <a:ext cx="9313479" cy="39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250" b="1" spc="405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LOGO &amp; NAME UPDATE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0060" y="2230672"/>
            <a:ext cx="9313479" cy="248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2"/>
              </a:lnSpc>
            </a:pPr>
            <a:r>
              <a:rPr lang="en-US" sz="1587" spc="-1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company name and logo now proudly carry the ® symbol, marking a major milestone in our growth. This official trademark registration is more than just legal protection — it’s a recognition of the unique identity we’ve built and the trust our brand represents. </a:t>
            </a:r>
          </a:p>
          <a:p>
            <a:pPr algn="l">
              <a:lnSpc>
                <a:spcPts val="2222"/>
              </a:lnSpc>
            </a:pPr>
            <a:endParaRPr lang="en-US" sz="1587" spc="-15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2222"/>
              </a:lnSpc>
            </a:pPr>
            <a:r>
              <a:rPr lang="en-US" sz="1587" spc="-1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To reflect this across everything we do, the ® symbol should be included whenever our name or logo appears. On Windows, simply press Alt + 0174, and on Mac, use Option + R to insert the symbol. </a:t>
            </a:r>
          </a:p>
          <a:p>
            <a:pPr algn="l">
              <a:lnSpc>
                <a:spcPts val="2222"/>
              </a:lnSpc>
            </a:pPr>
            <a:endParaRPr lang="en-US" sz="1587" spc="-15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2222"/>
              </a:lnSpc>
            </a:pPr>
            <a:r>
              <a:rPr lang="en-US" sz="1587" spc="-1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This was emailed out - if you want to be added to our mailing list or to get the logo please email Marketing@chcquotes.com!</a:t>
            </a:r>
          </a:p>
        </p:txBody>
      </p:sp>
      <p:sp>
        <p:nvSpPr>
          <p:cNvPr id="5" name="Freeform 5"/>
          <p:cNvSpPr/>
          <p:nvPr/>
        </p:nvSpPr>
        <p:spPr>
          <a:xfrm>
            <a:off x="2585040" y="4547489"/>
            <a:ext cx="4603011" cy="1916947"/>
          </a:xfrm>
          <a:custGeom>
            <a:avLst/>
            <a:gdLst/>
            <a:ahLst/>
            <a:cxnLst/>
            <a:rect l="l" t="t" r="r" b="b"/>
            <a:pathLst>
              <a:path w="4603011" h="1916947">
                <a:moveTo>
                  <a:pt x="0" y="0"/>
                </a:moveTo>
                <a:lnTo>
                  <a:pt x="4603011" y="0"/>
                </a:lnTo>
                <a:lnTo>
                  <a:pt x="4603011" y="1916946"/>
                </a:lnTo>
                <a:lnTo>
                  <a:pt x="0" y="1916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706" b="-38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637406">
            <a:off x="6252122" y="5227195"/>
            <a:ext cx="1383492" cy="418506"/>
          </a:xfrm>
          <a:custGeom>
            <a:avLst/>
            <a:gdLst/>
            <a:ahLst/>
            <a:cxnLst/>
            <a:rect l="l" t="t" r="r" b="b"/>
            <a:pathLst>
              <a:path w="1383492" h="418506">
                <a:moveTo>
                  <a:pt x="0" y="0"/>
                </a:moveTo>
                <a:lnTo>
                  <a:pt x="1383491" y="0"/>
                </a:lnTo>
                <a:lnTo>
                  <a:pt x="1383491" y="418507"/>
                </a:lnTo>
                <a:lnTo>
                  <a:pt x="0" y="418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 rot="-379805">
            <a:off x="1748290" y="413093"/>
            <a:ext cx="6056417" cy="4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</a:pPr>
            <a:r>
              <a:rPr lang="en-US" sz="4306">
                <a:solidFill>
                  <a:srgbClr val="DA539A"/>
                </a:solidFill>
                <a:latin typeface="Mr Dafoe"/>
                <a:ea typeface="Mr Dafoe"/>
                <a:cs typeface="Mr Dafoe"/>
                <a:sym typeface="Mr Dafoe"/>
              </a:rPr>
              <a:t>Marketing Updates!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" r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31520" y="1385599"/>
            <a:ext cx="8151596" cy="3539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endParaRPr/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Our NEW ACA contract will be going LIVE within the next couple weeks!</a:t>
            </a: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Coming soon for Open Enrollment - New ACA Contracting Platform!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Carriers like: Aetna, Anthem, BCBS, Cigna, and many, many more!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details to come!</a:t>
            </a:r>
          </a:p>
          <a:p>
            <a:pPr algn="ctr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We’ve compiled a list of Carrier Agent Support information! Go to chcagents.com ⟶ Under 65 ⟶ Carrier Agent Support Information</a:t>
            </a:r>
          </a:p>
          <a:p>
            <a:pPr algn="l">
              <a:lnSpc>
                <a:spcPts val="2379"/>
              </a:lnSpc>
            </a:pPr>
            <a:endParaRPr lang="en-US" sz="1586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580708"/>
            <a:ext cx="9753600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CONTRACTING UPDATES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0484" y="6291707"/>
            <a:ext cx="8151596" cy="29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For new carrier requests find the link on chcagents or click </a:t>
            </a:r>
            <a:r>
              <a:rPr lang="en-US" sz="1586" u="sng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  <a:hlinkClick r:id="rId4" tooltip="https://forms.monday.com/forms/9508297440e8ac95cfedbacaeebe7896?r=use1"/>
              </a:rPr>
              <a:t>HERE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0484" y="5161154"/>
            <a:ext cx="8151596" cy="5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586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October 1, 2025-January 1, 2026 there will be NO hierarchy changes so we can clean everything up and make sure we’re in the right place!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520" y="217307"/>
            <a:ext cx="8290560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9"/>
              </a:lnSpc>
            </a:pPr>
            <a:r>
              <a:rPr lang="en-US" sz="9999" b="1" spc="-759">
                <a:solidFill>
                  <a:srgbClr val="354EAB"/>
                </a:solidFill>
                <a:latin typeface="Roca Two Heavy"/>
                <a:ea typeface="Roca Two Heavy"/>
                <a:cs typeface="Roca Two Heavy"/>
                <a:sym typeface="Roca Two Heavy"/>
              </a:rPr>
              <a:t>Payroll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430031" y="1367966"/>
            <a:ext cx="6592049" cy="468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6"/>
              </a:lnSpc>
            </a:pPr>
            <a:r>
              <a:rPr lang="en-US" sz="3087" spc="463">
                <a:solidFill>
                  <a:srgbClr val="9DAFBF"/>
                </a:solidFill>
                <a:latin typeface="SK Concretica"/>
                <a:ea typeface="SK Concretica"/>
                <a:cs typeface="SK Concretica"/>
                <a:sym typeface="SK Concretica"/>
              </a:rPr>
              <a:t>UPDATES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02047" y="2391836"/>
            <a:ext cx="7949505" cy="427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NOVEMBER AGENT PAYROLL DATES THAT HAVE CHANGED: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You will be paid on: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10th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17th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November 24th</a:t>
            </a:r>
          </a:p>
          <a:p>
            <a:pPr algn="ctr">
              <a:lnSpc>
                <a:spcPts val="3079"/>
              </a:lnSpc>
            </a:pPr>
            <a:endParaRPr lang="en-US" sz="21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Thank you!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11545" y="2631162"/>
          <a:ext cx="5225557" cy="4238625"/>
        </p:xfrm>
        <a:graphic>
          <a:graphicData uri="http://schemas.openxmlformats.org/drawingml/2006/table">
            <a:tbl>
              <a:tblPr/>
              <a:tblGrid>
                <a:gridCol w="261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Carrier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Compass Cash Per Policy Sold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C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789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LifeX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555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Enroll Prime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PSM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OneShare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9937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AmeriBenefit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Flex Benefits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MedMutual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NCD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172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50A3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Group Health Policies (LEVEL FUNDED PLANS ONLY)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50A3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 per employee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50A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0" y="693420"/>
            <a:ext cx="9753600" cy="186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Rules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Each application submitted and paid June 1 - Dec 22 2025 you’ll get the amount listed below of Travel Tokens towards cost of the trip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All policies written from Jan 1 - May 31 2025 (Previously written) will be given 50% credit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15 agents and top 3 leaders (by Travel Tokens points) will attend the trip for free** (Free hotel accommodation + $750 towards flights per couple**)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Leaders credit is ⅓ of their agents credit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6229" y="6822162"/>
            <a:ext cx="835585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***Based on ACTUAL BUSINESS, not TopBroker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21423" y="3761169"/>
            <a:ext cx="2492013" cy="106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For those that are NEW agents who’s </a:t>
            </a:r>
            <a:r>
              <a:rPr lang="en-US" sz="15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payroll was after June 1st 2025</a:t>
            </a:r>
            <a:r>
              <a:rPr lang="en-US" sz="15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, all points are DOUBLED!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524" y="41275"/>
            <a:ext cx="6542031" cy="707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0"/>
              </a:lnSpc>
            </a:pPr>
            <a:r>
              <a:rPr lang="en-US" sz="4700" b="1" i="1" spc="-14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AWARD TRIP CONTEST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364334" cy="1364334"/>
          </a:xfrm>
          <a:custGeom>
            <a:avLst/>
            <a:gdLst/>
            <a:ahLst/>
            <a:cxnLst/>
            <a:rect l="l" t="t" r="r" b="b"/>
            <a:pathLst>
              <a:path w="1364334" h="1364334">
                <a:moveTo>
                  <a:pt x="0" y="0"/>
                </a:moveTo>
                <a:lnTo>
                  <a:pt x="1364334" y="0"/>
                </a:lnTo>
                <a:lnTo>
                  <a:pt x="1364334" y="1364334"/>
                </a:lnTo>
                <a:lnTo>
                  <a:pt x="0" y="1364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4407" y="2063176"/>
            <a:ext cx="3492089" cy="4520504"/>
          </a:xfrm>
          <a:custGeom>
            <a:avLst/>
            <a:gdLst/>
            <a:ahLst/>
            <a:cxnLst/>
            <a:rect l="l" t="t" r="r" b="b"/>
            <a:pathLst>
              <a:path w="3492089" h="4520504">
                <a:moveTo>
                  <a:pt x="0" y="0"/>
                </a:moveTo>
                <a:lnTo>
                  <a:pt x="3492089" y="0"/>
                </a:lnTo>
                <a:lnTo>
                  <a:pt x="3492089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169361" y="4098507"/>
            <a:ext cx="5439847" cy="2901454"/>
            <a:chOff x="0" y="0"/>
            <a:chExt cx="2014758" cy="10746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4758" cy="1074613"/>
            </a:xfrm>
            <a:custGeom>
              <a:avLst/>
              <a:gdLst/>
              <a:ahLst/>
              <a:cxnLst/>
              <a:rect l="l" t="t" r="r" b="b"/>
              <a:pathLst>
                <a:path w="2014758" h="1074613">
                  <a:moveTo>
                    <a:pt x="51235" y="0"/>
                  </a:moveTo>
                  <a:lnTo>
                    <a:pt x="1963523" y="0"/>
                  </a:lnTo>
                  <a:cubicBezTo>
                    <a:pt x="1977112" y="0"/>
                    <a:pt x="1990143" y="5398"/>
                    <a:pt x="1999752" y="15006"/>
                  </a:cubicBezTo>
                  <a:cubicBezTo>
                    <a:pt x="2009360" y="24615"/>
                    <a:pt x="2014758" y="37646"/>
                    <a:pt x="2014758" y="51235"/>
                  </a:cubicBezTo>
                  <a:lnTo>
                    <a:pt x="2014758" y="1023378"/>
                  </a:lnTo>
                  <a:cubicBezTo>
                    <a:pt x="2014758" y="1036966"/>
                    <a:pt x="2009360" y="1049998"/>
                    <a:pt x="1999752" y="1059606"/>
                  </a:cubicBezTo>
                  <a:cubicBezTo>
                    <a:pt x="1990143" y="1069215"/>
                    <a:pt x="1977112" y="1074613"/>
                    <a:pt x="1963523" y="1074613"/>
                  </a:cubicBezTo>
                  <a:lnTo>
                    <a:pt x="51235" y="1074613"/>
                  </a:lnTo>
                  <a:cubicBezTo>
                    <a:pt x="37646" y="1074613"/>
                    <a:pt x="24615" y="1069215"/>
                    <a:pt x="15006" y="1059606"/>
                  </a:cubicBezTo>
                  <a:cubicBezTo>
                    <a:pt x="5398" y="1049998"/>
                    <a:pt x="0" y="1036966"/>
                    <a:pt x="0" y="1023378"/>
                  </a:cubicBezTo>
                  <a:lnTo>
                    <a:pt x="0" y="51235"/>
                  </a:lnTo>
                  <a:cubicBezTo>
                    <a:pt x="0" y="37646"/>
                    <a:pt x="5398" y="24615"/>
                    <a:pt x="15006" y="15006"/>
                  </a:cubicBezTo>
                  <a:cubicBezTo>
                    <a:pt x="24615" y="5398"/>
                    <a:pt x="37646" y="0"/>
                    <a:pt x="512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3E78E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014758" cy="1150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19167" y="493521"/>
            <a:ext cx="7708578" cy="75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00"/>
              </a:lnSpc>
            </a:pPr>
            <a:r>
              <a:rPr lang="en-US" sz="5000" b="1" i="1" spc="-150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TRIP UPDATES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38628" y="1477543"/>
            <a:ext cx="5301312" cy="240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Go to </a:t>
            </a:r>
            <a:r>
              <a:rPr lang="en-US" sz="18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www.chcagents.com/tripupdates</a:t>
            </a:r>
          </a:p>
          <a:p>
            <a:pPr algn="ctr">
              <a:lnSpc>
                <a:spcPts val="2700"/>
              </a:lnSpc>
            </a:pPr>
            <a:endParaRPr lang="en-US" sz="1800" b="1">
              <a:solidFill>
                <a:srgbClr val="050A3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Find document resources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"/>
                <a:ea typeface="Poppins"/>
                <a:cs typeface="Poppins"/>
                <a:sym typeface="Poppins"/>
              </a:rPr>
              <a:t>If you want an invite reach out to events@chcquotes.com. Forthcoming there will be an evite sent out to the CHC agents.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0836" y="4213070"/>
            <a:ext cx="5085423" cy="267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7"/>
              </a:lnSpc>
              <a:spcBef>
                <a:spcPct val="0"/>
              </a:spcBef>
            </a:pPr>
            <a:r>
              <a:rPr lang="en-US" sz="15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are sorry for the delay as we are working on a new email distribution list and hope to have the invitations out this weekend!</a:t>
            </a:r>
          </a:p>
          <a:p>
            <a:pPr algn="ctr">
              <a:lnSpc>
                <a:spcPts val="2397"/>
              </a:lnSpc>
              <a:spcBef>
                <a:spcPct val="0"/>
              </a:spcBef>
            </a:pPr>
            <a:endParaRPr lang="en-US" sz="159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397"/>
              </a:lnSpc>
              <a:spcBef>
                <a:spcPct val="0"/>
              </a:spcBef>
            </a:pPr>
            <a:r>
              <a:rPr lang="en-US" sz="15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Also, please note that the deposits are ***due </a:t>
            </a:r>
            <a:r>
              <a:rPr lang="en-US" sz="1598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November 1st</a:t>
            </a:r>
            <a:r>
              <a:rPr lang="en-US" sz="159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($250 per person - see website for more info)</a:t>
            </a:r>
          </a:p>
          <a:p>
            <a:pPr algn="ctr">
              <a:lnSpc>
                <a:spcPts val="2397"/>
              </a:lnSpc>
              <a:spcBef>
                <a:spcPct val="0"/>
              </a:spcBef>
            </a:pPr>
            <a:endParaRPr lang="en-US" sz="1598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397"/>
              </a:lnSpc>
              <a:spcBef>
                <a:spcPct val="0"/>
              </a:spcBef>
            </a:pPr>
            <a:r>
              <a:rPr lang="en-US" sz="1598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5" tooltip="https://www.chcagents.com/tripupdates"/>
              </a:rPr>
              <a:t>https://www.chcagents.com/tripupdates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031069" cy="1697025"/>
          </a:xfrm>
          <a:custGeom>
            <a:avLst/>
            <a:gdLst/>
            <a:ahLst/>
            <a:cxnLst/>
            <a:rect l="l" t="t" r="r" b="b"/>
            <a:pathLst>
              <a:path w="2031069" h="1697025">
                <a:moveTo>
                  <a:pt x="0" y="0"/>
                </a:moveTo>
                <a:lnTo>
                  <a:pt x="2031069" y="0"/>
                </a:lnTo>
                <a:lnTo>
                  <a:pt x="2031069" y="1697025"/>
                </a:lnTo>
                <a:lnTo>
                  <a:pt x="0" y="169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498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01865" y="424682"/>
            <a:ext cx="6920215" cy="1355660"/>
            <a:chOff x="0" y="0"/>
            <a:chExt cx="9226954" cy="1807547"/>
          </a:xfrm>
        </p:grpSpPr>
        <p:sp>
          <p:nvSpPr>
            <p:cNvPr id="4" name="TextBox 4"/>
            <p:cNvSpPr txBox="1"/>
            <p:nvPr/>
          </p:nvSpPr>
          <p:spPr>
            <a:xfrm>
              <a:off x="0" y="57150"/>
              <a:ext cx="9226954" cy="960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08"/>
                </a:lnSpc>
              </a:pPr>
              <a:r>
                <a:rPr lang="en-US" sz="5008">
                  <a:solidFill>
                    <a:srgbClr val="FFFFFF"/>
                  </a:solidFill>
                  <a:latin typeface="Coco Gothic"/>
                  <a:ea typeface="Coco Gothic"/>
                  <a:cs typeface="Coco Gothic"/>
                  <a:sym typeface="Coco Gothic"/>
                </a:rPr>
                <a:t>X GROUP BENEFITS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122558"/>
              <a:ext cx="9209321" cy="684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4294" y="6555105"/>
            <a:ext cx="859675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Additional training TODAY Thursday, October 16 at 3pm CST for XBG information!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526" y="2369704"/>
            <a:ext cx="8596759" cy="2410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BHPI Group is now X Group Benefits! 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Cigna EPO options for </a:t>
            </a:r>
            <a:r>
              <a:rPr lang="en-US" sz="15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XGroup</a:t>
            </a: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Plans starting 12/1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XGroup</a:t>
            </a: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Portal training expected 10/16/25!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Renewals- All in Monday. Please start the conversation early with your client!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Time to Cross Sell is at Renewal! D/V/L/STD/LTD/ Add Life</a:t>
            </a:r>
          </a:p>
          <a:p>
            <a:pPr marL="345438" lvl="1" indent="-172719" algn="just">
              <a:lnSpc>
                <a:spcPts val="3167"/>
              </a:lnSpc>
              <a:buFont typeface="Arial"/>
              <a:buChar char="•"/>
            </a:pPr>
            <a:r>
              <a:rPr lang="en-US" sz="15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Bernie Portal is there for your Clients! A Great Value add if they need it!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583" b="-165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98054" y="731520"/>
            <a:ext cx="8157492" cy="1610620"/>
          </a:xfrm>
          <a:custGeom>
            <a:avLst/>
            <a:gdLst/>
            <a:ahLst/>
            <a:cxnLst/>
            <a:rect l="l" t="t" r="r" b="b"/>
            <a:pathLst>
              <a:path w="8157492" h="1610620">
                <a:moveTo>
                  <a:pt x="0" y="0"/>
                </a:moveTo>
                <a:lnTo>
                  <a:pt x="8157492" y="0"/>
                </a:lnTo>
                <a:lnTo>
                  <a:pt x="8157492" y="1610620"/>
                </a:lnTo>
                <a:lnTo>
                  <a:pt x="0" y="1610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70808" y="3061652"/>
            <a:ext cx="4211985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Detego/PSM</a:t>
            </a:r>
          </a:p>
          <a:p>
            <a:pPr algn="ctr">
              <a:lnSpc>
                <a:spcPts val="3079"/>
              </a:lnSpc>
            </a:pPr>
            <a:endParaRPr lang="en-US" sz="21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Link on chcagents.com or </a:t>
            </a:r>
            <a:r>
              <a:rPr lang="en-US" sz="219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5" tooltip="https://zoom.us/webinar/register/WN_P8JLLjwFSpaDR-19ToeC3A?utm_campaign=100885185-Important%20Information&amp;utm_medium=email&amp;_hsenc=p2ANqtz-8cc5N512kLBEtVWgC7WzbONLDca-m43aHoHB1OMDnpuvMr-LNI_GNJy7T3W1dH3H5liIMD7Y51-7Zzd3OA-EydT4czQQ&amp;_hsmi=15373907&amp;utm_content=15373907&amp;utm_source=hs_email#/registration"/>
              </a:rPr>
              <a:t>HERE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0445" y="1279337"/>
            <a:ext cx="5832710" cy="2159805"/>
          </a:xfrm>
          <a:custGeom>
            <a:avLst/>
            <a:gdLst/>
            <a:ahLst/>
            <a:cxnLst/>
            <a:rect l="l" t="t" r="r" b="b"/>
            <a:pathLst>
              <a:path w="5832710" h="2159805">
                <a:moveTo>
                  <a:pt x="0" y="0"/>
                </a:moveTo>
                <a:lnTo>
                  <a:pt x="5832710" y="0"/>
                </a:lnTo>
                <a:lnTo>
                  <a:pt x="5832710" y="2159805"/>
                </a:lnTo>
                <a:lnTo>
                  <a:pt x="0" y="215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72624" y="4460128"/>
            <a:ext cx="4808353" cy="3083356"/>
          </a:xfrm>
          <a:custGeom>
            <a:avLst/>
            <a:gdLst/>
            <a:ahLst/>
            <a:cxnLst/>
            <a:rect l="l" t="t" r="r" b="b"/>
            <a:pathLst>
              <a:path w="4808353" h="3083356">
                <a:moveTo>
                  <a:pt x="0" y="0"/>
                </a:moveTo>
                <a:lnTo>
                  <a:pt x="4808352" y="0"/>
                </a:lnTo>
                <a:lnTo>
                  <a:pt x="4808352" y="3083357"/>
                </a:lnTo>
                <a:lnTo>
                  <a:pt x="0" y="3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28689" y="4756345"/>
            <a:ext cx="3696222" cy="2028302"/>
          </a:xfrm>
          <a:custGeom>
            <a:avLst/>
            <a:gdLst/>
            <a:ahLst/>
            <a:cxnLst/>
            <a:rect l="l" t="t" r="r" b="b"/>
            <a:pathLst>
              <a:path w="3696222" h="2028302">
                <a:moveTo>
                  <a:pt x="0" y="0"/>
                </a:moveTo>
                <a:lnTo>
                  <a:pt x="3696222" y="0"/>
                </a:lnTo>
                <a:lnTo>
                  <a:pt x="3696222" y="2028302"/>
                </a:lnTo>
                <a:lnTo>
                  <a:pt x="0" y="20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27096" y="4209131"/>
            <a:ext cx="3446817" cy="4171954"/>
            <a:chOff x="0" y="0"/>
            <a:chExt cx="4595756" cy="5562605"/>
          </a:xfrm>
        </p:grpSpPr>
        <p:grpSp>
          <p:nvGrpSpPr>
            <p:cNvPr id="3" name="Group 3"/>
            <p:cNvGrpSpPr/>
            <p:nvPr/>
          </p:nvGrpSpPr>
          <p:grpSpPr>
            <a:xfrm rot="-2700000">
              <a:off x="-126790" y="2439704"/>
              <a:ext cx="4849335" cy="1650045"/>
              <a:chOff x="0" y="0"/>
              <a:chExt cx="1194373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7780" y="22860"/>
                <a:ext cx="1168973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68973" h="360680">
                    <a:moveTo>
                      <a:pt x="1168973" y="180340"/>
                    </a:moveTo>
                    <a:cubicBezTo>
                      <a:pt x="1168973" y="81280"/>
                      <a:pt x="1088963" y="0"/>
                      <a:pt x="98863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88633" y="360680"/>
                    </a:lnTo>
                    <a:cubicBezTo>
                      <a:pt x="1087693" y="360680"/>
                      <a:pt x="1168973" y="279400"/>
                      <a:pt x="1168973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2700000">
              <a:off x="758589" y="1106120"/>
              <a:ext cx="3812050" cy="1650045"/>
              <a:chOff x="0" y="0"/>
              <a:chExt cx="938894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1349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13494" h="360680">
                    <a:moveTo>
                      <a:pt x="913494" y="180340"/>
                    </a:moveTo>
                    <a:cubicBezTo>
                      <a:pt x="913494" y="81280"/>
                      <a:pt x="833484" y="0"/>
                      <a:pt x="733154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33154" y="360680"/>
                    </a:lnTo>
                    <a:cubicBezTo>
                      <a:pt x="832213" y="360680"/>
                      <a:pt x="913494" y="279400"/>
                      <a:pt x="913494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48385" y="1435098"/>
            <a:ext cx="7087688" cy="144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 i="1" spc="16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SELL YOUR FIRST APPLICATION BY NEXT FRIDAY, OCTOBER 24TH &amp; RECEIVE A COMPASS SHIRT* AND $100 LEAD CREDITS!</a:t>
            </a:r>
          </a:p>
          <a:p>
            <a:pPr algn="ctr">
              <a:lnSpc>
                <a:spcPts val="1820"/>
              </a:lnSpc>
            </a:pPr>
            <a:r>
              <a:rPr lang="en-US" sz="1300" b="1" i="1" spc="91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*MAY BE SUBSTITUTED FOR A $50 CHC STORE CREDIT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636661" y="-512150"/>
            <a:ext cx="2109754" cy="2487340"/>
            <a:chOff x="0" y="0"/>
            <a:chExt cx="2813005" cy="3316453"/>
          </a:xfrm>
        </p:grpSpPr>
        <p:grpSp>
          <p:nvGrpSpPr>
            <p:cNvPr id="9" name="Group 9"/>
            <p:cNvGrpSpPr/>
            <p:nvPr/>
          </p:nvGrpSpPr>
          <p:grpSpPr>
            <a:xfrm rot="-2700000">
              <a:off x="-43542" y="931568"/>
              <a:ext cx="2990763" cy="859196"/>
              <a:chOff x="0" y="0"/>
              <a:chExt cx="1414632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138923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389232" h="360680">
                    <a:moveTo>
                      <a:pt x="1389232" y="180340"/>
                    </a:moveTo>
                    <a:cubicBezTo>
                      <a:pt x="1389232" y="81280"/>
                      <a:pt x="1309222" y="0"/>
                      <a:pt x="1208892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08892" y="360680"/>
                    </a:lnTo>
                    <a:cubicBezTo>
                      <a:pt x="1307952" y="360680"/>
                      <a:pt x="1389232" y="279400"/>
                      <a:pt x="1389232" y="180340"/>
                    </a:cubicBezTo>
                    <a:close/>
                  </a:path>
                </a:pathLst>
              </a:custGeom>
              <a:solidFill>
                <a:srgbClr val="4278E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2700000">
              <a:off x="-51993" y="1724193"/>
              <a:ext cx="2429310" cy="859196"/>
              <a:chOff x="0" y="0"/>
              <a:chExt cx="1149065" cy="406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7780" y="22860"/>
                <a:ext cx="1123665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123665" h="360680">
                    <a:moveTo>
                      <a:pt x="1123665" y="180340"/>
                    </a:moveTo>
                    <a:cubicBezTo>
                      <a:pt x="1123665" y="81280"/>
                      <a:pt x="1043655" y="0"/>
                      <a:pt x="943325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943325" y="360680"/>
                    </a:lnTo>
                    <a:cubicBezTo>
                      <a:pt x="1042385" y="360680"/>
                      <a:pt x="1123665" y="279400"/>
                      <a:pt x="1123665" y="180340"/>
                    </a:cubicBezTo>
                    <a:close/>
                  </a:path>
                </a:pathLst>
              </a:custGeom>
              <a:solidFill>
                <a:srgbClr val="050A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Freeform 13">
            <a:hlinkClick r:id="rId2" tooltip="https://www.instagram.com/compasshealthconsultants_/"/>
          </p:cNvPr>
          <p:cNvSpPr/>
          <p:nvPr/>
        </p:nvSpPr>
        <p:spPr>
          <a:xfrm>
            <a:off x="5956306" y="6060803"/>
            <a:ext cx="655444" cy="655444"/>
          </a:xfrm>
          <a:custGeom>
            <a:avLst/>
            <a:gdLst/>
            <a:ahLst/>
            <a:cxnLst/>
            <a:rect l="l" t="t" r="r" b="b"/>
            <a:pathLst>
              <a:path w="655444" h="655444">
                <a:moveTo>
                  <a:pt x="0" y="0"/>
                </a:moveTo>
                <a:lnTo>
                  <a:pt x="655444" y="0"/>
                </a:lnTo>
                <a:lnTo>
                  <a:pt x="655444" y="655444"/>
                </a:lnTo>
                <a:lnTo>
                  <a:pt x="0" y="655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5" tooltip="https://www.facebook.com/CompassHealthConsultants/"/>
          </p:cNvPr>
          <p:cNvSpPr/>
          <p:nvPr/>
        </p:nvSpPr>
        <p:spPr>
          <a:xfrm>
            <a:off x="4759125" y="6152842"/>
            <a:ext cx="266209" cy="563406"/>
          </a:xfrm>
          <a:custGeom>
            <a:avLst/>
            <a:gdLst/>
            <a:ahLst/>
            <a:cxnLst/>
            <a:rect l="l" t="t" r="r" b="b"/>
            <a:pathLst>
              <a:path w="266209" h="563406">
                <a:moveTo>
                  <a:pt x="0" y="0"/>
                </a:moveTo>
                <a:lnTo>
                  <a:pt x="266209" y="0"/>
                </a:lnTo>
                <a:lnTo>
                  <a:pt x="266209" y="563405"/>
                </a:lnTo>
                <a:lnTo>
                  <a:pt x="0" y="56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hlinkClick r:id="rId8" tooltip="https://www.linkedin.com/company/compasshealthconsultants/"/>
          </p:cNvPr>
          <p:cNvSpPr/>
          <p:nvPr/>
        </p:nvSpPr>
        <p:spPr>
          <a:xfrm>
            <a:off x="3201778" y="6068785"/>
            <a:ext cx="857859" cy="731520"/>
          </a:xfrm>
          <a:custGeom>
            <a:avLst/>
            <a:gdLst/>
            <a:ahLst/>
            <a:cxnLst/>
            <a:rect l="l" t="t" r="r" b="b"/>
            <a:pathLst>
              <a:path w="857859" h="731520">
                <a:moveTo>
                  <a:pt x="0" y="0"/>
                </a:moveTo>
                <a:lnTo>
                  <a:pt x="857860" y="0"/>
                </a:lnTo>
                <a:lnTo>
                  <a:pt x="85786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88774" y="3218177"/>
            <a:ext cx="7576052" cy="275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800" u="sng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Connect with us!</a:t>
            </a:r>
          </a:p>
          <a:p>
            <a:pPr algn="ctr">
              <a:lnSpc>
                <a:spcPts val="2700"/>
              </a:lnSpc>
            </a:pPr>
            <a:endParaRPr lang="en-US" sz="1800" u="sng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If you’re not receiving CHC emails, please email Mari Krivelow at marketing@chcquotes.com. </a:t>
            </a:r>
            <a:r>
              <a:rPr lang="en-US" sz="1800" b="1">
                <a:solidFill>
                  <a:srgbClr val="050A30"/>
                </a:solidFill>
                <a:latin typeface="Poppins Bold"/>
                <a:ea typeface="Poppins Bold"/>
                <a:cs typeface="Poppins Bold"/>
                <a:sym typeface="Poppins Bold"/>
              </a:rPr>
              <a:t>Text “START” to (314) 742-7842 to receive text messages.</a:t>
            </a: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ctr">
              <a:lnSpc>
                <a:spcPts val="2700"/>
              </a:lnSpc>
            </a:pPr>
            <a:r>
              <a:rPr lang="en-US" sz="18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Follow us! </a:t>
            </a:r>
          </a:p>
          <a:p>
            <a:pPr algn="ctr">
              <a:lnSpc>
                <a:spcPts val="2700"/>
              </a:lnSpc>
            </a:pPr>
            <a:endParaRPr lang="en-US" sz="18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73093" y="388620"/>
            <a:ext cx="708768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500" b="1" i="1" spc="-13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ATTENTION NEW AGENTS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5" r="-26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2766" y="5791559"/>
            <a:ext cx="2399536" cy="1425650"/>
          </a:xfrm>
          <a:custGeom>
            <a:avLst/>
            <a:gdLst/>
            <a:ahLst/>
            <a:cxnLst/>
            <a:rect l="l" t="t" r="r" b="b"/>
            <a:pathLst>
              <a:path w="2399536" h="1425650">
                <a:moveTo>
                  <a:pt x="0" y="0"/>
                </a:moveTo>
                <a:lnTo>
                  <a:pt x="2399536" y="0"/>
                </a:lnTo>
                <a:lnTo>
                  <a:pt x="2399536" y="1425650"/>
                </a:lnTo>
                <a:lnTo>
                  <a:pt x="0" y="1425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78398" y="68783"/>
            <a:ext cx="907950" cy="1325474"/>
            <a:chOff x="0" y="0"/>
            <a:chExt cx="1210599" cy="1767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599" cy="1767298"/>
            </a:xfrm>
            <a:custGeom>
              <a:avLst/>
              <a:gdLst/>
              <a:ahLst/>
              <a:cxnLst/>
              <a:rect l="l" t="t" r="r" b="b"/>
              <a:pathLst>
                <a:path w="1210599" h="1767298">
                  <a:moveTo>
                    <a:pt x="0" y="0"/>
                  </a:moveTo>
                  <a:lnTo>
                    <a:pt x="1210599" y="0"/>
                  </a:lnTo>
                  <a:lnTo>
                    <a:pt x="1210599" y="1767298"/>
                  </a:lnTo>
                  <a:lnTo>
                    <a:pt x="0" y="176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0332" y="134052"/>
              <a:ext cx="1049936" cy="1049936"/>
            </a:xfrm>
            <a:custGeom>
              <a:avLst/>
              <a:gdLst/>
              <a:ahLst/>
              <a:cxnLst/>
              <a:rect l="l" t="t" r="r" b="b"/>
              <a:pathLst>
                <a:path w="1049936" h="1049936">
                  <a:moveTo>
                    <a:pt x="0" y="0"/>
                  </a:moveTo>
                  <a:lnTo>
                    <a:pt x="1049936" y="0"/>
                  </a:lnTo>
                  <a:lnTo>
                    <a:pt x="1049936" y="1049937"/>
                  </a:lnTo>
                  <a:lnTo>
                    <a:pt x="0" y="104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18544" y="1781223"/>
            <a:ext cx="5256014" cy="101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Top 10 Agents </a:t>
            </a:r>
            <a:r>
              <a:rPr lang="en-US" sz="196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October 2025</a:t>
            </a: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/Submitted</a:t>
            </a:r>
          </a:p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*Only Includes Agency Appointed Carriers</a:t>
            </a:r>
          </a:p>
          <a:p>
            <a:pPr algn="ctr">
              <a:lnSpc>
                <a:spcPts val="2757"/>
              </a:lnSpc>
            </a:pPr>
            <a:endParaRPr lang="en-US" sz="1969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422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021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883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 OF APPS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5422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5270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Brent Miles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Tom Trifaro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Megan &amp; Ryan Williams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Jan Rhonehouse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Phil Vogt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Jennifer Earp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Dylan Carney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Jordan Krugman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Christopher Puccio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Sally McGuren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883" y="3185632"/>
            <a:ext cx="2461295" cy="277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72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34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</a:p>
          <a:p>
            <a:pPr algn="ctr">
              <a:lnSpc>
                <a:spcPts val="2038"/>
              </a:lnSpc>
            </a:pPr>
            <a:endParaRPr lang="en-US" sz="1456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1814" y="-153509"/>
            <a:ext cx="2671786" cy="1770058"/>
          </a:xfrm>
          <a:custGeom>
            <a:avLst/>
            <a:gdLst/>
            <a:ahLst/>
            <a:cxnLst/>
            <a:rect l="l" t="t" r="r" b="b"/>
            <a:pathLst>
              <a:path w="2671786" h="1770058">
                <a:moveTo>
                  <a:pt x="0" y="0"/>
                </a:moveTo>
                <a:lnTo>
                  <a:pt x="2671786" y="0"/>
                </a:lnTo>
                <a:lnTo>
                  <a:pt x="2671786" y="1770058"/>
                </a:lnTo>
                <a:lnTo>
                  <a:pt x="0" y="17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824" y="459147"/>
            <a:ext cx="6758554" cy="1157402"/>
          </a:xfrm>
          <a:custGeom>
            <a:avLst/>
            <a:gdLst/>
            <a:ahLst/>
            <a:cxnLst/>
            <a:rect l="l" t="t" r="r" b="b"/>
            <a:pathLst>
              <a:path w="6758554" h="1157402">
                <a:moveTo>
                  <a:pt x="0" y="0"/>
                </a:moveTo>
                <a:lnTo>
                  <a:pt x="6758554" y="0"/>
                </a:lnTo>
                <a:lnTo>
                  <a:pt x="6758554" y="1157402"/>
                </a:lnTo>
                <a:lnTo>
                  <a:pt x="0" y="11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03225" y="2174119"/>
            <a:ext cx="4415728" cy="4409561"/>
          </a:xfrm>
          <a:custGeom>
            <a:avLst/>
            <a:gdLst/>
            <a:ahLst/>
            <a:cxnLst/>
            <a:rect l="l" t="t" r="r" b="b"/>
            <a:pathLst>
              <a:path w="4415728" h="4409561">
                <a:moveTo>
                  <a:pt x="0" y="0"/>
                </a:moveTo>
                <a:lnTo>
                  <a:pt x="4415728" y="0"/>
                </a:lnTo>
                <a:lnTo>
                  <a:pt x="4415728" y="4409561"/>
                </a:lnTo>
                <a:lnTo>
                  <a:pt x="0" y="44095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67034" y="1568924"/>
            <a:ext cx="955046" cy="4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 b="1">
                <a:solidFill>
                  <a:srgbClr val="4278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05" r="-10040" b="-8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232649"/>
            <a:ext cx="9753600" cy="1277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🎃 Pumpkin Decorating Fun! 🎃</a:t>
            </a:r>
          </a:p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Our staff is getting crafty and spooky with a pumpkin decorating contest at the end of the month!</a:t>
            </a:r>
          </a:p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👀 Keep your eyes peeled on our website and social media so YOU can vote for your favorite pumpkin and help us pick the winner! 🏆✨</a:t>
            </a:r>
          </a:p>
          <a:p>
            <a:pPr algn="ctr">
              <a:lnSpc>
                <a:spcPts val="2038"/>
              </a:lnSpc>
              <a:spcBef>
                <a:spcPct val="0"/>
              </a:spcBef>
            </a:pPr>
            <a:endParaRPr lang="en-US" sz="145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19020" y="6555105"/>
            <a:ext cx="6467747" cy="50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  <a:spcBef>
                <a:spcPct val="0"/>
              </a:spcBef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Don’t forget to send in your halloween pictures to marketing@chcquotes.com! We love to see all your creativity!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364569"/>
            <a:ext cx="9753600" cy="406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4800" b="1" i="1" spc="-144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PLEASE NOTE: OUR ST. CHARLES OFFICE WILL CLOSE AT 2PM CST TOMORROW, FRIDAY OCT 17TH. </a:t>
            </a:r>
          </a:p>
          <a:p>
            <a:pPr algn="ctr">
              <a:lnSpc>
                <a:spcPts val="5280"/>
              </a:lnSpc>
            </a:pPr>
            <a:endParaRPr lang="en-US" sz="4800" b="1" i="1" spc="-144">
              <a:solidFill>
                <a:srgbClr val="050A30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ctr">
              <a:lnSpc>
                <a:spcPts val="5280"/>
              </a:lnSpc>
            </a:pPr>
            <a:r>
              <a:rPr lang="en-US" sz="4800" b="1" i="1" spc="-144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OUR STAFF WILL BE BACK TO WORK MONDAY AT 9AM!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5373951" y="4076885"/>
            <a:ext cx="386061" cy="817059"/>
          </a:xfrm>
          <a:custGeom>
            <a:avLst/>
            <a:gdLst/>
            <a:ahLst/>
            <a:cxnLst/>
            <a:rect l="l" t="t" r="r" b="b"/>
            <a:pathLst>
              <a:path w="386061" h="817059">
                <a:moveTo>
                  <a:pt x="0" y="0"/>
                </a:moveTo>
                <a:lnTo>
                  <a:pt x="386060" y="0"/>
                </a:lnTo>
                <a:lnTo>
                  <a:pt x="386060" y="817059"/>
                </a:lnTo>
                <a:lnTo>
                  <a:pt x="0" y="81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42553" y="411965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5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631311" y="407688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4154" y="382048"/>
            <a:ext cx="1387926" cy="1387926"/>
          </a:xfrm>
          <a:custGeom>
            <a:avLst/>
            <a:gdLst/>
            <a:ahLst/>
            <a:cxnLst/>
            <a:rect l="l" t="t" r="r" b="b"/>
            <a:pathLst>
              <a:path w="1387926" h="1387926">
                <a:moveTo>
                  <a:pt x="0" y="0"/>
                </a:moveTo>
                <a:lnTo>
                  <a:pt x="1387926" y="0"/>
                </a:lnTo>
                <a:lnTo>
                  <a:pt x="1387926" y="1387926"/>
                </a:lnTo>
                <a:lnTo>
                  <a:pt x="0" y="1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67297" y="-947633"/>
            <a:ext cx="3260256" cy="2926080"/>
          </a:xfrm>
          <a:custGeom>
            <a:avLst/>
            <a:gdLst/>
            <a:ahLst/>
            <a:cxnLst/>
            <a:rect l="l" t="t" r="r" b="b"/>
            <a:pathLst>
              <a:path w="3260256" h="2926080">
                <a:moveTo>
                  <a:pt x="0" y="0"/>
                </a:moveTo>
                <a:lnTo>
                  <a:pt x="3260257" y="0"/>
                </a:lnTo>
                <a:lnTo>
                  <a:pt x="3260257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743">
            <a:off x="4583968" y="2192778"/>
            <a:ext cx="6100373" cy="5651953"/>
          </a:xfrm>
          <a:custGeom>
            <a:avLst/>
            <a:gdLst/>
            <a:ahLst/>
            <a:cxnLst/>
            <a:rect l="l" t="t" r="r" b="b"/>
            <a:pathLst>
              <a:path w="6100373" h="5651953">
                <a:moveTo>
                  <a:pt x="0" y="0"/>
                </a:moveTo>
                <a:lnTo>
                  <a:pt x="6100373" y="0"/>
                </a:lnTo>
                <a:lnTo>
                  <a:pt x="6100373" y="5651953"/>
                </a:lnTo>
                <a:lnTo>
                  <a:pt x="0" y="56519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364" y="3453660"/>
            <a:ext cx="45461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1B3A7A"/>
                </a:solidFill>
                <a:latin typeface="IBM Plex Sans Hebrew Text"/>
                <a:ea typeface="IBM Plex Sans Hebrew Text"/>
                <a:cs typeface="IBM Plex Sans Hebrew Text"/>
                <a:sym typeface="IBM Plex Sans Hebrew Text"/>
              </a:rPr>
              <a:t>Follow us on social media!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31311" y="1250816"/>
            <a:ext cx="6817503" cy="1455262"/>
            <a:chOff x="0" y="0"/>
            <a:chExt cx="9090003" cy="194035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85725"/>
              <a:ext cx="9090003" cy="921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5000" i="1">
                  <a:solidFill>
                    <a:srgbClr val="050A30"/>
                  </a:solidFill>
                  <a:latin typeface="Belleza"/>
                  <a:ea typeface="Belleza"/>
                  <a:cs typeface="Belleza"/>
                  <a:sym typeface="Belleza"/>
                </a:rPr>
                <a:t>Questions? Comments?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342815"/>
              <a:ext cx="909000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0"/>
                </a:lnSpc>
              </a:pPr>
              <a:r>
                <a:rPr lang="en-US" sz="3000">
                  <a:solidFill>
                    <a:srgbClr val="4278E7"/>
                  </a:solidFill>
                  <a:latin typeface="Belleza"/>
                  <a:ea typeface="Belleza"/>
                  <a:cs typeface="Belleza"/>
                  <a:sym typeface="Belleza"/>
                </a:rPr>
                <a:t>Next JK Update: Thursday October 30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21250" y="5345480"/>
            <a:ext cx="2132589" cy="1807369"/>
          </a:xfrm>
          <a:custGeom>
            <a:avLst/>
            <a:gdLst/>
            <a:ahLst/>
            <a:cxnLst/>
            <a:rect l="l" t="t" r="r" b="b"/>
            <a:pathLst>
              <a:path w="2132589" h="1807369">
                <a:moveTo>
                  <a:pt x="0" y="0"/>
                </a:moveTo>
                <a:lnTo>
                  <a:pt x="2132588" y="0"/>
                </a:lnTo>
                <a:lnTo>
                  <a:pt x="2132588" y="1807369"/>
                </a:lnTo>
                <a:lnTo>
                  <a:pt x="0" y="180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31861" y="2192655"/>
            <a:ext cx="6592135" cy="286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next CHC New Agent Training &amp; Development is October 28th and 29th in St. Louis, MO. Send your referrals to recruiting@chcquotes.com, and you could get a $1,000 cash bonus when the new recruit hits their 10th paid application. The new agent must hit the 10th paid application in their first</a:t>
            </a:r>
          </a:p>
          <a:p>
            <a:pPr algn="l">
              <a:lnSpc>
                <a:spcPts val="2400"/>
              </a:lnSpc>
            </a:pPr>
            <a:r>
              <a:rPr lang="en-US" sz="16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three months.</a:t>
            </a:r>
          </a:p>
          <a:p>
            <a:pPr algn="l">
              <a:lnSpc>
                <a:spcPts val="2400"/>
              </a:lnSpc>
            </a:pPr>
            <a:endParaRPr lang="en-US" sz="16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*Must have a $25 minimum premium per application</a:t>
            </a:r>
          </a:p>
          <a:p>
            <a:pPr algn="l">
              <a:lnSpc>
                <a:spcPts val="1650"/>
              </a:lnSpc>
            </a:pPr>
            <a:r>
              <a:rPr lang="en-US" sz="1100">
                <a:solidFill>
                  <a:srgbClr val="050A30"/>
                </a:solidFill>
                <a:latin typeface="Poppins Light"/>
                <a:ea typeface="Poppins Light"/>
                <a:cs typeface="Poppins Light"/>
                <a:sym typeface="Poppins Light"/>
              </a:rPr>
              <a:t>*ACA plans do not qualify</a:t>
            </a:r>
          </a:p>
          <a:p>
            <a:pPr algn="l">
              <a:lnSpc>
                <a:spcPts val="2400"/>
              </a:lnSpc>
            </a:pPr>
            <a:endParaRPr lang="en-US" sz="1100">
              <a:solidFill>
                <a:srgbClr val="050A3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59624" y="906566"/>
            <a:ext cx="3936608" cy="7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</a:pPr>
            <a:r>
              <a:rPr lang="en-US" sz="5199" b="1" i="1" spc="-155">
                <a:solidFill>
                  <a:srgbClr val="050A30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REFERRALS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165" y="61134"/>
            <a:ext cx="1018691" cy="1018691"/>
          </a:xfrm>
          <a:custGeom>
            <a:avLst/>
            <a:gdLst/>
            <a:ahLst/>
            <a:cxnLst/>
            <a:rect l="l" t="t" r="r" b="b"/>
            <a:pathLst>
              <a:path w="1018691" h="1018691">
                <a:moveTo>
                  <a:pt x="0" y="0"/>
                </a:moveTo>
                <a:lnTo>
                  <a:pt x="1018691" y="0"/>
                </a:lnTo>
                <a:lnTo>
                  <a:pt x="1018691" y="1018691"/>
                </a:lnTo>
                <a:lnTo>
                  <a:pt x="0" y="1018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51519" y="5331583"/>
            <a:ext cx="4319032" cy="388713"/>
          </a:xfrm>
          <a:custGeom>
            <a:avLst/>
            <a:gdLst/>
            <a:ahLst/>
            <a:cxnLst/>
            <a:rect l="l" t="t" r="r" b="b"/>
            <a:pathLst>
              <a:path w="4319032" h="388713">
                <a:moveTo>
                  <a:pt x="0" y="0"/>
                </a:moveTo>
                <a:lnTo>
                  <a:pt x="4319032" y="0"/>
                </a:lnTo>
                <a:lnTo>
                  <a:pt x="4319032" y="388713"/>
                </a:lnTo>
                <a:lnTo>
                  <a:pt x="0" y="388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51767" y="165334"/>
            <a:ext cx="7250066" cy="1760873"/>
            <a:chOff x="0" y="0"/>
            <a:chExt cx="9666755" cy="2347830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9666755" cy="79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</a:pPr>
              <a:r>
                <a:rPr lang="en-US" sz="3956" b="1" spc="735">
                  <a:solidFill>
                    <a:srgbClr val="050A3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UPCOMING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13246"/>
              <a:ext cx="9666755" cy="1534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7895" b="1">
                  <a:solidFill>
                    <a:srgbClr val="050A30"/>
                  </a:solidFill>
                  <a:latin typeface="ITC New Baskerville Semi-Bold"/>
                  <a:ea typeface="ITC New Baskerville Semi-Bold"/>
                  <a:cs typeface="ITC New Baskerville Semi-Bold"/>
                  <a:sym typeface="ITC New Baskerville Semi-Bold"/>
                </a:rPr>
                <a:t>TRAININGS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62000" y="1660284"/>
            <a:ext cx="137953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Kickstart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8643" y="2028584"/>
            <a:ext cx="3790365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30: Attitude is Everything + Roleplay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31: Foundations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17: Elevator Speech &amp; First 5 Seconds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0344" y="2781545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Thursday Trainings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8307" y="3149845"/>
            <a:ext cx="3115309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30: JK Agency Updates Call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23: CHC Training- Life Insurance</a:t>
            </a:r>
          </a:p>
          <a:p>
            <a:pPr algn="l">
              <a:lnSpc>
                <a:spcPts val="1679"/>
              </a:lnSpc>
            </a:pPr>
            <a:endParaRPr lang="en-US" sz="1200">
              <a:solidFill>
                <a:srgbClr val="050A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74962" y="3693405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Monday Madness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8307" y="4038646"/>
            <a:ext cx="3502960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20: UHC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27: LifeX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8643" y="4659521"/>
            <a:ext cx="315463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Dials with Q&amp;A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1520" y="5018296"/>
            <a:ext cx="1153716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21, 28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8307" y="5382269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Agent 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1733" y="5761682"/>
            <a:ext cx="1685032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28 &amp; 29: STL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78076" y="1820001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Dialing for Dollars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78076" y="2212621"/>
            <a:ext cx="1335406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October 18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10535" y="3440675"/>
            <a:ext cx="41756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Agent Support Training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10535" y="3808975"/>
            <a:ext cx="180751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Every Tuesday at 9am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94895" y="5371317"/>
            <a:ext cx="4175656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LifeX  &amp; BHPI Group Webinars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78076" y="5763156"/>
            <a:ext cx="4208115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LifeX: Wed / Fri at 11am CST Link on chcagents.com</a:t>
            </a: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XGB: Wed 4pm CST Link on chcagents.com</a:t>
            </a: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Keep checking chcagents.com for updates!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5516" y="6971810"/>
            <a:ext cx="389349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**MORE INFORMATION ON CHCAGENTS.COM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2999" y="2620609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2999" y="2998434"/>
            <a:ext cx="429479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Medicare Minute Wednesday Every Wed Morning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410535" y="4309355"/>
            <a:ext cx="41756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50A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Insurance Training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410535" y="4677655"/>
            <a:ext cx="189324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50A30"/>
                </a:solidFill>
                <a:latin typeface="Montserrat"/>
                <a:ea typeface="Montserrat"/>
                <a:cs typeface="Montserrat"/>
                <a:sym typeface="Montserrat"/>
              </a:rPr>
              <a:t>Every Thursday at 5pm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6656" y="1241317"/>
            <a:ext cx="5480288" cy="15906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8098875" y="5835137"/>
            <a:ext cx="1265787" cy="1178764"/>
          </a:xfrm>
          <a:custGeom>
            <a:avLst/>
            <a:gdLst/>
            <a:ahLst/>
            <a:cxnLst/>
            <a:rect l="l" t="t" r="r" b="b"/>
            <a:pathLst>
              <a:path w="1265787" h="1178764">
                <a:moveTo>
                  <a:pt x="1265787" y="0"/>
                </a:moveTo>
                <a:lnTo>
                  <a:pt x="0" y="0"/>
                </a:lnTo>
                <a:lnTo>
                  <a:pt x="0" y="1178765"/>
                </a:lnTo>
                <a:lnTo>
                  <a:pt x="1265787" y="1178765"/>
                </a:lnTo>
                <a:lnTo>
                  <a:pt x="12657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-17023"/>
            <a:ext cx="9851915" cy="5852160"/>
          </a:xfrm>
          <a:custGeom>
            <a:avLst/>
            <a:gdLst/>
            <a:ahLst/>
            <a:cxnLst/>
            <a:rect l="l" t="t" r="r" b="b"/>
            <a:pathLst>
              <a:path w="9851915" h="5852160">
                <a:moveTo>
                  <a:pt x="0" y="0"/>
                </a:moveTo>
                <a:lnTo>
                  <a:pt x="9851915" y="0"/>
                </a:lnTo>
                <a:lnTo>
                  <a:pt x="9851915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1999"/>
            </a:blip>
            <a:stretch>
              <a:fillRect t="-34008" b="-340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31520" y="229326"/>
            <a:ext cx="8290560" cy="895169"/>
            <a:chOff x="0" y="0"/>
            <a:chExt cx="11054080" cy="1193559"/>
          </a:xfrm>
        </p:grpSpPr>
        <p:sp>
          <p:nvSpPr>
            <p:cNvPr id="6" name="TextBox 6"/>
            <p:cNvSpPr txBox="1"/>
            <p:nvPr/>
          </p:nvSpPr>
          <p:spPr>
            <a:xfrm>
              <a:off x="0" y="57150"/>
              <a:ext cx="11054080" cy="629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9"/>
                </a:lnSpc>
              </a:pPr>
              <a:r>
                <a:rPr lang="en-US" sz="3399">
                  <a:solidFill>
                    <a:srgbClr val="000000"/>
                  </a:solidFill>
                  <a:latin typeface="Gulfs Display"/>
                  <a:ea typeface="Gulfs Display"/>
                  <a:cs typeface="Gulfs Display"/>
                  <a:sym typeface="Gulfs Display"/>
                </a:rPr>
                <a:t>CHC OPEN ENROLLMENT RESOURCES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47788"/>
              <a:ext cx="11032956" cy="445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95"/>
                </a:lnSpc>
              </a:pPr>
              <a:r>
                <a:rPr lang="en-US" sz="2700" b="1" spc="224">
                  <a:solidFill>
                    <a:srgbClr val="FF7828"/>
                  </a:solidFill>
                  <a:latin typeface="Nourd Medium"/>
                  <a:ea typeface="Nourd Medium"/>
                  <a:cs typeface="Nourd Medium"/>
                  <a:sym typeface="Nourd Medium"/>
                </a:rPr>
                <a:t>WE’RE HERE TO HELP!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2381" y="1650848"/>
            <a:ext cx="4148442" cy="5220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www.chcagents.com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Upline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TopBroker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Email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Teemyco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Slack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Monday.com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Affiliate Website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Business Cards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Humana DVL</a:t>
            </a:r>
          </a:p>
          <a:p>
            <a:pPr marL="410211" lvl="1" indent="-205106" algn="l">
              <a:lnSpc>
                <a:spcPts val="3477"/>
              </a:lnSpc>
              <a:buFont typeface="Arial"/>
              <a:buChar char="•"/>
            </a:pPr>
            <a:r>
              <a:rPr lang="en-US" sz="1900" spc="38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CHC Broker Swag Store</a:t>
            </a:r>
          </a:p>
          <a:p>
            <a:pPr algn="l">
              <a:lnSpc>
                <a:spcPts val="3477"/>
              </a:lnSpc>
            </a:pPr>
            <a:endParaRPr lang="en-US" sz="1900" spc="38">
              <a:solidFill>
                <a:srgbClr val="000000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25957" y="1650848"/>
            <a:ext cx="4635695" cy="452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Agency Update Calls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Health Sherpa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Healthcare.gov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Additional Carrier Request Form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Sales Tracking Sheet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Carrier Contact Info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Daily/Weekly Schedules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Sales goals and strategies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Handwritten Thank You’s</a:t>
            </a:r>
          </a:p>
          <a:p>
            <a:pPr marL="431801" lvl="1" indent="-215900" algn="l">
              <a:lnSpc>
                <a:spcPts val="3660"/>
              </a:lnSpc>
              <a:buFont typeface="Arial"/>
              <a:buChar char="•"/>
            </a:pPr>
            <a:r>
              <a:rPr lang="en-US" sz="2000" spc="4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BUNDLE!!!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Object 3"/>
          <p:cNvGraphicFramePr/>
          <p:nvPr/>
        </p:nvGraphicFramePr>
        <p:xfrm>
          <a:off x="2019855" y="3233989"/>
          <a:ext cx="7586157" cy="427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105900" imgH="5791200" progId="Excel.Sheet.12">
                  <p:embed/>
                </p:oleObj>
              </mc:Choice>
              <mc:Fallback>
                <p:oleObj name="Worksheet" r:id="rId3" imgW="9105900" imgH="5791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9855" y="3233989"/>
                        <a:ext cx="7586157" cy="427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4"/>
          <p:cNvGrpSpPr/>
          <p:nvPr/>
        </p:nvGrpSpPr>
        <p:grpSpPr>
          <a:xfrm>
            <a:off x="609600" y="241217"/>
            <a:ext cx="8717280" cy="2698215"/>
            <a:chOff x="0" y="0"/>
            <a:chExt cx="11054080" cy="3597620"/>
          </a:xfrm>
        </p:grpSpPr>
        <p:sp>
          <p:nvSpPr>
            <p:cNvPr id="5" name="TextBox 5"/>
            <p:cNvSpPr txBox="1"/>
            <p:nvPr/>
          </p:nvSpPr>
          <p:spPr>
            <a:xfrm>
              <a:off x="0" y="1606568"/>
              <a:ext cx="11046260" cy="1991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4"/>
                </a:lnSpc>
              </a:pPr>
              <a:r>
                <a:rPr lang="en-US" sz="11072" b="1" i="1" spc="-1328">
                  <a:solidFill>
                    <a:srgbClr val="557170"/>
                  </a:solidFill>
                  <a:latin typeface="Akzidenz-Grotesk Heavy Italics"/>
                  <a:ea typeface="Akzidenz-Grotesk Heavy Italics"/>
                  <a:cs typeface="Akzidenz-Grotesk Heavy Italics"/>
                  <a:sym typeface="Akzidenz-Grotesk Heavy Italics"/>
                </a:rPr>
                <a:t>TEMPLATE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6250"/>
              <a:ext cx="11054080" cy="1762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8"/>
                </a:lnSpc>
              </a:pPr>
              <a:r>
                <a:rPr lang="en-US" sz="11033" i="1" spc="-551" dirty="0">
                  <a:solidFill>
                    <a:srgbClr val="557170"/>
                  </a:solidFill>
                  <a:latin typeface="Times New Roman MT Condensed Italics"/>
                  <a:ea typeface="Times New Roman MT Condensed Italics"/>
                  <a:cs typeface="Times New Roman MT Condensed Italics"/>
                  <a:sym typeface="Times New Roman MT Condensed Italics"/>
                </a:rPr>
                <a:t>Sales Tracking Sheet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2526" y="1986019"/>
            <a:ext cx="320901" cy="399255"/>
          </a:xfrm>
          <a:custGeom>
            <a:avLst/>
            <a:gdLst/>
            <a:ahLst/>
            <a:cxnLst/>
            <a:rect l="l" t="t" r="r" b="b"/>
            <a:pathLst>
              <a:path w="320901" h="399255">
                <a:moveTo>
                  <a:pt x="0" y="0"/>
                </a:moveTo>
                <a:lnTo>
                  <a:pt x="320901" y="0"/>
                </a:lnTo>
                <a:lnTo>
                  <a:pt x="320901" y="399255"/>
                </a:lnTo>
                <a:lnTo>
                  <a:pt x="0" y="399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2565" y="334353"/>
            <a:ext cx="8290560" cy="95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3999" spc="-427">
                <a:solidFill>
                  <a:srgbClr val="102F76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ENROLLMENT  AND  MARKETPLACE CHANGES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9432" y="6313236"/>
            <a:ext cx="9454737" cy="47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5"/>
              </a:lnSpc>
            </a:pPr>
            <a:r>
              <a:rPr lang="en-US" sz="2165" b="1">
                <a:solidFill>
                  <a:srgbClr val="102F76"/>
                </a:solidFill>
                <a:latin typeface="Work Sans Ultra-Bold"/>
                <a:ea typeface="Work Sans Ultra-Bold"/>
                <a:cs typeface="Work Sans Ultra-Bold"/>
                <a:sym typeface="Work Sans Ultra-Bold"/>
              </a:rPr>
              <a:t>JUST A REMINDER TO BE PREPARED FOR ALL THE ACA UPDATES THAT MAY AFFECT YOUR SUCCESS IN THIS OEP.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2565" y="2007211"/>
            <a:ext cx="829056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b="1" i="1" spc="111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EARLY OPEN ENROLLMENT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2565" y="2430756"/>
            <a:ext cx="8290560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Several states have started their open enrollment period for 2026 coverage earlier than in previous years, including Georgia, Idaho, Maryland, Nevada, New Mexico, and Virginia.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2565" y="3306554"/>
            <a:ext cx="829056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b="1" i="1" spc="111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STATE-RUN MARKETPLACES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2565" y="3684337"/>
            <a:ext cx="8290560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 states are transitioning to their own state-run marketplaces. For example, Illinois is now using its state marketplace, Get Covered Illinois, for 2026 enrollment, while still using HealthCare.gov for 2025.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2565" y="4525076"/>
            <a:ext cx="8290560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b="1" i="1" spc="111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CHANGES TO ENROLLMENT ASSISTANCE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2565" y="4948622"/>
            <a:ext cx="8290560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Funding for ACA Navigators has been significantly cut, which may lead to fewer options for enrollment assistance, especially for those with language or access barriers.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322526" y="3258345"/>
            <a:ext cx="320901" cy="399255"/>
          </a:xfrm>
          <a:custGeom>
            <a:avLst/>
            <a:gdLst/>
            <a:ahLst/>
            <a:cxnLst/>
            <a:rect l="l" t="t" r="r" b="b"/>
            <a:pathLst>
              <a:path w="320901" h="399255">
                <a:moveTo>
                  <a:pt x="0" y="0"/>
                </a:moveTo>
                <a:lnTo>
                  <a:pt x="320901" y="0"/>
                </a:lnTo>
                <a:lnTo>
                  <a:pt x="320901" y="399255"/>
                </a:lnTo>
                <a:lnTo>
                  <a:pt x="0" y="399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22526" y="4501742"/>
            <a:ext cx="320901" cy="399255"/>
          </a:xfrm>
          <a:custGeom>
            <a:avLst/>
            <a:gdLst/>
            <a:ahLst/>
            <a:cxnLst/>
            <a:rect l="l" t="t" r="r" b="b"/>
            <a:pathLst>
              <a:path w="320901" h="399255">
                <a:moveTo>
                  <a:pt x="0" y="0"/>
                </a:moveTo>
                <a:lnTo>
                  <a:pt x="320901" y="0"/>
                </a:lnTo>
                <a:lnTo>
                  <a:pt x="320901" y="399255"/>
                </a:lnTo>
                <a:lnTo>
                  <a:pt x="0" y="3992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589" y="4176006"/>
            <a:ext cx="2922422" cy="2926080"/>
          </a:xfrm>
          <a:custGeom>
            <a:avLst/>
            <a:gdLst/>
            <a:ahLst/>
            <a:cxnLst/>
            <a:rect l="l" t="t" r="r" b="b"/>
            <a:pathLst>
              <a:path w="2922422" h="2926080">
                <a:moveTo>
                  <a:pt x="0" y="0"/>
                </a:moveTo>
                <a:lnTo>
                  <a:pt x="2922422" y="0"/>
                </a:lnTo>
                <a:lnTo>
                  <a:pt x="292242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20974" y="664845"/>
            <a:ext cx="6508626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 and Open Enrollment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9648" y="1730598"/>
            <a:ext cx="9194304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Bill Pauley will host an ACA training 12pm CST </a:t>
            </a:r>
            <a:r>
              <a:rPr lang="en-US" sz="1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TOMORROW</a:t>
            </a: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Friday, October 17th!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 don’t want to miss this!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Link on chcagents.com!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7763" y="664845"/>
            <a:ext cx="9218074" cy="493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 Annual Enrollment Period</a:t>
            </a:r>
          </a:p>
          <a:p>
            <a:pPr algn="ctr">
              <a:lnSpc>
                <a:spcPts val="5040"/>
              </a:lnSpc>
            </a:pPr>
            <a:endParaRPr lang="en-US" sz="3600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October 15 - December 7</a:t>
            </a: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5040"/>
              </a:lnSpc>
            </a:pPr>
            <a:endParaRPr lang="en-US" sz="3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Contact: </a:t>
            </a:r>
            <a:r>
              <a:rPr lang="en-US" sz="2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Medicare@chcquotes.com</a:t>
            </a:r>
            <a:r>
              <a:rPr lang="en-US" sz="2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for more information or join Medicare Minute Wednesday every Wednesday morning at 7:30am CST (Link on chcagents.com) </a:t>
            </a:r>
          </a:p>
        </p:txBody>
      </p:sp>
      <p:sp>
        <p:nvSpPr>
          <p:cNvPr id="4" name="Freeform 4"/>
          <p:cNvSpPr/>
          <p:nvPr/>
        </p:nvSpPr>
        <p:spPr>
          <a:xfrm>
            <a:off x="6525114" y="5470567"/>
            <a:ext cx="2496966" cy="1844633"/>
          </a:xfrm>
          <a:custGeom>
            <a:avLst/>
            <a:gdLst/>
            <a:ahLst/>
            <a:cxnLst/>
            <a:rect l="l" t="t" r="r" b="b"/>
            <a:pathLst>
              <a:path w="2496966" h="1844633">
                <a:moveTo>
                  <a:pt x="0" y="0"/>
                </a:moveTo>
                <a:lnTo>
                  <a:pt x="2496966" y="0"/>
                </a:lnTo>
                <a:lnTo>
                  <a:pt x="2496966" y="1844633"/>
                </a:lnTo>
                <a:lnTo>
                  <a:pt x="0" y="1844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1832</Words>
  <Application>Microsoft Macintosh PowerPoint</Application>
  <PresentationFormat>Custom</PresentationFormat>
  <Paragraphs>303</Paragraphs>
  <Slides>24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8" baseType="lpstr">
      <vt:lpstr>SK Concretica</vt:lpstr>
      <vt:lpstr>Canva Sans</vt:lpstr>
      <vt:lpstr>Gulfs Display</vt:lpstr>
      <vt:lpstr>Belleza</vt:lpstr>
      <vt:lpstr>Poppins Light</vt:lpstr>
      <vt:lpstr>Roca Two Heavy</vt:lpstr>
      <vt:lpstr>Work Sans Ultra-Bold</vt:lpstr>
      <vt:lpstr>Poppins Bold Italics</vt:lpstr>
      <vt:lpstr>Lato</vt:lpstr>
      <vt:lpstr>Libre Baskerville</vt:lpstr>
      <vt:lpstr>Lato Bold Italics</vt:lpstr>
      <vt:lpstr>Glacial Indifference Bold</vt:lpstr>
      <vt:lpstr>Poppins Medium</vt:lpstr>
      <vt:lpstr>Arial</vt:lpstr>
      <vt:lpstr>Times New Roman MT Condensed Italics</vt:lpstr>
      <vt:lpstr>Montserrat Bold</vt:lpstr>
      <vt:lpstr>IBM Plex Sans Hebrew Text</vt:lpstr>
      <vt:lpstr>Coco Gothic</vt:lpstr>
      <vt:lpstr>Calibri</vt:lpstr>
      <vt:lpstr>Now</vt:lpstr>
      <vt:lpstr>ITC New Baskerville Semi-Bold</vt:lpstr>
      <vt:lpstr>Mr Dafoe</vt:lpstr>
      <vt:lpstr>Coco Gothic Bold</vt:lpstr>
      <vt:lpstr>Canva Sans Bold</vt:lpstr>
      <vt:lpstr>Montserrat Italics</vt:lpstr>
      <vt:lpstr>Poppins</vt:lpstr>
      <vt:lpstr>Montserrat</vt:lpstr>
      <vt:lpstr>Akzidenz-Grotesk Heavy Italics</vt:lpstr>
      <vt:lpstr>Nourd Medium</vt:lpstr>
      <vt:lpstr>Lovelo</vt:lpstr>
      <vt:lpstr>Poppins Bold</vt:lpstr>
      <vt:lpstr>Glacial Indifference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JK Sales Call October 16</dc:title>
  <cp:lastModifiedBy>Mari Krivelow</cp:lastModifiedBy>
  <cp:revision>2</cp:revision>
  <dcterms:created xsi:type="dcterms:W3CDTF">2006-08-16T00:00:00Z</dcterms:created>
  <dcterms:modified xsi:type="dcterms:W3CDTF">2025-10-16T15:07:25Z</dcterms:modified>
  <dc:identifier>DAG1rwzQExE</dc:identifier>
</cp:coreProperties>
</file>