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1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753600" cy="7315200"/>
  <p:notesSz cx="6858000" cy="9144000"/>
  <p:embeddedFontLst>
    <p:embeddedFont>
      <p:font typeface="Belleza" panose="02000503050000020003" pitchFamily="2" charset="77"/>
      <p:regular r:id="rId28"/>
    </p:embeddedFont>
    <p:embeddedFont>
      <p:font typeface="Canva Sans" panose="020B0503030501040103" pitchFamily="34" charset="0"/>
      <p:regular r:id="rId29"/>
    </p:embeddedFont>
    <p:embeddedFont>
      <p:font typeface="Canva Sans Bold" panose="020B0803030501040103" pitchFamily="34" charset="0"/>
      <p:regular r:id="rId30"/>
      <p:bold r:id="rId31"/>
    </p:embeddedFont>
    <p:embeddedFont>
      <p:font typeface="Canva Sans Bold Italics" panose="020B0803030501040103" pitchFamily="34" charset="0"/>
      <p:regular r:id="rId32"/>
      <p:bold r:id="rId33"/>
      <p:italic r:id="rId34"/>
      <p:boldItalic r:id="rId35"/>
    </p:embeddedFont>
    <p:embeddedFont>
      <p:font typeface="Coco Gothic Bold" pitchFamily="2" charset="0"/>
      <p:regular r:id="rId36"/>
      <p:bold r:id="rId37"/>
    </p:embeddedFont>
    <p:embeddedFont>
      <p:font typeface="Glacial Indifference" pitchFamily="2" charset="0"/>
      <p:regular r:id="rId38"/>
    </p:embeddedFont>
    <p:embeddedFont>
      <p:font typeface="Glacial Indifference Bold" pitchFamily="2" charset="0"/>
      <p:regular r:id="rId39"/>
      <p:bold r:id="rId40"/>
    </p:embeddedFont>
    <p:embeddedFont>
      <p:font typeface="IBM Plex Sans Hebrew Text" panose="020B0503050203000203" pitchFamily="34" charset="-79"/>
      <p:regular r:id="rId41"/>
    </p:embeddedFont>
    <p:embeddedFont>
      <p:font typeface="ITC New Baskerville Semi-Bold" panose="02020702060506020304" pitchFamily="18" charset="77"/>
      <p:regular r:id="rId42"/>
      <p:bold r:id="rId43"/>
    </p:embeddedFont>
    <p:embeddedFont>
      <p:font typeface="Montserrat" pitchFamily="2" charset="77"/>
      <p:regular r:id="rId44"/>
      <p:bold r:id="rId45"/>
      <p:italic r:id="rId46"/>
      <p:boldItalic r:id="rId47"/>
    </p:embeddedFont>
    <p:embeddedFont>
      <p:font typeface="Montserrat Bold" pitchFamily="2" charset="77"/>
      <p:regular r:id="rId48"/>
      <p:bold r:id="rId49"/>
    </p:embeddedFont>
    <p:embeddedFont>
      <p:font typeface="Poppins" pitchFamily="2" charset="77"/>
      <p:regular r:id="rId50"/>
      <p:bold r:id="rId51"/>
      <p:italic r:id="rId52"/>
      <p:boldItalic r:id="rId53"/>
    </p:embeddedFont>
    <p:embeddedFont>
      <p:font typeface="Poppins Bold" pitchFamily="2" charset="77"/>
      <p:regular r:id="rId54"/>
      <p:bold r:id="rId55"/>
    </p:embeddedFont>
    <p:embeddedFont>
      <p:font typeface="Poppins Bold Italics" pitchFamily="2" charset="77"/>
      <p:regular r:id="rId56"/>
      <p:bold r:id="rId57"/>
      <p:italic r:id="rId58"/>
      <p:boldItalic r:id="rId59"/>
    </p:embeddedFont>
    <p:embeddedFont>
      <p:font typeface="Poppins Italics" pitchFamily="2" charset="77"/>
      <p:regular r:id="rId60"/>
      <p:italic r:id="rId61"/>
    </p:embeddedFont>
    <p:embeddedFont>
      <p:font typeface="Poppins Light" panose="020B0604020202020204" pitchFamily="34" charset="0"/>
      <p:regular r:id="rId62"/>
      <p:italic r:id="rId63"/>
    </p:embeddedFont>
    <p:embeddedFont>
      <p:font typeface="Poppins Medium" panose="020B0604020202020204" pitchFamily="34" charset="0"/>
      <p:regular r:id="rId64"/>
      <p:italic r:id="rId65"/>
    </p:embeddedFont>
    <p:embeddedFont>
      <p:font typeface="TAN Pearl" pitchFamily="2" charset="77"/>
      <p:regular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34" autoAdjust="0"/>
    <p:restoredTop sz="94621" autoAdjust="0"/>
  </p:normalViewPr>
  <p:slideViewPr>
    <p:cSldViewPr>
      <p:cViewPr varScale="1">
        <p:scale>
          <a:sx n="112" d="100"/>
          <a:sy n="112" d="100"/>
        </p:scale>
        <p:origin x="162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63" Type="http://schemas.openxmlformats.org/officeDocument/2006/relationships/font" Target="fonts/font36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font" Target="fonts/font26.fntdata"/><Relationship Id="rId58" Type="http://schemas.openxmlformats.org/officeDocument/2006/relationships/font" Target="fonts/font31.fntdata"/><Relationship Id="rId66" Type="http://schemas.openxmlformats.org/officeDocument/2006/relationships/font" Target="fonts/font39.fntdata"/><Relationship Id="rId5" Type="http://schemas.openxmlformats.org/officeDocument/2006/relationships/slide" Target="slides/slide4.xml"/><Relationship Id="rId61" Type="http://schemas.openxmlformats.org/officeDocument/2006/relationships/font" Target="fonts/font3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font" Target="fonts/font29.fntdata"/><Relationship Id="rId64" Type="http://schemas.openxmlformats.org/officeDocument/2006/relationships/font" Target="fonts/font37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59" Type="http://schemas.openxmlformats.org/officeDocument/2006/relationships/font" Target="fonts/font32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54" Type="http://schemas.openxmlformats.org/officeDocument/2006/relationships/font" Target="fonts/font27.fntdata"/><Relationship Id="rId62" Type="http://schemas.openxmlformats.org/officeDocument/2006/relationships/font" Target="fonts/font35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font" Target="fonts/font30.fntdata"/><Relationship Id="rId10" Type="http://schemas.openxmlformats.org/officeDocument/2006/relationships/slide" Target="slides/slide9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Relationship Id="rId60" Type="http://schemas.openxmlformats.org/officeDocument/2006/relationships/font" Target="fonts/font33.fntdata"/><Relationship Id="rId65" Type="http://schemas.openxmlformats.org/officeDocument/2006/relationships/font" Target="fonts/font3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12.fntdata"/><Relationship Id="rId34" Type="http://schemas.openxmlformats.org/officeDocument/2006/relationships/font" Target="fonts/font7.fntdata"/><Relationship Id="rId50" Type="http://schemas.openxmlformats.org/officeDocument/2006/relationships/font" Target="fonts/font23.fntdata"/><Relationship Id="rId55" Type="http://schemas.openxmlformats.org/officeDocument/2006/relationships/font" Target="fonts/font2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11.09.2025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ADD AUGUST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double check w tanya.</a:t>
            </a:r>
          </a:p>
          <a:p>
            <a:r>
              <a:rPr lang="en-US"/>
              <a:t>65 new people paid this month. math aint mathin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Elev8 Advanced Agent Training &amp; Conference, St. Louis</a:t>
            </a:r>
          </a:p>
          <a:p>
            <a:r>
              <a:rPr lang="en-US"/>
              <a:t>September 18-19, 2025 </a:t>
            </a:r>
          </a:p>
          <a:p>
            <a:endParaRPr lang="en-US"/>
          </a:p>
          <a:p>
            <a:r>
              <a:rPr lang="en-US"/>
              <a:t>TO QUALIFY TO ATTEND:</a:t>
            </a:r>
          </a:p>
          <a:p>
            <a:endParaRPr lang="en-US"/>
          </a:p>
          <a:p>
            <a:r>
              <a:rPr lang="en-US"/>
              <a:t>Must have been with CHC for 18 months, or less</a:t>
            </a:r>
          </a:p>
          <a:p>
            <a:r>
              <a:rPr lang="en-US"/>
              <a:t>Must have at least 3 completed sales/apps in Top Broker</a:t>
            </a:r>
          </a:p>
          <a:p>
            <a:endParaRPr lang="en-US"/>
          </a:p>
          <a:p>
            <a:r>
              <a:rPr lang="en-US"/>
              <a:t>COST: $300 per person  (can't use marketing money).</a:t>
            </a:r>
          </a:p>
          <a:p>
            <a:r>
              <a:rPr lang="en-US"/>
              <a:t>CHC is giving a $60 credit for each completed sale/app. in Top Broker to be used toward your training expense (no cash value).</a:t>
            </a:r>
          </a:p>
          <a:p>
            <a:r>
              <a:rPr lang="en-US"/>
              <a:t>    So, for example, if you have 3 apps in Top Broker, your out-of-pocket cost would be $120. </a:t>
            </a:r>
          </a:p>
          <a:p>
            <a:r>
              <a:rPr lang="en-US"/>
              <a:t>    If you have 5 apps in Top Broker, you can attend at no out-of-pocket cost.  </a:t>
            </a:r>
          </a:p>
          <a:p>
            <a:endParaRPr lang="en-US"/>
          </a:p>
          <a:p>
            <a:r>
              <a:rPr lang="en-US"/>
              <a:t>*EVENT IS BY INVITATION ONLY</a:t>
            </a:r>
          </a:p>
          <a:p>
            <a:r>
              <a:rPr lang="en-US"/>
              <a:t>To request an invitation, email:   media@chcquotes.com </a:t>
            </a:r>
          </a:p>
          <a:p>
            <a:r>
              <a:rPr lang="en-US"/>
              <a:t>use "AAT INVITE" as the subject.</a:t>
            </a:r>
          </a:p>
          <a:p>
            <a:endParaRPr lang="en-US"/>
          </a:p>
          <a:p>
            <a:r>
              <a:rPr lang="en-US"/>
              <a:t>Send your:</a:t>
            </a:r>
          </a:p>
          <a:p>
            <a:r>
              <a:rPr lang="en-US"/>
              <a:t>date of hire</a:t>
            </a:r>
          </a:p>
          <a:p>
            <a:r>
              <a:rPr lang="en-US"/>
              <a:t>name</a:t>
            </a:r>
          </a:p>
          <a:p>
            <a:r>
              <a:rPr lang="en-US"/>
              <a:t>email</a:t>
            </a:r>
          </a:p>
          <a:p>
            <a:r>
              <a:rPr lang="en-US"/>
              <a:t>phone number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Elev8 Advanced Agent Training &amp; Conference, St. Louis</a:t>
            </a:r>
          </a:p>
          <a:p>
            <a:r>
              <a:rPr lang="en-US"/>
              <a:t>September 18-19, 2025 </a:t>
            </a:r>
          </a:p>
          <a:p>
            <a:endParaRPr lang="en-US"/>
          </a:p>
          <a:p>
            <a:r>
              <a:rPr lang="en-US"/>
              <a:t>TO QUALIFY TO ATTEND:</a:t>
            </a:r>
          </a:p>
          <a:p>
            <a:endParaRPr lang="en-US"/>
          </a:p>
          <a:p>
            <a:r>
              <a:rPr lang="en-US"/>
              <a:t>Must have been with CHC for 18 months, or less</a:t>
            </a:r>
          </a:p>
          <a:p>
            <a:r>
              <a:rPr lang="en-US"/>
              <a:t>Must have at least 3 completed sales/apps in Top Broker</a:t>
            </a:r>
          </a:p>
          <a:p>
            <a:endParaRPr lang="en-US"/>
          </a:p>
          <a:p>
            <a:r>
              <a:rPr lang="en-US"/>
              <a:t>COST: $300 per person  (can't use marketing money).</a:t>
            </a:r>
          </a:p>
          <a:p>
            <a:r>
              <a:rPr lang="en-US"/>
              <a:t>CHC is giving a $60 credit for each completed sale/app. in Top Broker to be used toward your training expense (no cash value).</a:t>
            </a:r>
          </a:p>
          <a:p>
            <a:r>
              <a:rPr lang="en-US"/>
              <a:t>    So, for example, if you have 3 apps in Top Broker, your out-of-pocket cost would be $120. </a:t>
            </a:r>
          </a:p>
          <a:p>
            <a:r>
              <a:rPr lang="en-US"/>
              <a:t>    If you have 5 apps in Top Broker, you can attend at no out-of-pocket cost.  </a:t>
            </a:r>
          </a:p>
          <a:p>
            <a:endParaRPr lang="en-US"/>
          </a:p>
          <a:p>
            <a:r>
              <a:rPr lang="en-US"/>
              <a:t>*EVENT IS BY INVITATION ONLY</a:t>
            </a:r>
          </a:p>
          <a:p>
            <a:r>
              <a:rPr lang="en-US"/>
              <a:t>To request an invitation, email:   media@chcquotes.com </a:t>
            </a:r>
          </a:p>
          <a:p>
            <a:r>
              <a:rPr lang="en-US"/>
              <a:t>use "AAT INVITE" as the subject.</a:t>
            </a:r>
          </a:p>
          <a:p>
            <a:endParaRPr lang="en-US"/>
          </a:p>
          <a:p>
            <a:r>
              <a:rPr lang="en-US"/>
              <a:t>Send your:</a:t>
            </a:r>
          </a:p>
          <a:p>
            <a:r>
              <a:rPr lang="en-US"/>
              <a:t>date of hire</a:t>
            </a:r>
          </a:p>
          <a:p>
            <a:r>
              <a:rPr lang="en-US"/>
              <a:t>name</a:t>
            </a:r>
          </a:p>
          <a:p>
            <a:r>
              <a:rPr lang="en-US"/>
              <a:t>email</a:t>
            </a:r>
          </a:p>
          <a:p>
            <a:r>
              <a:rPr lang="en-US"/>
              <a:t>phone number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Elev8 Advanced Agent Training &amp; Conference, St. Louis</a:t>
            </a:r>
          </a:p>
          <a:p>
            <a:r>
              <a:rPr lang="en-US"/>
              <a:t>September 18-19, 2025 </a:t>
            </a:r>
          </a:p>
          <a:p>
            <a:endParaRPr lang="en-US"/>
          </a:p>
          <a:p>
            <a:r>
              <a:rPr lang="en-US"/>
              <a:t>TO QUALIFY TO ATTEND:</a:t>
            </a:r>
          </a:p>
          <a:p>
            <a:endParaRPr lang="en-US"/>
          </a:p>
          <a:p>
            <a:r>
              <a:rPr lang="en-US"/>
              <a:t>Must have been with CHC for 18 months, or less</a:t>
            </a:r>
          </a:p>
          <a:p>
            <a:r>
              <a:rPr lang="en-US"/>
              <a:t>Must have at least 3 completed sales/apps in Top Broker</a:t>
            </a:r>
          </a:p>
          <a:p>
            <a:endParaRPr lang="en-US"/>
          </a:p>
          <a:p>
            <a:r>
              <a:rPr lang="en-US"/>
              <a:t>COST: $300 per person  (can't use marketing money).</a:t>
            </a:r>
          </a:p>
          <a:p>
            <a:r>
              <a:rPr lang="en-US"/>
              <a:t>CHC is giving a $60 credit for each completed sale/app. in Top Broker to be used toward your training expense (no cash value).</a:t>
            </a:r>
          </a:p>
          <a:p>
            <a:r>
              <a:rPr lang="en-US"/>
              <a:t>    So, for example, if you have 3 apps in Top Broker, your out-of-pocket cost would be $120. </a:t>
            </a:r>
          </a:p>
          <a:p>
            <a:r>
              <a:rPr lang="en-US"/>
              <a:t>    If you have 5 apps in Top Broker, you can attend at no out-of-pocket cost.  </a:t>
            </a:r>
          </a:p>
          <a:p>
            <a:endParaRPr lang="en-US"/>
          </a:p>
          <a:p>
            <a:r>
              <a:rPr lang="en-US"/>
              <a:t>*EVENT IS BY INVITATION ONLY</a:t>
            </a:r>
          </a:p>
          <a:p>
            <a:r>
              <a:rPr lang="en-US"/>
              <a:t>To request an invitation, email:   media@chcquotes.com </a:t>
            </a:r>
          </a:p>
          <a:p>
            <a:r>
              <a:rPr lang="en-US"/>
              <a:t>use "AAT INVITE" as the subject.</a:t>
            </a:r>
          </a:p>
          <a:p>
            <a:endParaRPr lang="en-US"/>
          </a:p>
          <a:p>
            <a:r>
              <a:rPr lang="en-US"/>
              <a:t>Send your:</a:t>
            </a:r>
          </a:p>
          <a:p>
            <a:r>
              <a:rPr lang="en-US"/>
              <a:t>date of hire</a:t>
            </a:r>
          </a:p>
          <a:p>
            <a:r>
              <a:rPr lang="en-US"/>
              <a:t>name</a:t>
            </a:r>
          </a:p>
          <a:p>
            <a:r>
              <a:rPr lang="en-US"/>
              <a:t>email</a:t>
            </a:r>
          </a:p>
          <a:p>
            <a:r>
              <a:rPr lang="en-US"/>
              <a:t>phone number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Breathless in Punta Cana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GROUP TRACKING: Need to know effective dates of group</a:t>
            </a:r>
          </a:p>
          <a:p>
            <a:r>
              <a:rPr lang="en-US"/>
              <a:t>**Work with Brandie - she'll work with payroll to find out whats getting paid. Morrissey will help us.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courtney for major issues in bullet point form - court to speak on during call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courtney for major issues in bullet point form - court to speak on during call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courtney for major issues in bullet point form - court to speak on during call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CompassHealthConsultants/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2" Type="http://schemas.openxmlformats.org/officeDocument/2006/relationships/hyperlink" Target="https://www.instagram.com/compasshealthconsultants_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hyperlink" Target="https://www.linkedin.com/company/compasshealthconsultants/" TargetMode="External"/><Relationship Id="rId10" Type="http://schemas.openxmlformats.org/officeDocument/2006/relationships/image" Target="../media/image8.svg"/><Relationship Id="rId4" Type="http://schemas.openxmlformats.org/officeDocument/2006/relationships/image" Target="../media/image4.sv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go.chcagents.com/e/1069352/compasshealthconsultants--/dcr4k1/1747580133/h/V8rOU8A14Oybg0nb3eVsxUzLzUNhQSlPEQs5CBGMsBM" TargetMode="External"/><Relationship Id="rId13" Type="http://schemas.openxmlformats.org/officeDocument/2006/relationships/image" Target="../media/image60.png"/><Relationship Id="rId3" Type="http://schemas.openxmlformats.org/officeDocument/2006/relationships/image" Target="../media/image7.png"/><Relationship Id="rId7" Type="http://schemas.openxmlformats.org/officeDocument/2006/relationships/image" Target="../media/image55.svg"/><Relationship Id="rId12" Type="http://schemas.openxmlformats.org/officeDocument/2006/relationships/image" Target="../media/image59.svg"/><Relationship Id="rId2" Type="http://schemas.openxmlformats.org/officeDocument/2006/relationships/hyperlink" Target="https://go.chcagents.com/e/1069352/CompassHealthConsultants-/dcr4k4/1747580133/h/V8rOU8A14Oybg0nb3eVsxUzLzUNhQSlPEQs5CBGMsBM" TargetMode="External"/><Relationship Id="rId16" Type="http://schemas.openxmlformats.org/officeDocument/2006/relationships/image" Target="../media/image6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hyperlink" Target="https://go.chcagents.com/e/1069352/pany-compasshealthconsultants-/dcr4k7/1747580133/h/V8rOU8A14Oybg0nb3eVsxUzLzUNhQSlPEQs5CBGMsBM" TargetMode="External"/><Relationship Id="rId15" Type="http://schemas.openxmlformats.org/officeDocument/2006/relationships/image" Target="../media/image62.png"/><Relationship Id="rId10" Type="http://schemas.openxmlformats.org/officeDocument/2006/relationships/image" Target="../media/image57.svg"/><Relationship Id="rId4" Type="http://schemas.openxmlformats.org/officeDocument/2006/relationships/image" Target="../media/image8.svg"/><Relationship Id="rId9" Type="http://schemas.openxmlformats.org/officeDocument/2006/relationships/image" Target="../media/image56.png"/><Relationship Id="rId14" Type="http://schemas.openxmlformats.org/officeDocument/2006/relationships/image" Target="../media/image6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83" b="-55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896272" y="5886132"/>
            <a:ext cx="1961057" cy="1208744"/>
          </a:xfrm>
          <a:custGeom>
            <a:avLst/>
            <a:gdLst/>
            <a:ahLst/>
            <a:cxnLst/>
            <a:rect l="l" t="t" r="r" b="b"/>
            <a:pathLst>
              <a:path w="1961057" h="1208744">
                <a:moveTo>
                  <a:pt x="0" y="0"/>
                </a:moveTo>
                <a:lnTo>
                  <a:pt x="1961056" y="0"/>
                </a:lnTo>
                <a:lnTo>
                  <a:pt x="1961056" y="1208743"/>
                </a:lnTo>
                <a:lnTo>
                  <a:pt x="0" y="12087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8806" b="-3343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2258727" y="1366001"/>
            <a:ext cx="5236145" cy="2928586"/>
            <a:chOff x="0" y="0"/>
            <a:chExt cx="6981527" cy="3904781"/>
          </a:xfrm>
        </p:grpSpPr>
        <p:sp>
          <p:nvSpPr>
            <p:cNvPr id="5" name="TextBox 5"/>
            <p:cNvSpPr txBox="1"/>
            <p:nvPr/>
          </p:nvSpPr>
          <p:spPr>
            <a:xfrm>
              <a:off x="0" y="-85725"/>
              <a:ext cx="6981527" cy="3336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8000" b="1" i="1" spc="-480">
                  <a:solidFill>
                    <a:srgbClr val="050A3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JK Agency Updates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377096"/>
              <a:ext cx="6887977" cy="527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19"/>
                </a:lnSpc>
              </a:pPr>
              <a:r>
                <a:rPr lang="en-US" sz="2399" b="1">
                  <a:solidFill>
                    <a:srgbClr val="050A30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Thursday, September 11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26597" y="2104480"/>
            <a:ext cx="1518401" cy="644397"/>
            <a:chOff x="0" y="0"/>
            <a:chExt cx="957606" cy="406400"/>
          </a:xfrm>
        </p:grpSpPr>
        <p:sp>
          <p:nvSpPr>
            <p:cNvPr id="3" name="Freeform 3"/>
            <p:cNvSpPr/>
            <p:nvPr/>
          </p:nvSpPr>
          <p:spPr>
            <a:xfrm>
              <a:off x="17780" y="22860"/>
              <a:ext cx="932206" cy="360680"/>
            </a:xfrm>
            <a:custGeom>
              <a:avLst/>
              <a:gdLst/>
              <a:ahLst/>
              <a:cxnLst/>
              <a:rect l="l" t="t" r="r" b="b"/>
              <a:pathLst>
                <a:path w="932206" h="360680">
                  <a:moveTo>
                    <a:pt x="932206" y="180340"/>
                  </a:moveTo>
                  <a:cubicBezTo>
                    <a:pt x="932206" y="81280"/>
                    <a:pt x="852196" y="0"/>
                    <a:pt x="75186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751866" y="360680"/>
                  </a:lnTo>
                  <a:cubicBezTo>
                    <a:pt x="850926" y="360680"/>
                    <a:pt x="932206" y="279400"/>
                    <a:pt x="932206" y="180340"/>
                  </a:cubicBezTo>
                  <a:close/>
                </a:path>
              </a:pathLst>
            </a:custGeom>
            <a:solidFill>
              <a:srgbClr val="050A3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261884" y="2111718"/>
            <a:ext cx="629920" cy="629920"/>
          </a:xfrm>
          <a:custGeom>
            <a:avLst/>
            <a:gdLst/>
            <a:ahLst/>
            <a:cxnLst/>
            <a:rect l="l" t="t" r="r" b="b"/>
            <a:pathLst>
              <a:path w="629920" h="629920">
                <a:moveTo>
                  <a:pt x="0" y="0"/>
                </a:moveTo>
                <a:lnTo>
                  <a:pt x="629920" y="0"/>
                </a:lnTo>
                <a:lnTo>
                  <a:pt x="629920" y="629920"/>
                </a:lnTo>
                <a:lnTo>
                  <a:pt x="0" y="6299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-626597" y="4610434"/>
            <a:ext cx="1518401" cy="644397"/>
            <a:chOff x="0" y="0"/>
            <a:chExt cx="957606" cy="406400"/>
          </a:xfrm>
        </p:grpSpPr>
        <p:sp>
          <p:nvSpPr>
            <p:cNvPr id="6" name="Freeform 6"/>
            <p:cNvSpPr/>
            <p:nvPr/>
          </p:nvSpPr>
          <p:spPr>
            <a:xfrm>
              <a:off x="17780" y="22860"/>
              <a:ext cx="932206" cy="360680"/>
            </a:xfrm>
            <a:custGeom>
              <a:avLst/>
              <a:gdLst/>
              <a:ahLst/>
              <a:cxnLst/>
              <a:rect l="l" t="t" r="r" b="b"/>
              <a:pathLst>
                <a:path w="932206" h="360680">
                  <a:moveTo>
                    <a:pt x="932206" y="180340"/>
                  </a:moveTo>
                  <a:cubicBezTo>
                    <a:pt x="932206" y="81280"/>
                    <a:pt x="852196" y="0"/>
                    <a:pt x="75186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751866" y="360680"/>
                  </a:lnTo>
                  <a:cubicBezTo>
                    <a:pt x="850926" y="360680"/>
                    <a:pt x="932206" y="279400"/>
                    <a:pt x="932206" y="180340"/>
                  </a:cubicBezTo>
                  <a:close/>
                </a:path>
              </a:pathLst>
            </a:custGeom>
            <a:solidFill>
              <a:srgbClr val="050A3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1032997" y="4201017"/>
            <a:ext cx="1518401" cy="644397"/>
            <a:chOff x="0" y="0"/>
            <a:chExt cx="957606" cy="406400"/>
          </a:xfrm>
        </p:grpSpPr>
        <p:sp>
          <p:nvSpPr>
            <p:cNvPr id="8" name="Freeform 8"/>
            <p:cNvSpPr/>
            <p:nvPr/>
          </p:nvSpPr>
          <p:spPr>
            <a:xfrm>
              <a:off x="17780" y="22860"/>
              <a:ext cx="932206" cy="360680"/>
            </a:xfrm>
            <a:custGeom>
              <a:avLst/>
              <a:gdLst/>
              <a:ahLst/>
              <a:cxnLst/>
              <a:rect l="l" t="t" r="r" b="b"/>
              <a:pathLst>
                <a:path w="932206" h="360680">
                  <a:moveTo>
                    <a:pt x="932206" y="180340"/>
                  </a:moveTo>
                  <a:cubicBezTo>
                    <a:pt x="932206" y="81280"/>
                    <a:pt x="852196" y="0"/>
                    <a:pt x="75186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751866" y="360680"/>
                  </a:lnTo>
                  <a:cubicBezTo>
                    <a:pt x="850926" y="360680"/>
                    <a:pt x="932206" y="279400"/>
                    <a:pt x="932206" y="180340"/>
                  </a:cubicBezTo>
                  <a:close/>
                </a:path>
              </a:pathLst>
            </a:custGeom>
            <a:solidFill>
              <a:srgbClr val="4278E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1032997" y="1750965"/>
            <a:ext cx="1518401" cy="644397"/>
            <a:chOff x="0" y="0"/>
            <a:chExt cx="957606" cy="406400"/>
          </a:xfrm>
        </p:grpSpPr>
        <p:sp>
          <p:nvSpPr>
            <p:cNvPr id="10" name="Freeform 10"/>
            <p:cNvSpPr/>
            <p:nvPr/>
          </p:nvSpPr>
          <p:spPr>
            <a:xfrm>
              <a:off x="17780" y="22860"/>
              <a:ext cx="932206" cy="360680"/>
            </a:xfrm>
            <a:custGeom>
              <a:avLst/>
              <a:gdLst/>
              <a:ahLst/>
              <a:cxnLst/>
              <a:rect l="l" t="t" r="r" b="b"/>
              <a:pathLst>
                <a:path w="932206" h="360680">
                  <a:moveTo>
                    <a:pt x="932206" y="180340"/>
                  </a:moveTo>
                  <a:cubicBezTo>
                    <a:pt x="932206" y="81280"/>
                    <a:pt x="852196" y="0"/>
                    <a:pt x="75186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751866" y="360680"/>
                  </a:lnTo>
                  <a:cubicBezTo>
                    <a:pt x="850926" y="360680"/>
                    <a:pt x="932206" y="279400"/>
                    <a:pt x="932206" y="180340"/>
                  </a:cubicBezTo>
                  <a:close/>
                </a:path>
              </a:pathLst>
            </a:custGeom>
            <a:solidFill>
              <a:srgbClr val="4278E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261884" y="4617672"/>
            <a:ext cx="629920" cy="629920"/>
          </a:xfrm>
          <a:custGeom>
            <a:avLst/>
            <a:gdLst/>
            <a:ahLst/>
            <a:cxnLst/>
            <a:rect l="l" t="t" r="r" b="b"/>
            <a:pathLst>
              <a:path w="629920" h="629920">
                <a:moveTo>
                  <a:pt x="0" y="0"/>
                </a:moveTo>
                <a:lnTo>
                  <a:pt x="629920" y="0"/>
                </a:lnTo>
                <a:lnTo>
                  <a:pt x="629920" y="629920"/>
                </a:lnTo>
                <a:lnTo>
                  <a:pt x="0" y="6299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1476880" y="1795075"/>
            <a:ext cx="3048213" cy="1263205"/>
            <a:chOff x="0" y="0"/>
            <a:chExt cx="4064285" cy="1684274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9525"/>
              <a:ext cx="4064285" cy="942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60"/>
                </a:lnSpc>
              </a:pPr>
              <a:r>
                <a:rPr lang="en-US" sz="2300" b="1" i="1" spc="161">
                  <a:solidFill>
                    <a:srgbClr val="050A3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ADVANCED AGENT TRAINING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011767"/>
              <a:ext cx="4064285" cy="6725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080"/>
                </a:lnSpc>
              </a:pPr>
              <a:r>
                <a:rPr lang="en-US" sz="1386">
                  <a:solidFill>
                    <a:srgbClr val="050A3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(ELEV8 with SWAT): September 18-19, 2025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234289" y="1970097"/>
            <a:ext cx="3048213" cy="913162"/>
            <a:chOff x="0" y="0"/>
            <a:chExt cx="4064285" cy="1217549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9525"/>
              <a:ext cx="4064285" cy="4762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760"/>
                </a:lnSpc>
              </a:pPr>
              <a:r>
                <a:rPr lang="en-US" sz="2300" b="1" i="1" spc="161">
                  <a:solidFill>
                    <a:srgbClr val="050A3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MASTERMIND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545042"/>
              <a:ext cx="4064285" cy="6725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080"/>
                </a:lnSpc>
              </a:pPr>
              <a:r>
                <a:rPr lang="en-US" sz="1386">
                  <a:solidFill>
                    <a:srgbClr val="050A3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September 20, 2025 </a:t>
              </a:r>
            </a:p>
            <a:p>
              <a:pPr algn="r">
                <a:lnSpc>
                  <a:spcPts val="2080"/>
                </a:lnSpc>
              </a:pPr>
              <a:r>
                <a:rPr lang="en-US" sz="1386">
                  <a:solidFill>
                    <a:srgbClr val="050A3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**INVITE ONLY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234289" y="4301029"/>
            <a:ext cx="3048213" cy="1263205"/>
            <a:chOff x="0" y="0"/>
            <a:chExt cx="4064285" cy="1684274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9525"/>
              <a:ext cx="4064285" cy="942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760"/>
                </a:lnSpc>
              </a:pPr>
              <a:r>
                <a:rPr lang="en-US" sz="2300" b="1" i="1" spc="161">
                  <a:solidFill>
                    <a:srgbClr val="050A3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CHC ANNUAL AWARD TRIP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1011767"/>
              <a:ext cx="4064285" cy="6725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080"/>
                </a:lnSpc>
              </a:pPr>
              <a:r>
                <a:rPr lang="en-US" sz="1386">
                  <a:solidFill>
                    <a:srgbClr val="050A3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March 19-22, 2026</a:t>
              </a:r>
            </a:p>
            <a:p>
              <a:pPr algn="r">
                <a:lnSpc>
                  <a:spcPts val="2080"/>
                </a:lnSpc>
              </a:pPr>
              <a:r>
                <a:rPr lang="en-US" sz="1386">
                  <a:solidFill>
                    <a:srgbClr val="050A3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Contest dates: 1/1/25 - 12/22/25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476880" y="4420092"/>
            <a:ext cx="3048213" cy="709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300" b="1" i="1" spc="161">
                <a:solidFill>
                  <a:srgbClr val="050A3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NASHVILLE CARRIER BLITZ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76880" y="5174154"/>
            <a:ext cx="3048213" cy="261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80"/>
              </a:lnSpc>
            </a:pPr>
            <a:r>
              <a:rPr lang="en-US" sz="1386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September 25 - 28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8848836" y="2073164"/>
            <a:ext cx="1518401" cy="644397"/>
            <a:chOff x="0" y="0"/>
            <a:chExt cx="957606" cy="406400"/>
          </a:xfrm>
        </p:grpSpPr>
        <p:sp>
          <p:nvSpPr>
            <p:cNvPr id="24" name="Freeform 24"/>
            <p:cNvSpPr/>
            <p:nvPr/>
          </p:nvSpPr>
          <p:spPr>
            <a:xfrm>
              <a:off x="17780" y="22860"/>
              <a:ext cx="932206" cy="360680"/>
            </a:xfrm>
            <a:custGeom>
              <a:avLst/>
              <a:gdLst/>
              <a:ahLst/>
              <a:cxnLst/>
              <a:rect l="l" t="t" r="r" b="b"/>
              <a:pathLst>
                <a:path w="932206" h="360680">
                  <a:moveTo>
                    <a:pt x="932206" y="180340"/>
                  </a:moveTo>
                  <a:cubicBezTo>
                    <a:pt x="932206" y="81280"/>
                    <a:pt x="852196" y="0"/>
                    <a:pt x="75186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751866" y="360680"/>
                  </a:lnTo>
                  <a:cubicBezTo>
                    <a:pt x="850926" y="360680"/>
                    <a:pt x="932206" y="279400"/>
                    <a:pt x="932206" y="180340"/>
                  </a:cubicBezTo>
                  <a:close/>
                </a:path>
              </a:pathLst>
            </a:custGeom>
            <a:solidFill>
              <a:srgbClr val="050A3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Freeform 25"/>
          <p:cNvSpPr/>
          <p:nvPr/>
        </p:nvSpPr>
        <p:spPr>
          <a:xfrm>
            <a:off x="8848836" y="2080402"/>
            <a:ext cx="629920" cy="629920"/>
          </a:xfrm>
          <a:custGeom>
            <a:avLst/>
            <a:gdLst/>
            <a:ahLst/>
            <a:cxnLst/>
            <a:rect l="l" t="t" r="r" b="b"/>
            <a:pathLst>
              <a:path w="629920" h="629920">
                <a:moveTo>
                  <a:pt x="0" y="0"/>
                </a:moveTo>
                <a:lnTo>
                  <a:pt x="629920" y="0"/>
                </a:lnTo>
                <a:lnTo>
                  <a:pt x="629920" y="629920"/>
                </a:lnTo>
                <a:lnTo>
                  <a:pt x="0" y="6299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9268196" y="1750965"/>
            <a:ext cx="1518401" cy="644397"/>
            <a:chOff x="0" y="0"/>
            <a:chExt cx="957606" cy="406400"/>
          </a:xfrm>
        </p:grpSpPr>
        <p:sp>
          <p:nvSpPr>
            <p:cNvPr id="27" name="Freeform 27"/>
            <p:cNvSpPr/>
            <p:nvPr/>
          </p:nvSpPr>
          <p:spPr>
            <a:xfrm>
              <a:off x="17780" y="22860"/>
              <a:ext cx="932206" cy="360680"/>
            </a:xfrm>
            <a:custGeom>
              <a:avLst/>
              <a:gdLst/>
              <a:ahLst/>
              <a:cxnLst/>
              <a:rect l="l" t="t" r="r" b="b"/>
              <a:pathLst>
                <a:path w="932206" h="360680">
                  <a:moveTo>
                    <a:pt x="932206" y="180340"/>
                  </a:moveTo>
                  <a:cubicBezTo>
                    <a:pt x="932206" y="81280"/>
                    <a:pt x="852196" y="0"/>
                    <a:pt x="75186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751866" y="360680"/>
                  </a:lnTo>
                  <a:cubicBezTo>
                    <a:pt x="850926" y="360680"/>
                    <a:pt x="932206" y="279400"/>
                    <a:pt x="932206" y="180340"/>
                  </a:cubicBezTo>
                  <a:close/>
                </a:path>
              </a:pathLst>
            </a:custGeom>
            <a:solidFill>
              <a:srgbClr val="4278E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8848836" y="4610434"/>
            <a:ext cx="1518401" cy="644397"/>
            <a:chOff x="0" y="0"/>
            <a:chExt cx="957606" cy="406400"/>
          </a:xfrm>
        </p:grpSpPr>
        <p:sp>
          <p:nvSpPr>
            <p:cNvPr id="29" name="Freeform 29"/>
            <p:cNvSpPr/>
            <p:nvPr/>
          </p:nvSpPr>
          <p:spPr>
            <a:xfrm>
              <a:off x="17780" y="22860"/>
              <a:ext cx="932206" cy="360680"/>
            </a:xfrm>
            <a:custGeom>
              <a:avLst/>
              <a:gdLst/>
              <a:ahLst/>
              <a:cxnLst/>
              <a:rect l="l" t="t" r="r" b="b"/>
              <a:pathLst>
                <a:path w="932206" h="360680">
                  <a:moveTo>
                    <a:pt x="932206" y="180340"/>
                  </a:moveTo>
                  <a:cubicBezTo>
                    <a:pt x="932206" y="81280"/>
                    <a:pt x="852196" y="0"/>
                    <a:pt x="75186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751866" y="360680"/>
                  </a:lnTo>
                  <a:cubicBezTo>
                    <a:pt x="850926" y="360680"/>
                    <a:pt x="932206" y="279400"/>
                    <a:pt x="932206" y="180340"/>
                  </a:cubicBezTo>
                  <a:close/>
                </a:path>
              </a:pathLst>
            </a:custGeom>
            <a:solidFill>
              <a:srgbClr val="050A3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" name="Freeform 30"/>
          <p:cNvSpPr/>
          <p:nvPr/>
        </p:nvSpPr>
        <p:spPr>
          <a:xfrm>
            <a:off x="8848836" y="4617672"/>
            <a:ext cx="629920" cy="629920"/>
          </a:xfrm>
          <a:custGeom>
            <a:avLst/>
            <a:gdLst/>
            <a:ahLst/>
            <a:cxnLst/>
            <a:rect l="l" t="t" r="r" b="b"/>
            <a:pathLst>
              <a:path w="629920" h="629920">
                <a:moveTo>
                  <a:pt x="0" y="0"/>
                </a:moveTo>
                <a:lnTo>
                  <a:pt x="629920" y="0"/>
                </a:lnTo>
                <a:lnTo>
                  <a:pt x="629920" y="629920"/>
                </a:lnTo>
                <a:lnTo>
                  <a:pt x="0" y="6299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1" name="Group 31"/>
          <p:cNvGrpSpPr/>
          <p:nvPr/>
        </p:nvGrpSpPr>
        <p:grpSpPr>
          <a:xfrm>
            <a:off x="9268196" y="4201017"/>
            <a:ext cx="1518401" cy="644397"/>
            <a:chOff x="0" y="0"/>
            <a:chExt cx="957606" cy="406400"/>
          </a:xfrm>
        </p:grpSpPr>
        <p:sp>
          <p:nvSpPr>
            <p:cNvPr id="32" name="Freeform 32"/>
            <p:cNvSpPr/>
            <p:nvPr/>
          </p:nvSpPr>
          <p:spPr>
            <a:xfrm>
              <a:off x="17780" y="22860"/>
              <a:ext cx="932206" cy="360680"/>
            </a:xfrm>
            <a:custGeom>
              <a:avLst/>
              <a:gdLst/>
              <a:ahLst/>
              <a:cxnLst/>
              <a:rect l="l" t="t" r="r" b="b"/>
              <a:pathLst>
                <a:path w="932206" h="360680">
                  <a:moveTo>
                    <a:pt x="932206" y="180340"/>
                  </a:moveTo>
                  <a:cubicBezTo>
                    <a:pt x="932206" y="81280"/>
                    <a:pt x="852196" y="0"/>
                    <a:pt x="75186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751866" y="360680"/>
                  </a:lnTo>
                  <a:cubicBezTo>
                    <a:pt x="850926" y="360680"/>
                    <a:pt x="932206" y="279400"/>
                    <a:pt x="932206" y="180340"/>
                  </a:cubicBezTo>
                  <a:close/>
                </a:path>
              </a:pathLst>
            </a:custGeom>
            <a:solidFill>
              <a:srgbClr val="4278E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740472" y="336550"/>
            <a:ext cx="6542031" cy="78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19"/>
              </a:lnSpc>
            </a:pPr>
            <a:r>
              <a:rPr lang="en-US" sz="5199" b="1" i="1" spc="-155">
                <a:solidFill>
                  <a:srgbClr val="050A3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UPCOMING EVENTS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46909" y="957117"/>
            <a:ext cx="6535594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2300" b="1" i="1" spc="161">
                <a:solidFill>
                  <a:srgbClr val="050A3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SEPTEMBER 18-19, 2025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340790" y="1398948"/>
            <a:ext cx="7347831" cy="5662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0"/>
              </a:lnSpc>
            </a:pPr>
            <a:r>
              <a:rPr lang="en-US" sz="1386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TO QUALIFY TO ATTEND:</a:t>
            </a:r>
          </a:p>
          <a:p>
            <a:pPr algn="ctr">
              <a:lnSpc>
                <a:spcPts val="2080"/>
              </a:lnSpc>
            </a:pPr>
            <a:endParaRPr lang="en-US" sz="1386">
              <a:solidFill>
                <a:srgbClr val="050A3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299382" lvl="1" indent="-149691" algn="l">
              <a:lnSpc>
                <a:spcPts val="2080"/>
              </a:lnSpc>
              <a:buFont typeface="Arial"/>
              <a:buChar char="•"/>
            </a:pPr>
            <a:r>
              <a:rPr lang="en-US" sz="1386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Must have been with CHC for 18 months or les</a:t>
            </a:r>
          </a:p>
          <a:p>
            <a:pPr marL="299382" lvl="1" indent="-149691" algn="l">
              <a:lnSpc>
                <a:spcPts val="2080"/>
              </a:lnSpc>
              <a:buFont typeface="Arial"/>
              <a:buChar char="•"/>
            </a:pPr>
            <a:r>
              <a:rPr lang="en-US" sz="1386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Must have at least 3 completed apps/sales in TopBroker</a:t>
            </a:r>
          </a:p>
          <a:p>
            <a:pPr algn="l">
              <a:lnSpc>
                <a:spcPts val="2080"/>
              </a:lnSpc>
            </a:pPr>
            <a:endParaRPr lang="en-US" sz="1386">
              <a:solidFill>
                <a:srgbClr val="050A3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l">
              <a:lnSpc>
                <a:spcPts val="2080"/>
              </a:lnSpc>
            </a:pPr>
            <a:r>
              <a:rPr lang="en-US" sz="1386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COST: $300/person (No marketing money)</a:t>
            </a:r>
          </a:p>
          <a:p>
            <a:pPr algn="l">
              <a:lnSpc>
                <a:spcPts val="2080"/>
              </a:lnSpc>
            </a:pPr>
            <a:r>
              <a:rPr lang="en-US" sz="1386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CHC is giving a $60 credit for each completed app/sale in TopBroker to be used toward your training expense (no cash value)</a:t>
            </a:r>
          </a:p>
          <a:p>
            <a:pPr algn="l">
              <a:lnSpc>
                <a:spcPts val="2080"/>
              </a:lnSpc>
            </a:pPr>
            <a:r>
              <a:rPr lang="en-US" sz="1386" b="1">
                <a:solidFill>
                  <a:srgbClr val="050A30"/>
                </a:solidFill>
                <a:latin typeface="Poppins Bold"/>
                <a:ea typeface="Poppins Bold"/>
                <a:cs typeface="Poppins Bold"/>
                <a:sym typeface="Poppins Bold"/>
              </a:rPr>
              <a:t>In order for them to count towards your credit, all apps must be entered in TB by August 11, 2025.</a:t>
            </a:r>
          </a:p>
          <a:p>
            <a:pPr algn="l">
              <a:lnSpc>
                <a:spcPts val="2080"/>
              </a:lnSpc>
            </a:pPr>
            <a:endParaRPr lang="en-US" sz="1386" b="1">
              <a:solidFill>
                <a:srgbClr val="050A3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2080"/>
              </a:lnSpc>
            </a:pPr>
            <a:r>
              <a:rPr lang="en-US" sz="1386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Example: with 3 apps in TB, your out of pocket cost would be $120. If you have 5 apps in TB, you can attend at no out of pocket cost.</a:t>
            </a:r>
          </a:p>
          <a:p>
            <a:pPr algn="l">
              <a:lnSpc>
                <a:spcPts val="2080"/>
              </a:lnSpc>
            </a:pPr>
            <a:endParaRPr lang="en-US" sz="1386">
              <a:solidFill>
                <a:srgbClr val="050A3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l">
              <a:lnSpc>
                <a:spcPts val="2080"/>
              </a:lnSpc>
            </a:pPr>
            <a:r>
              <a:rPr lang="en-US" sz="1386" b="1">
                <a:solidFill>
                  <a:srgbClr val="050A30"/>
                </a:solidFill>
                <a:latin typeface="Poppins Bold"/>
                <a:ea typeface="Poppins Bold"/>
                <a:cs typeface="Poppins Bold"/>
                <a:sym typeface="Poppins Bold"/>
              </a:rPr>
              <a:t>**Event is invite only. To request an invitation email: </a:t>
            </a:r>
            <a:r>
              <a:rPr lang="en-US" sz="1386" b="1" i="1">
                <a:solidFill>
                  <a:srgbClr val="050A3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Media@chcquotes.com</a:t>
            </a:r>
            <a:r>
              <a:rPr lang="en-US" sz="1386" b="1">
                <a:solidFill>
                  <a:srgbClr val="050A30"/>
                </a:solidFill>
                <a:latin typeface="Poppins Bold"/>
                <a:ea typeface="Poppins Bold"/>
                <a:cs typeface="Poppins Bold"/>
                <a:sym typeface="Poppins Bold"/>
              </a:rPr>
              <a:t> and use “AAT INVITE + Your Name” as the subject</a:t>
            </a:r>
          </a:p>
          <a:p>
            <a:pPr algn="l">
              <a:lnSpc>
                <a:spcPts val="2080"/>
              </a:lnSpc>
            </a:pPr>
            <a:endParaRPr lang="en-US" sz="1386" b="1">
              <a:solidFill>
                <a:srgbClr val="050A3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2080"/>
              </a:lnSpc>
            </a:pPr>
            <a:r>
              <a:rPr lang="en-US" sz="1386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Send Your:</a:t>
            </a:r>
          </a:p>
          <a:p>
            <a:pPr marL="299382" lvl="1" indent="-149691" algn="l">
              <a:lnSpc>
                <a:spcPts val="2080"/>
              </a:lnSpc>
              <a:buFont typeface="Arial"/>
              <a:buChar char="•"/>
            </a:pPr>
            <a:r>
              <a:rPr lang="en-US" sz="1386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Date of Hire</a:t>
            </a:r>
          </a:p>
          <a:p>
            <a:pPr marL="299382" lvl="1" indent="-149691" algn="l">
              <a:lnSpc>
                <a:spcPts val="2080"/>
              </a:lnSpc>
              <a:buFont typeface="Arial"/>
              <a:buChar char="•"/>
            </a:pPr>
            <a:r>
              <a:rPr lang="en-US" sz="1386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Name</a:t>
            </a:r>
          </a:p>
          <a:p>
            <a:pPr marL="299382" lvl="1" indent="-149691" algn="l">
              <a:lnSpc>
                <a:spcPts val="2080"/>
              </a:lnSpc>
              <a:buFont typeface="Arial"/>
              <a:buChar char="•"/>
            </a:pPr>
            <a:r>
              <a:rPr lang="en-US" sz="1386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Email</a:t>
            </a:r>
          </a:p>
          <a:p>
            <a:pPr marL="299382" lvl="1" indent="-149691" algn="l">
              <a:lnSpc>
                <a:spcPts val="2080"/>
              </a:lnSpc>
              <a:buFont typeface="Arial"/>
              <a:buChar char="•"/>
            </a:pPr>
            <a:r>
              <a:rPr lang="en-US" sz="1386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Phone Number</a:t>
            </a:r>
          </a:p>
        </p:txBody>
      </p:sp>
      <p:grpSp>
        <p:nvGrpSpPr>
          <p:cNvPr id="4" name="Group 4"/>
          <p:cNvGrpSpPr/>
          <p:nvPr/>
        </p:nvGrpSpPr>
        <p:grpSpPr>
          <a:xfrm rot="1736742">
            <a:off x="8732944" y="1466641"/>
            <a:ext cx="1518401" cy="644397"/>
            <a:chOff x="0" y="0"/>
            <a:chExt cx="957606" cy="406400"/>
          </a:xfrm>
        </p:grpSpPr>
        <p:sp>
          <p:nvSpPr>
            <p:cNvPr id="5" name="Freeform 5"/>
            <p:cNvSpPr/>
            <p:nvPr/>
          </p:nvSpPr>
          <p:spPr>
            <a:xfrm>
              <a:off x="17780" y="22860"/>
              <a:ext cx="932206" cy="360680"/>
            </a:xfrm>
            <a:custGeom>
              <a:avLst/>
              <a:gdLst/>
              <a:ahLst/>
              <a:cxnLst/>
              <a:rect l="l" t="t" r="r" b="b"/>
              <a:pathLst>
                <a:path w="932206" h="360680">
                  <a:moveTo>
                    <a:pt x="932206" y="180340"/>
                  </a:moveTo>
                  <a:cubicBezTo>
                    <a:pt x="932206" y="81280"/>
                    <a:pt x="852196" y="0"/>
                    <a:pt x="75186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751866" y="360680"/>
                  </a:lnTo>
                  <a:cubicBezTo>
                    <a:pt x="850926" y="360680"/>
                    <a:pt x="932206" y="279400"/>
                    <a:pt x="932206" y="180340"/>
                  </a:cubicBezTo>
                  <a:close/>
                </a:path>
              </a:pathLst>
            </a:custGeom>
            <a:solidFill>
              <a:srgbClr val="050A3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1736742">
            <a:off x="9255855" y="1387653"/>
            <a:ext cx="1518401" cy="644397"/>
            <a:chOff x="0" y="0"/>
            <a:chExt cx="957606" cy="406400"/>
          </a:xfrm>
        </p:grpSpPr>
        <p:sp>
          <p:nvSpPr>
            <p:cNvPr id="7" name="Freeform 7"/>
            <p:cNvSpPr/>
            <p:nvPr/>
          </p:nvSpPr>
          <p:spPr>
            <a:xfrm>
              <a:off x="17780" y="22860"/>
              <a:ext cx="932206" cy="360680"/>
            </a:xfrm>
            <a:custGeom>
              <a:avLst/>
              <a:gdLst/>
              <a:ahLst/>
              <a:cxnLst/>
              <a:rect l="l" t="t" r="r" b="b"/>
              <a:pathLst>
                <a:path w="932206" h="360680">
                  <a:moveTo>
                    <a:pt x="932206" y="180340"/>
                  </a:moveTo>
                  <a:cubicBezTo>
                    <a:pt x="932206" y="81280"/>
                    <a:pt x="852196" y="0"/>
                    <a:pt x="75186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751866" y="360680"/>
                  </a:lnTo>
                  <a:cubicBezTo>
                    <a:pt x="850926" y="360680"/>
                    <a:pt x="932206" y="279400"/>
                    <a:pt x="932206" y="180340"/>
                  </a:cubicBezTo>
                  <a:close/>
                </a:path>
              </a:pathLst>
            </a:custGeom>
            <a:solidFill>
              <a:srgbClr val="4278E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 rot="8283573">
            <a:off x="-492251" y="4614357"/>
            <a:ext cx="1518401" cy="644397"/>
            <a:chOff x="0" y="0"/>
            <a:chExt cx="957606" cy="406400"/>
          </a:xfrm>
        </p:grpSpPr>
        <p:sp>
          <p:nvSpPr>
            <p:cNvPr id="9" name="Freeform 9"/>
            <p:cNvSpPr/>
            <p:nvPr/>
          </p:nvSpPr>
          <p:spPr>
            <a:xfrm>
              <a:off x="17780" y="22860"/>
              <a:ext cx="932206" cy="360680"/>
            </a:xfrm>
            <a:custGeom>
              <a:avLst/>
              <a:gdLst/>
              <a:ahLst/>
              <a:cxnLst/>
              <a:rect l="l" t="t" r="r" b="b"/>
              <a:pathLst>
                <a:path w="932206" h="360680">
                  <a:moveTo>
                    <a:pt x="932206" y="180340"/>
                  </a:moveTo>
                  <a:cubicBezTo>
                    <a:pt x="932206" y="81280"/>
                    <a:pt x="852196" y="0"/>
                    <a:pt x="75186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751866" y="360680"/>
                  </a:lnTo>
                  <a:cubicBezTo>
                    <a:pt x="850926" y="360680"/>
                    <a:pt x="932206" y="279400"/>
                    <a:pt x="932206" y="180340"/>
                  </a:cubicBezTo>
                  <a:close/>
                </a:path>
              </a:pathLst>
            </a:custGeom>
            <a:solidFill>
              <a:srgbClr val="050A3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 rot="8283573">
            <a:off x="-530551" y="5199179"/>
            <a:ext cx="1518401" cy="644397"/>
            <a:chOff x="0" y="0"/>
            <a:chExt cx="957606" cy="406400"/>
          </a:xfrm>
        </p:grpSpPr>
        <p:sp>
          <p:nvSpPr>
            <p:cNvPr id="11" name="Freeform 11"/>
            <p:cNvSpPr/>
            <p:nvPr/>
          </p:nvSpPr>
          <p:spPr>
            <a:xfrm>
              <a:off x="17780" y="22860"/>
              <a:ext cx="932206" cy="360680"/>
            </a:xfrm>
            <a:custGeom>
              <a:avLst/>
              <a:gdLst/>
              <a:ahLst/>
              <a:cxnLst/>
              <a:rect l="l" t="t" r="r" b="b"/>
              <a:pathLst>
                <a:path w="932206" h="360680">
                  <a:moveTo>
                    <a:pt x="932206" y="180340"/>
                  </a:moveTo>
                  <a:cubicBezTo>
                    <a:pt x="932206" y="81280"/>
                    <a:pt x="852196" y="0"/>
                    <a:pt x="75186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751866" y="360680"/>
                  </a:lnTo>
                  <a:cubicBezTo>
                    <a:pt x="850926" y="360680"/>
                    <a:pt x="932206" y="279400"/>
                    <a:pt x="932206" y="180340"/>
                  </a:cubicBezTo>
                  <a:close/>
                </a:path>
              </a:pathLst>
            </a:custGeom>
            <a:solidFill>
              <a:srgbClr val="4278E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0" y="274320"/>
            <a:ext cx="9753600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000" b="1" i="1" spc="-90">
                <a:solidFill>
                  <a:srgbClr val="050A3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ELEV8 ADVANCED AGENT TRAINING &amp; CONFERENCE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311545" y="2631162"/>
          <a:ext cx="5225557" cy="4238625"/>
        </p:xfrm>
        <a:graphic>
          <a:graphicData uri="http://schemas.openxmlformats.org/drawingml/2006/table">
            <a:tbl>
              <a:tblPr/>
              <a:tblGrid>
                <a:gridCol w="2618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74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7172">
                <a:tc>
                  <a:txBody>
                    <a:bodyPr/>
                    <a:lstStyle/>
                    <a:p>
                      <a:pPr algn="ctr">
                        <a:lnSpc>
                          <a:spcPts val="1602"/>
                        </a:lnSpc>
                        <a:defRPr/>
                      </a:pPr>
                      <a:r>
                        <a:rPr lang="en-US" sz="1144" b="1">
                          <a:solidFill>
                            <a:srgbClr val="050A3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Carrier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2"/>
                        </a:lnSpc>
                        <a:defRPr/>
                      </a:pPr>
                      <a:r>
                        <a:rPr lang="en-US" sz="1144" b="1">
                          <a:solidFill>
                            <a:srgbClr val="050A3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Compass Cash Per Policy Sold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789">
                <a:tc>
                  <a:txBody>
                    <a:bodyPr/>
                    <a:lstStyle/>
                    <a:p>
                      <a:pPr algn="ctr">
                        <a:lnSpc>
                          <a:spcPts val="1602"/>
                        </a:lnSpc>
                        <a:defRPr/>
                      </a:pPr>
                      <a:r>
                        <a:rPr lang="en-US" sz="1144" b="1">
                          <a:solidFill>
                            <a:srgbClr val="050A3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LifeX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2"/>
                        </a:lnSpc>
                        <a:defRPr/>
                      </a:pPr>
                      <a:r>
                        <a:rPr lang="en-US" sz="1144">
                          <a:solidFill>
                            <a:srgbClr val="050A3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$15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8555">
                <a:tc>
                  <a:txBody>
                    <a:bodyPr/>
                    <a:lstStyle/>
                    <a:p>
                      <a:pPr algn="ctr">
                        <a:lnSpc>
                          <a:spcPts val="1602"/>
                        </a:lnSpc>
                        <a:defRPr/>
                      </a:pPr>
                      <a:r>
                        <a:rPr lang="en-US" sz="1144" b="1">
                          <a:solidFill>
                            <a:srgbClr val="050A3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Enroll Prime</a:t>
                      </a:r>
                      <a:endParaRPr lang="en-US" sz="1100"/>
                    </a:p>
                    <a:p>
                      <a:pPr algn="ctr">
                        <a:lnSpc>
                          <a:spcPts val="1602"/>
                        </a:lnSpc>
                      </a:pPr>
                      <a:r>
                        <a:rPr lang="en-US" sz="1144" b="1">
                          <a:solidFill>
                            <a:srgbClr val="050A3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PSM</a:t>
                      </a:r>
                    </a:p>
                    <a:p>
                      <a:pPr algn="ctr">
                        <a:lnSpc>
                          <a:spcPts val="1602"/>
                        </a:lnSpc>
                      </a:pPr>
                      <a:r>
                        <a:rPr lang="en-US" sz="1144" b="1">
                          <a:solidFill>
                            <a:srgbClr val="050A3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OneShare</a:t>
                      </a:r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2"/>
                        </a:lnSpc>
                        <a:defRPr/>
                      </a:pPr>
                      <a:r>
                        <a:rPr lang="en-US" sz="1144">
                          <a:solidFill>
                            <a:srgbClr val="050A3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$10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9937">
                <a:tc>
                  <a:txBody>
                    <a:bodyPr/>
                    <a:lstStyle/>
                    <a:p>
                      <a:pPr algn="ctr">
                        <a:lnSpc>
                          <a:spcPts val="1602"/>
                        </a:lnSpc>
                        <a:defRPr/>
                      </a:pPr>
                      <a:r>
                        <a:rPr lang="en-US" sz="1144" b="1">
                          <a:solidFill>
                            <a:srgbClr val="050A3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AmeriBenefit</a:t>
                      </a:r>
                      <a:endParaRPr lang="en-US" sz="1100"/>
                    </a:p>
                    <a:p>
                      <a:pPr algn="ctr">
                        <a:lnSpc>
                          <a:spcPts val="1602"/>
                        </a:lnSpc>
                      </a:pPr>
                      <a:r>
                        <a:rPr lang="en-US" sz="1144" b="1">
                          <a:solidFill>
                            <a:srgbClr val="050A3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Flex Benefits</a:t>
                      </a:r>
                    </a:p>
                    <a:p>
                      <a:pPr algn="ctr">
                        <a:lnSpc>
                          <a:spcPts val="1602"/>
                        </a:lnSpc>
                      </a:pPr>
                      <a:r>
                        <a:rPr lang="en-US" sz="1144" b="1">
                          <a:solidFill>
                            <a:srgbClr val="050A3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MedMutual</a:t>
                      </a:r>
                    </a:p>
                    <a:p>
                      <a:pPr algn="ctr">
                        <a:lnSpc>
                          <a:spcPts val="1602"/>
                        </a:lnSpc>
                      </a:pPr>
                      <a:r>
                        <a:rPr lang="en-US" sz="1144" b="1">
                          <a:solidFill>
                            <a:srgbClr val="050A3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NCD</a:t>
                      </a:r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2"/>
                        </a:lnSpc>
                        <a:defRPr/>
                      </a:pPr>
                      <a:r>
                        <a:rPr lang="en-US" sz="1144">
                          <a:solidFill>
                            <a:srgbClr val="050A3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$5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7172">
                <a:tc>
                  <a:txBody>
                    <a:bodyPr/>
                    <a:lstStyle/>
                    <a:p>
                      <a:pPr algn="ctr">
                        <a:lnSpc>
                          <a:spcPts val="1602"/>
                        </a:lnSpc>
                        <a:defRPr/>
                      </a:pPr>
                      <a:r>
                        <a:rPr lang="en-US" sz="1144" b="1">
                          <a:solidFill>
                            <a:srgbClr val="050A3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Group Health Policies (LEVEL FUNDED PLANS ONLY)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2"/>
                        </a:lnSpc>
                        <a:defRPr/>
                      </a:pPr>
                      <a:r>
                        <a:rPr lang="en-US" sz="1144">
                          <a:solidFill>
                            <a:srgbClr val="050A3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$5 per employee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0" y="693420"/>
            <a:ext cx="9753600" cy="186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Rules</a:t>
            </a:r>
          </a:p>
          <a:p>
            <a:pPr marL="323861" lvl="1" indent="-161931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Each application submitted and paid June 1 - Dec 22 2025 you’ll get the amount listed below of Travel Tokens towards cost of the trip</a:t>
            </a:r>
          </a:p>
          <a:p>
            <a:pPr marL="323861" lvl="1" indent="-161931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All policies written from Jan 1 - May 31 2025 (Previously written) will be given 50% credit</a:t>
            </a:r>
          </a:p>
          <a:p>
            <a:pPr marL="323861" lvl="1" indent="-161931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Top 15 agents and top 3 leaders (by Travel Tokens points) will attend the trip for free** (Free hotel accommodation + $750 towards flights per couple**)</a:t>
            </a:r>
          </a:p>
          <a:p>
            <a:pPr marL="323861" lvl="1" indent="-161931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Leaders credit is ⅓ of their agents credit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66229" y="6822162"/>
            <a:ext cx="8355851" cy="3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***Based on ACTUAL BUSINESS, not TopBroker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321423" y="3761169"/>
            <a:ext cx="2492013" cy="1066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For those that are NEW agents who’s </a:t>
            </a:r>
            <a:r>
              <a:rPr lang="en-US" sz="1500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first payroll was after June 1st 2025</a:t>
            </a:r>
            <a:r>
              <a:rPr lang="en-US" sz="15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, all points are DOUBLED!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65524" y="41275"/>
            <a:ext cx="6542031" cy="707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0"/>
              </a:lnSpc>
            </a:pPr>
            <a:r>
              <a:rPr lang="en-US" sz="4700" b="1" i="1" spc="-141">
                <a:solidFill>
                  <a:srgbClr val="050A3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AWARD TRIP CONTEST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palm trees and text&#10;&#10;AI-generated content may be incorrect.">
            <a:extLst>
              <a:ext uri="{FF2B5EF4-FFF2-40B4-BE49-F238E27FC236}">
                <a16:creationId xmlns:a16="http://schemas.microsoft.com/office/drawing/2014/main" id="{DC7F9C7F-77EA-8CB7-BD87-6C6161FDF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9829242" cy="729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207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57206" y="4171800"/>
            <a:ext cx="1639187" cy="2045787"/>
          </a:xfrm>
          <a:custGeom>
            <a:avLst/>
            <a:gdLst/>
            <a:ahLst/>
            <a:cxnLst/>
            <a:rect l="l" t="t" r="r" b="b"/>
            <a:pathLst>
              <a:path w="1639187" h="2045787">
                <a:moveTo>
                  <a:pt x="0" y="0"/>
                </a:moveTo>
                <a:lnTo>
                  <a:pt x="1639188" y="0"/>
                </a:lnTo>
                <a:lnTo>
                  <a:pt x="1639188" y="2045787"/>
                </a:lnTo>
                <a:lnTo>
                  <a:pt x="0" y="20457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960362" y="2548996"/>
            <a:ext cx="2298730" cy="1926754"/>
          </a:xfrm>
          <a:custGeom>
            <a:avLst/>
            <a:gdLst/>
            <a:ahLst/>
            <a:cxnLst/>
            <a:rect l="l" t="t" r="r" b="b"/>
            <a:pathLst>
              <a:path w="2298730" h="1926754">
                <a:moveTo>
                  <a:pt x="0" y="0"/>
                </a:moveTo>
                <a:lnTo>
                  <a:pt x="2298730" y="0"/>
                </a:lnTo>
                <a:lnTo>
                  <a:pt x="2298730" y="1926753"/>
                </a:lnTo>
                <a:lnTo>
                  <a:pt x="0" y="19267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93001" y="2267370"/>
            <a:ext cx="2784982" cy="3609417"/>
          </a:xfrm>
          <a:custGeom>
            <a:avLst/>
            <a:gdLst/>
            <a:ahLst/>
            <a:cxnLst/>
            <a:rect l="l" t="t" r="r" b="b"/>
            <a:pathLst>
              <a:path w="2784982" h="3609417">
                <a:moveTo>
                  <a:pt x="0" y="0"/>
                </a:moveTo>
                <a:lnTo>
                  <a:pt x="2784982" y="0"/>
                </a:lnTo>
                <a:lnTo>
                  <a:pt x="2784982" y="3609417"/>
                </a:lnTo>
                <a:lnTo>
                  <a:pt x="0" y="36094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0" y="233045"/>
            <a:ext cx="9753600" cy="1454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5000" b="1" i="1" spc="-150">
                <a:solidFill>
                  <a:srgbClr val="050A3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CHC WOMENS COUNCIL </a:t>
            </a:r>
          </a:p>
          <a:p>
            <a:pPr algn="ctr">
              <a:lnSpc>
                <a:spcPts val="5500"/>
              </a:lnSpc>
            </a:pPr>
            <a:r>
              <a:rPr lang="en-US" sz="5000" i="1" spc="-150">
                <a:solidFill>
                  <a:srgbClr val="050A3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NEXT MEETING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890541" y="2007058"/>
            <a:ext cx="4155653" cy="2065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1800">
                <a:solidFill>
                  <a:srgbClr val="050A30"/>
                </a:solidFill>
                <a:latin typeface="Poppins"/>
                <a:ea typeface="Poppins"/>
                <a:cs typeface="Poppins"/>
                <a:sym typeface="Poppins"/>
              </a:rPr>
              <a:t>**DATE CHANGE:</a:t>
            </a:r>
          </a:p>
          <a:p>
            <a:pPr algn="ctr">
              <a:lnSpc>
                <a:spcPts val="2700"/>
              </a:lnSpc>
            </a:pPr>
            <a:r>
              <a:rPr lang="en-US" sz="1800">
                <a:solidFill>
                  <a:srgbClr val="050A30"/>
                </a:solidFill>
                <a:latin typeface="Poppins"/>
                <a:ea typeface="Poppins"/>
                <a:cs typeface="Poppins"/>
                <a:sym typeface="Poppins"/>
              </a:rPr>
              <a:t>Friday, September 12 at 10am CST</a:t>
            </a:r>
          </a:p>
          <a:p>
            <a:pPr algn="ctr">
              <a:lnSpc>
                <a:spcPts val="2700"/>
              </a:lnSpc>
            </a:pPr>
            <a:endParaRPr lang="en-US" sz="1800">
              <a:solidFill>
                <a:srgbClr val="050A3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2700"/>
              </a:lnSpc>
            </a:pPr>
            <a:r>
              <a:rPr lang="en-US" sz="1800" b="1">
                <a:solidFill>
                  <a:srgbClr val="050A30"/>
                </a:solidFill>
                <a:latin typeface="Poppins Bold"/>
                <a:ea typeface="Poppins Bold"/>
                <a:cs typeface="Poppins Bold"/>
                <a:sym typeface="Poppins Bold"/>
              </a:rPr>
              <a:t>Focus on Marketing</a:t>
            </a:r>
          </a:p>
          <a:p>
            <a:pPr algn="ctr">
              <a:lnSpc>
                <a:spcPts val="2700"/>
              </a:lnSpc>
            </a:pPr>
            <a:endParaRPr lang="en-US" sz="1800" b="1">
              <a:solidFill>
                <a:srgbClr val="050A3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2700"/>
              </a:lnSpc>
            </a:pPr>
            <a:r>
              <a:rPr lang="en-US" sz="1800">
                <a:solidFill>
                  <a:srgbClr val="050A30"/>
                </a:solidFill>
                <a:latin typeface="Poppins"/>
                <a:ea typeface="Poppins"/>
                <a:cs typeface="Poppins"/>
                <a:sym typeface="Poppins"/>
              </a:rPr>
              <a:t>We hope to see you there!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94508" y="6599254"/>
            <a:ext cx="8764585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50"/>
              </a:lnSpc>
            </a:pPr>
            <a:r>
              <a:rPr lang="en-US" sz="1500">
                <a:solidFill>
                  <a:srgbClr val="050A30"/>
                </a:solidFill>
                <a:latin typeface="Poppins"/>
                <a:ea typeface="Poppins"/>
                <a:cs typeface="Poppins"/>
                <a:sym typeface="Poppins"/>
              </a:rPr>
              <a:t>**If you’re not in the slack and wish to be, send an email to marketing@chcquotes.com!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48924" y="145249"/>
            <a:ext cx="6048199" cy="3187152"/>
            <a:chOff x="0" y="0"/>
            <a:chExt cx="8064266" cy="4249536"/>
          </a:xfrm>
        </p:grpSpPr>
        <p:sp>
          <p:nvSpPr>
            <p:cNvPr id="3" name="TextBox 3"/>
            <p:cNvSpPr txBox="1"/>
            <p:nvPr/>
          </p:nvSpPr>
          <p:spPr>
            <a:xfrm>
              <a:off x="0" y="-38100"/>
              <a:ext cx="8064266" cy="4597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730"/>
                </a:lnSpc>
              </a:pPr>
              <a:r>
                <a:rPr lang="en-US" sz="2100" b="1" spc="210">
                  <a:solidFill>
                    <a:srgbClr val="050A3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OCTOBER 1 UPDATES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96397"/>
              <a:ext cx="8064266" cy="1204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00"/>
                </a:lnSpc>
              </a:pPr>
              <a:r>
                <a:rPr lang="en-US" sz="1600">
                  <a:solidFill>
                    <a:srgbClr val="050A3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October 1, 2025-January 1, 2026 there will be NO hierarchy changes so we can clean everything up and make sure we’re in the right place!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069292"/>
              <a:ext cx="8064266" cy="4597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730"/>
                </a:lnSpc>
              </a:pPr>
              <a:r>
                <a:rPr lang="en-US" sz="2100" b="1" spc="210">
                  <a:solidFill>
                    <a:srgbClr val="050A3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KEEP YOUR EYES PEALED!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363884"/>
              <a:ext cx="8064266" cy="4597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730"/>
                </a:lnSpc>
              </a:pPr>
              <a:r>
                <a:rPr lang="en-US" sz="2100" b="1" spc="210">
                  <a:solidFill>
                    <a:srgbClr val="050A3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PHILADELPHIA AMERICAN BONUS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603789"/>
              <a:ext cx="8064266" cy="3917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00"/>
                </a:lnSpc>
              </a:pPr>
              <a:r>
                <a:rPr lang="en-US" sz="1600">
                  <a:solidFill>
                    <a:srgbClr val="050A30"/>
                  </a:solidFill>
                  <a:latin typeface="Poppins"/>
                  <a:ea typeface="Poppins"/>
                  <a:cs typeface="Poppins"/>
                  <a:sym typeface="Poppins"/>
                </a:rPr>
                <a:t>Oneshare and Philadelphia American trainings to come!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898381"/>
              <a:ext cx="8064266" cy="351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100"/>
                </a:lnSpc>
              </a:pPr>
              <a:endParaRPr/>
            </a:p>
          </p:txBody>
        </p:sp>
      </p:grp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3295204" y="3154663"/>
          <a:ext cx="5201920" cy="3629028"/>
        </p:xfrm>
        <a:graphic>
          <a:graphicData uri="http://schemas.openxmlformats.org/drawingml/2006/table">
            <a:tbl>
              <a:tblPr/>
              <a:tblGrid>
                <a:gridCol w="2600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0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4838">
                <a:tc>
                  <a:txBody>
                    <a:bodyPr/>
                    <a:lstStyle/>
                    <a:p>
                      <a:pPr algn="ctr">
                        <a:lnSpc>
                          <a:spcPts val="1819"/>
                        </a:lnSpc>
                        <a:defRPr/>
                      </a:pPr>
                      <a:r>
                        <a:rPr lang="en-US" sz="1299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Number of Apps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19"/>
                        </a:lnSpc>
                        <a:defRPr/>
                      </a:pPr>
                      <a:r>
                        <a:rPr lang="en-US" sz="1299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Money Earned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pPr algn="ctr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1-5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$250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pPr algn="ctr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6-10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$500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pPr algn="ctr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11-15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$750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pPr algn="ctr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16-19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$1,000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pPr algn="ctr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20+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$2,000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TextBox 10"/>
          <p:cNvSpPr txBox="1"/>
          <p:nvPr/>
        </p:nvSpPr>
        <p:spPr>
          <a:xfrm rot="-5400000">
            <a:off x="-1082855" y="2250904"/>
            <a:ext cx="3826327" cy="787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720"/>
              </a:lnSpc>
            </a:pPr>
            <a:r>
              <a:rPr lang="en-US" sz="5200" b="1" i="1" spc="-155">
                <a:solidFill>
                  <a:srgbClr val="050A3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UPDATES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976444" y="6831609"/>
            <a:ext cx="1839440" cy="310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1600">
                <a:solidFill>
                  <a:srgbClr val="050A30"/>
                </a:solidFill>
                <a:latin typeface="Poppins"/>
                <a:ea typeface="Poppins"/>
                <a:cs typeface="Poppins"/>
                <a:sym typeface="Poppins"/>
              </a:rPr>
              <a:t>Dates: 8/1 - 9/30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30029" y="3923699"/>
            <a:ext cx="2897561" cy="1834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1600" b="1">
                <a:solidFill>
                  <a:srgbClr val="050A30"/>
                </a:solidFill>
                <a:latin typeface="Poppins Bold"/>
                <a:ea typeface="Poppins Bold"/>
                <a:cs typeface="Poppins Bold"/>
                <a:sym typeface="Poppins Bold"/>
              </a:rPr>
              <a:t>TOP 5</a:t>
            </a:r>
          </a:p>
          <a:p>
            <a:pPr marL="345441" lvl="1" indent="-172721" algn="l">
              <a:lnSpc>
                <a:spcPts val="2400"/>
              </a:lnSpc>
              <a:buAutoNum type="arabicPeriod"/>
            </a:pPr>
            <a:r>
              <a:rPr lang="en-US" sz="1600">
                <a:solidFill>
                  <a:srgbClr val="050A30"/>
                </a:solidFill>
                <a:latin typeface="Poppins"/>
                <a:ea typeface="Poppins"/>
                <a:cs typeface="Poppins"/>
                <a:sym typeface="Poppins"/>
              </a:rPr>
              <a:t> Kyle Constant: 6</a:t>
            </a:r>
          </a:p>
          <a:p>
            <a:pPr marL="345441" lvl="1" indent="-172721" algn="l">
              <a:lnSpc>
                <a:spcPts val="2400"/>
              </a:lnSpc>
              <a:buAutoNum type="arabicPeriod"/>
            </a:pPr>
            <a:r>
              <a:rPr lang="en-US" sz="1600">
                <a:solidFill>
                  <a:srgbClr val="050A30"/>
                </a:solidFill>
                <a:latin typeface="Poppins"/>
                <a:ea typeface="Poppins"/>
                <a:cs typeface="Poppins"/>
                <a:sym typeface="Poppins"/>
              </a:rPr>
              <a:t>Rachid Eloudiyi: 4</a:t>
            </a:r>
          </a:p>
          <a:p>
            <a:pPr marL="345441" lvl="1" indent="-172721" algn="l">
              <a:lnSpc>
                <a:spcPts val="2400"/>
              </a:lnSpc>
              <a:buAutoNum type="arabicPeriod"/>
            </a:pPr>
            <a:r>
              <a:rPr lang="en-US" sz="1600">
                <a:solidFill>
                  <a:srgbClr val="050A30"/>
                </a:solidFill>
                <a:latin typeface="Poppins"/>
                <a:ea typeface="Poppins"/>
                <a:cs typeface="Poppins"/>
                <a:sym typeface="Poppins"/>
              </a:rPr>
              <a:t>Chrystal Constant: 3</a:t>
            </a:r>
          </a:p>
          <a:p>
            <a:pPr marL="345441" lvl="1" indent="-172721" algn="l">
              <a:lnSpc>
                <a:spcPts val="2400"/>
              </a:lnSpc>
              <a:buAutoNum type="arabicPeriod"/>
            </a:pPr>
            <a:r>
              <a:rPr lang="en-US" sz="1600">
                <a:solidFill>
                  <a:srgbClr val="050A30"/>
                </a:solidFill>
                <a:latin typeface="Poppins"/>
                <a:ea typeface="Poppins"/>
                <a:cs typeface="Poppins"/>
                <a:sym typeface="Poppins"/>
              </a:rPr>
              <a:t>Chelsea Criswell: 3</a:t>
            </a:r>
          </a:p>
          <a:p>
            <a:pPr marL="345441" lvl="1" indent="-172721" algn="l">
              <a:lnSpc>
                <a:spcPts val="2400"/>
              </a:lnSpc>
              <a:buAutoNum type="arabicPeriod"/>
            </a:pPr>
            <a:r>
              <a:rPr lang="en-US" sz="1600">
                <a:solidFill>
                  <a:srgbClr val="050A30"/>
                </a:solidFill>
                <a:latin typeface="Poppins"/>
                <a:ea typeface="Poppins"/>
                <a:cs typeface="Poppins"/>
                <a:sym typeface="Poppins"/>
              </a:rPr>
              <a:t>Gregory Rodrigues: 2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444908" y="165191"/>
            <a:ext cx="2863784" cy="987278"/>
          </a:xfrm>
          <a:custGeom>
            <a:avLst/>
            <a:gdLst/>
            <a:ahLst/>
            <a:cxnLst/>
            <a:rect l="l" t="t" r="r" b="b"/>
            <a:pathLst>
              <a:path w="2863784" h="987278">
                <a:moveTo>
                  <a:pt x="0" y="0"/>
                </a:moveTo>
                <a:lnTo>
                  <a:pt x="2863784" y="0"/>
                </a:lnTo>
                <a:lnTo>
                  <a:pt x="2863784" y="987278"/>
                </a:lnTo>
                <a:lnTo>
                  <a:pt x="0" y="9872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2782" b="-1072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822208" y="2162222"/>
            <a:ext cx="8109185" cy="5040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67"/>
              </a:lnSpc>
            </a:pPr>
            <a:endParaRPr/>
          </a:p>
          <a:p>
            <a:pPr marL="305912" lvl="1" indent="-152956" algn="l">
              <a:lnSpc>
                <a:spcPts val="2762"/>
              </a:lnSpc>
              <a:buFont typeface="Arial"/>
              <a:buChar char="•"/>
            </a:pPr>
            <a:r>
              <a:rPr lang="en-US" sz="141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The deadline for BHPI enrollments is the 15th of the month before the effective date.</a:t>
            </a:r>
          </a:p>
          <a:p>
            <a:pPr marL="305912" lvl="1" indent="-152956" algn="l">
              <a:lnSpc>
                <a:spcPts val="2762"/>
              </a:lnSpc>
              <a:buFont typeface="Arial"/>
              <a:buChar char="•"/>
            </a:pPr>
            <a:r>
              <a:rPr lang="en-US" sz="141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Agents should be sending BHPI enrollment documents to group@themvpplans.com.</a:t>
            </a:r>
          </a:p>
          <a:p>
            <a:pPr marL="305912" lvl="1" indent="-152956" algn="l">
              <a:lnSpc>
                <a:spcPts val="2762"/>
              </a:lnSpc>
              <a:buFont typeface="Arial"/>
              <a:buChar char="•"/>
            </a:pPr>
            <a:r>
              <a:rPr lang="en-US" sz="141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Agents’ questions regarding commission should be directed to their upline manager or LOA. For CHC agents commission schedule is located on the CHC agent website under commissions.</a:t>
            </a:r>
          </a:p>
          <a:p>
            <a:pPr marL="611824" lvl="2" indent="-203941" algn="l">
              <a:lnSpc>
                <a:spcPts val="2762"/>
              </a:lnSpc>
              <a:buFont typeface="Arial"/>
              <a:buChar char="⚬"/>
            </a:pPr>
            <a:r>
              <a:rPr lang="en-US" sz="141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For all questions about the BHPI plans/enrollment, please go to the website https://www.bhpigroup.com. After reviewing the videos, if you still have questions, please reach out to schedule a call.</a:t>
            </a:r>
          </a:p>
          <a:p>
            <a:pPr marL="305912" lvl="1" indent="-152956" algn="l">
              <a:lnSpc>
                <a:spcPts val="2762"/>
              </a:lnSpc>
              <a:buFont typeface="Arial"/>
              <a:buChar char="•"/>
            </a:pPr>
            <a:r>
              <a:rPr lang="en-US" sz="141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Anthem network is being added</a:t>
            </a:r>
          </a:p>
          <a:p>
            <a:pPr marL="305912" lvl="1" indent="-152956" algn="l">
              <a:lnSpc>
                <a:spcPts val="2762"/>
              </a:lnSpc>
              <a:buFont typeface="Arial"/>
              <a:buChar char="•"/>
            </a:pPr>
            <a:r>
              <a:rPr lang="en-US" sz="141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BHPI Reoccuring Webinar: Wednesdays 4pm CST Link on www.chcagents.com</a:t>
            </a:r>
          </a:p>
          <a:p>
            <a:pPr marL="305912" lvl="1" indent="-152956" algn="l">
              <a:lnSpc>
                <a:spcPts val="2762"/>
              </a:lnSpc>
              <a:buFont typeface="Arial"/>
              <a:buChar char="•"/>
            </a:pPr>
            <a:r>
              <a:rPr lang="en-US" sz="141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1 network under 100 ENROLLED</a:t>
            </a:r>
          </a:p>
          <a:p>
            <a:pPr marL="611824" lvl="2" indent="-203941" algn="l">
              <a:lnSpc>
                <a:spcPts val="2762"/>
              </a:lnSpc>
              <a:buFont typeface="Arial"/>
              <a:buChar char="⚬"/>
            </a:pPr>
            <a:r>
              <a:rPr lang="en-US" sz="141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2 networks 101-200 ENROLLED</a:t>
            </a:r>
          </a:p>
          <a:p>
            <a:pPr marL="305912" lvl="1" indent="-152956" algn="l">
              <a:lnSpc>
                <a:spcPts val="2762"/>
              </a:lnSpc>
              <a:buFont typeface="Arial"/>
              <a:buChar char="•"/>
            </a:pPr>
            <a:r>
              <a:rPr lang="en-US" sz="141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VL group plans have waiting periods like individual plans</a:t>
            </a:r>
          </a:p>
          <a:p>
            <a:pPr algn="l">
              <a:lnSpc>
                <a:spcPts val="2762"/>
              </a:lnSpc>
            </a:pPr>
            <a:r>
              <a:rPr lang="en-US" sz="141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id="5" name="Freeform 5"/>
          <p:cNvSpPr/>
          <p:nvPr/>
        </p:nvSpPr>
        <p:spPr>
          <a:xfrm>
            <a:off x="3247407" y="1301310"/>
            <a:ext cx="3061285" cy="983438"/>
          </a:xfrm>
          <a:custGeom>
            <a:avLst/>
            <a:gdLst/>
            <a:ahLst/>
            <a:cxnLst/>
            <a:rect l="l" t="t" r="r" b="b"/>
            <a:pathLst>
              <a:path w="3061285" h="983438">
                <a:moveTo>
                  <a:pt x="0" y="0"/>
                </a:moveTo>
                <a:lnTo>
                  <a:pt x="3061285" y="0"/>
                </a:lnTo>
                <a:lnTo>
                  <a:pt x="3061285" y="983438"/>
                </a:lnTo>
                <a:lnTo>
                  <a:pt x="0" y="983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877267" y="1418379"/>
            <a:ext cx="1801564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50A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Name change </a:t>
            </a:r>
          </a:p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50A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coming SOON!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583" b="-165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64588" y="2613366"/>
            <a:ext cx="8157492" cy="1610620"/>
          </a:xfrm>
          <a:custGeom>
            <a:avLst/>
            <a:gdLst/>
            <a:ahLst/>
            <a:cxnLst/>
            <a:rect l="l" t="t" r="r" b="b"/>
            <a:pathLst>
              <a:path w="8157492" h="1610620">
                <a:moveTo>
                  <a:pt x="0" y="0"/>
                </a:moveTo>
                <a:lnTo>
                  <a:pt x="8157492" y="0"/>
                </a:lnTo>
                <a:lnTo>
                  <a:pt x="8157492" y="1610620"/>
                </a:lnTo>
                <a:lnTo>
                  <a:pt x="0" y="16106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288506" y="4835874"/>
            <a:ext cx="3176588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Cigna is NOW Available!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1233" y="929843"/>
            <a:ext cx="7311135" cy="1894529"/>
          </a:xfrm>
          <a:custGeom>
            <a:avLst/>
            <a:gdLst/>
            <a:ahLst/>
            <a:cxnLst/>
            <a:rect l="l" t="t" r="r" b="b"/>
            <a:pathLst>
              <a:path w="7311135" h="1894529">
                <a:moveTo>
                  <a:pt x="0" y="0"/>
                </a:moveTo>
                <a:lnTo>
                  <a:pt x="7311134" y="0"/>
                </a:lnTo>
                <a:lnTo>
                  <a:pt x="7311134" y="1894529"/>
                </a:lnTo>
                <a:lnTo>
                  <a:pt x="0" y="1894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10" b="-574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189666" y="3376654"/>
            <a:ext cx="1374269" cy="1377713"/>
          </a:xfrm>
          <a:custGeom>
            <a:avLst/>
            <a:gdLst/>
            <a:ahLst/>
            <a:cxnLst/>
            <a:rect l="l" t="t" r="r" b="b"/>
            <a:pathLst>
              <a:path w="1374269" h="1377713">
                <a:moveTo>
                  <a:pt x="0" y="0"/>
                </a:moveTo>
                <a:lnTo>
                  <a:pt x="1374268" y="0"/>
                </a:lnTo>
                <a:lnTo>
                  <a:pt x="1374268" y="1377713"/>
                </a:lnTo>
                <a:lnTo>
                  <a:pt x="0" y="13777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215602" y="5510004"/>
            <a:ext cx="5546230" cy="492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4"/>
              </a:lnSpc>
            </a:pPr>
            <a:r>
              <a:rPr lang="en-US" sz="286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SHORT TERM MEDICAL IS </a:t>
            </a:r>
            <a:r>
              <a:rPr lang="en-US" sz="2860" b="1" i="1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BACK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60445" y="1279337"/>
            <a:ext cx="5832710" cy="2159805"/>
          </a:xfrm>
          <a:custGeom>
            <a:avLst/>
            <a:gdLst/>
            <a:ahLst/>
            <a:cxnLst/>
            <a:rect l="l" t="t" r="r" b="b"/>
            <a:pathLst>
              <a:path w="5832710" h="2159805">
                <a:moveTo>
                  <a:pt x="0" y="0"/>
                </a:moveTo>
                <a:lnTo>
                  <a:pt x="5832710" y="0"/>
                </a:lnTo>
                <a:lnTo>
                  <a:pt x="5832710" y="2159805"/>
                </a:lnTo>
                <a:lnTo>
                  <a:pt x="0" y="21598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472624" y="4460128"/>
            <a:ext cx="4808353" cy="3083356"/>
          </a:xfrm>
          <a:custGeom>
            <a:avLst/>
            <a:gdLst/>
            <a:ahLst/>
            <a:cxnLst/>
            <a:rect l="l" t="t" r="r" b="b"/>
            <a:pathLst>
              <a:path w="4808353" h="3083356">
                <a:moveTo>
                  <a:pt x="0" y="0"/>
                </a:moveTo>
                <a:lnTo>
                  <a:pt x="4808352" y="0"/>
                </a:lnTo>
                <a:lnTo>
                  <a:pt x="4808352" y="3083357"/>
                </a:lnTo>
                <a:lnTo>
                  <a:pt x="0" y="30833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028689" y="4756345"/>
            <a:ext cx="3696222" cy="2028302"/>
          </a:xfrm>
          <a:custGeom>
            <a:avLst/>
            <a:gdLst/>
            <a:ahLst/>
            <a:cxnLst/>
            <a:rect l="l" t="t" r="r" b="b"/>
            <a:pathLst>
              <a:path w="3696222" h="2028302">
                <a:moveTo>
                  <a:pt x="0" y="0"/>
                </a:moveTo>
                <a:lnTo>
                  <a:pt x="3696222" y="0"/>
                </a:lnTo>
                <a:lnTo>
                  <a:pt x="3696222" y="2028302"/>
                </a:lnTo>
                <a:lnTo>
                  <a:pt x="0" y="20283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27096" y="4209131"/>
            <a:ext cx="3446817" cy="4171954"/>
            <a:chOff x="0" y="0"/>
            <a:chExt cx="4595756" cy="5562605"/>
          </a:xfrm>
        </p:grpSpPr>
        <p:grpSp>
          <p:nvGrpSpPr>
            <p:cNvPr id="3" name="Group 3"/>
            <p:cNvGrpSpPr/>
            <p:nvPr/>
          </p:nvGrpSpPr>
          <p:grpSpPr>
            <a:xfrm rot="-2700000">
              <a:off x="-126790" y="2439704"/>
              <a:ext cx="4849335" cy="1650045"/>
              <a:chOff x="0" y="0"/>
              <a:chExt cx="1194373" cy="4064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7780" y="22860"/>
                <a:ext cx="1168973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68973" h="360680">
                    <a:moveTo>
                      <a:pt x="1168973" y="180340"/>
                    </a:moveTo>
                    <a:cubicBezTo>
                      <a:pt x="1168973" y="81280"/>
                      <a:pt x="1088963" y="0"/>
                      <a:pt x="988633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88633" y="360680"/>
                    </a:lnTo>
                    <a:cubicBezTo>
                      <a:pt x="1087693" y="360680"/>
                      <a:pt x="1168973" y="279400"/>
                      <a:pt x="1168973" y="180340"/>
                    </a:cubicBezTo>
                    <a:close/>
                  </a:path>
                </a:pathLst>
              </a:custGeom>
              <a:solidFill>
                <a:srgbClr val="050A3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 rot="-2700000">
              <a:off x="758589" y="1106120"/>
              <a:ext cx="3812050" cy="1650045"/>
              <a:chOff x="0" y="0"/>
              <a:chExt cx="938894" cy="4064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7780" y="22860"/>
                <a:ext cx="913494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13494" h="360680">
                    <a:moveTo>
                      <a:pt x="913494" y="180340"/>
                    </a:moveTo>
                    <a:cubicBezTo>
                      <a:pt x="913494" y="81280"/>
                      <a:pt x="833484" y="0"/>
                      <a:pt x="733154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33154" y="360680"/>
                    </a:lnTo>
                    <a:cubicBezTo>
                      <a:pt x="832213" y="360680"/>
                      <a:pt x="913494" y="279400"/>
                      <a:pt x="913494" y="180340"/>
                    </a:cubicBezTo>
                    <a:close/>
                  </a:path>
                </a:pathLst>
              </a:custGeom>
              <a:solidFill>
                <a:srgbClr val="4278E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" name="TextBox 7"/>
          <p:cNvSpPr txBox="1"/>
          <p:nvPr/>
        </p:nvSpPr>
        <p:spPr>
          <a:xfrm>
            <a:off x="1348385" y="1435098"/>
            <a:ext cx="7087688" cy="1440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 i="1" spc="161">
                <a:solidFill>
                  <a:srgbClr val="050A3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SELL YOUR FIRST APPLICATION BY NEXT FRIDAY, SEPTEMBER 19TH &amp; RECEIVE A COMPASS SHIRT* AND $100 LEAD CREDITS!</a:t>
            </a:r>
          </a:p>
          <a:p>
            <a:pPr algn="ctr">
              <a:lnSpc>
                <a:spcPts val="1820"/>
              </a:lnSpc>
            </a:pPr>
            <a:r>
              <a:rPr lang="en-US" sz="1300" b="1" i="1" spc="91">
                <a:solidFill>
                  <a:srgbClr val="050A3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*MAY BE SUBSTITUTED FOR A $50 CHC STORE CREDIT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88774" y="3218177"/>
            <a:ext cx="7576052" cy="275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1800" u="sng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Connect with us!</a:t>
            </a:r>
          </a:p>
          <a:p>
            <a:pPr algn="ctr">
              <a:lnSpc>
                <a:spcPts val="2700"/>
              </a:lnSpc>
            </a:pPr>
            <a:endParaRPr lang="en-US" sz="1800" u="sng">
              <a:solidFill>
                <a:srgbClr val="050A3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ctr">
              <a:lnSpc>
                <a:spcPts val="2700"/>
              </a:lnSpc>
            </a:pPr>
            <a:r>
              <a:rPr lang="en-US" sz="1800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If you’re not receiving CHC emails, please email Mari Krivelow at marketing@chcquotes.com. </a:t>
            </a:r>
            <a:r>
              <a:rPr lang="en-US" sz="1800" b="1">
                <a:solidFill>
                  <a:srgbClr val="050A30"/>
                </a:solidFill>
                <a:latin typeface="Poppins Bold"/>
                <a:ea typeface="Poppins Bold"/>
                <a:cs typeface="Poppins Bold"/>
                <a:sym typeface="Poppins Bold"/>
              </a:rPr>
              <a:t>Text “START” to (314) 742-7842 to receive text messages.</a:t>
            </a:r>
            <a:r>
              <a:rPr lang="en-US" sz="1800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</a:p>
          <a:p>
            <a:pPr algn="ctr">
              <a:lnSpc>
                <a:spcPts val="2700"/>
              </a:lnSpc>
            </a:pPr>
            <a:endParaRPr lang="en-US" sz="1800">
              <a:solidFill>
                <a:srgbClr val="050A3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ctr">
              <a:lnSpc>
                <a:spcPts val="2700"/>
              </a:lnSpc>
            </a:pPr>
            <a:r>
              <a:rPr lang="en-US" sz="1800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Follow us! </a:t>
            </a:r>
          </a:p>
          <a:p>
            <a:pPr algn="ctr">
              <a:lnSpc>
                <a:spcPts val="2700"/>
              </a:lnSpc>
            </a:pPr>
            <a:endParaRPr lang="en-US" sz="1800">
              <a:solidFill>
                <a:srgbClr val="050A30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473093" y="388620"/>
            <a:ext cx="7087688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0"/>
              </a:lnSpc>
            </a:pPr>
            <a:r>
              <a:rPr lang="en-US" sz="4500" b="1" i="1" spc="-135">
                <a:solidFill>
                  <a:srgbClr val="050A3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ATTENTION NEW AGENTS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-636661" y="-512150"/>
            <a:ext cx="2109754" cy="2487340"/>
            <a:chOff x="0" y="0"/>
            <a:chExt cx="2813005" cy="3316453"/>
          </a:xfrm>
        </p:grpSpPr>
        <p:grpSp>
          <p:nvGrpSpPr>
            <p:cNvPr id="11" name="Group 11"/>
            <p:cNvGrpSpPr/>
            <p:nvPr/>
          </p:nvGrpSpPr>
          <p:grpSpPr>
            <a:xfrm rot="-2700000">
              <a:off x="-43542" y="931568"/>
              <a:ext cx="2990763" cy="859196"/>
              <a:chOff x="0" y="0"/>
              <a:chExt cx="1414632" cy="4064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7780" y="22860"/>
                <a:ext cx="1389232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389232" h="360680">
                    <a:moveTo>
                      <a:pt x="1389232" y="180340"/>
                    </a:moveTo>
                    <a:cubicBezTo>
                      <a:pt x="1389232" y="81280"/>
                      <a:pt x="1309222" y="0"/>
                      <a:pt x="1208892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1208892" y="360680"/>
                    </a:lnTo>
                    <a:cubicBezTo>
                      <a:pt x="1307952" y="360680"/>
                      <a:pt x="1389232" y="279400"/>
                      <a:pt x="1389232" y="180340"/>
                    </a:cubicBezTo>
                    <a:close/>
                  </a:path>
                </a:pathLst>
              </a:custGeom>
              <a:solidFill>
                <a:srgbClr val="4278E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-2700000">
              <a:off x="-51993" y="1724193"/>
              <a:ext cx="2429310" cy="859196"/>
              <a:chOff x="0" y="0"/>
              <a:chExt cx="1149065" cy="4064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7780" y="22860"/>
                <a:ext cx="1123665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23665" h="360680">
                    <a:moveTo>
                      <a:pt x="1123665" y="180340"/>
                    </a:moveTo>
                    <a:cubicBezTo>
                      <a:pt x="1123665" y="81280"/>
                      <a:pt x="1043655" y="0"/>
                      <a:pt x="943325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43325" y="360680"/>
                    </a:lnTo>
                    <a:cubicBezTo>
                      <a:pt x="1042385" y="360680"/>
                      <a:pt x="1123665" y="279400"/>
                      <a:pt x="1123665" y="180340"/>
                    </a:cubicBezTo>
                    <a:close/>
                  </a:path>
                </a:pathLst>
              </a:custGeom>
              <a:solidFill>
                <a:srgbClr val="050A3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5" name="Freeform 15">
            <a:hlinkClick r:id="rId2" tooltip="https://www.instagram.com/compasshealthconsultants_/"/>
          </p:cNvPr>
          <p:cNvSpPr/>
          <p:nvPr/>
        </p:nvSpPr>
        <p:spPr>
          <a:xfrm>
            <a:off x="5956306" y="6060803"/>
            <a:ext cx="655444" cy="655444"/>
          </a:xfrm>
          <a:custGeom>
            <a:avLst/>
            <a:gdLst/>
            <a:ahLst/>
            <a:cxnLst/>
            <a:rect l="l" t="t" r="r" b="b"/>
            <a:pathLst>
              <a:path w="655444" h="655444">
                <a:moveTo>
                  <a:pt x="0" y="0"/>
                </a:moveTo>
                <a:lnTo>
                  <a:pt x="655444" y="0"/>
                </a:lnTo>
                <a:lnTo>
                  <a:pt x="655444" y="655444"/>
                </a:lnTo>
                <a:lnTo>
                  <a:pt x="0" y="6554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hlinkClick r:id="rId5" tooltip="https://www.linkedin.com/company/compasshealthconsultants/"/>
          </p:cNvPr>
          <p:cNvSpPr/>
          <p:nvPr/>
        </p:nvSpPr>
        <p:spPr>
          <a:xfrm>
            <a:off x="3422125" y="6117475"/>
            <a:ext cx="598772" cy="598772"/>
          </a:xfrm>
          <a:custGeom>
            <a:avLst/>
            <a:gdLst/>
            <a:ahLst/>
            <a:cxnLst/>
            <a:rect l="l" t="t" r="r" b="b"/>
            <a:pathLst>
              <a:path w="598772" h="598772">
                <a:moveTo>
                  <a:pt x="0" y="0"/>
                </a:moveTo>
                <a:lnTo>
                  <a:pt x="598772" y="0"/>
                </a:lnTo>
                <a:lnTo>
                  <a:pt x="598772" y="598772"/>
                </a:lnTo>
                <a:lnTo>
                  <a:pt x="0" y="5987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hlinkClick r:id="rId8" tooltip="https://www.facebook.com/CompassHealthConsultants/"/>
          </p:cNvPr>
          <p:cNvSpPr/>
          <p:nvPr/>
        </p:nvSpPr>
        <p:spPr>
          <a:xfrm>
            <a:off x="4759125" y="6152842"/>
            <a:ext cx="266209" cy="563406"/>
          </a:xfrm>
          <a:custGeom>
            <a:avLst/>
            <a:gdLst/>
            <a:ahLst/>
            <a:cxnLst/>
            <a:rect l="l" t="t" r="r" b="b"/>
            <a:pathLst>
              <a:path w="266209" h="563406">
                <a:moveTo>
                  <a:pt x="0" y="0"/>
                </a:moveTo>
                <a:lnTo>
                  <a:pt x="266209" y="0"/>
                </a:lnTo>
                <a:lnTo>
                  <a:pt x="266209" y="563405"/>
                </a:lnTo>
                <a:lnTo>
                  <a:pt x="0" y="5634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5650992" cy="7315200"/>
          </a:xfrm>
          <a:custGeom>
            <a:avLst/>
            <a:gdLst/>
            <a:ahLst/>
            <a:cxnLst/>
            <a:rect l="l" t="t" r="r" b="b"/>
            <a:pathLst>
              <a:path w="5650992" h="7315200">
                <a:moveTo>
                  <a:pt x="0" y="0"/>
                </a:moveTo>
                <a:lnTo>
                  <a:pt x="5650992" y="0"/>
                </a:lnTo>
                <a:lnTo>
                  <a:pt x="5650992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964528" y="987656"/>
            <a:ext cx="1569871" cy="613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u="sng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TOP 5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811930" y="1688816"/>
            <a:ext cx="3705225" cy="1696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l">
              <a:lnSpc>
                <a:spcPts val="2754"/>
              </a:lnSpc>
              <a:buAutoNum type="arabicPeriod"/>
            </a:pPr>
            <a:r>
              <a:rPr lang="en-US" sz="1800" spc="7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Tom Trifaro: 25 Apps</a:t>
            </a:r>
          </a:p>
          <a:p>
            <a:pPr marL="388620" lvl="1" indent="-194310" algn="l">
              <a:lnSpc>
                <a:spcPts val="2754"/>
              </a:lnSpc>
              <a:buAutoNum type="arabicPeriod"/>
            </a:pPr>
            <a:r>
              <a:rPr lang="en-US" sz="1800" spc="7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John Roberts: 24 Apps</a:t>
            </a:r>
          </a:p>
          <a:p>
            <a:pPr marL="388620" lvl="1" indent="-194310" algn="l">
              <a:lnSpc>
                <a:spcPts val="2754"/>
              </a:lnSpc>
              <a:buAutoNum type="arabicPeriod"/>
            </a:pPr>
            <a:r>
              <a:rPr lang="en-US" sz="1800" spc="7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Matthew Caselli: 20 Apps</a:t>
            </a:r>
          </a:p>
          <a:p>
            <a:pPr marL="388620" lvl="1" indent="-194310" algn="l">
              <a:lnSpc>
                <a:spcPts val="2754"/>
              </a:lnSpc>
              <a:buAutoNum type="arabicPeriod"/>
            </a:pPr>
            <a:r>
              <a:rPr lang="en-US" sz="1800" spc="7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David Stoner: 19 Apps</a:t>
            </a:r>
          </a:p>
          <a:p>
            <a:pPr marL="388620" lvl="1" indent="-194310" algn="l">
              <a:lnSpc>
                <a:spcPts val="2754"/>
              </a:lnSpc>
              <a:buAutoNum type="arabicPeriod"/>
            </a:pPr>
            <a:r>
              <a:rPr lang="en-US" sz="1800" spc="7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Alex Scardaccione: 18 Apps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0" y="660846"/>
            <a:ext cx="9753600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0"/>
              </a:lnSpc>
            </a:pPr>
            <a:r>
              <a:rPr lang="en-US" sz="4800" b="1" i="1" spc="-144">
                <a:solidFill>
                  <a:srgbClr val="050A3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OUR LOGO IS NOW PATENTED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70718" y="2166604"/>
            <a:ext cx="7012163" cy="3232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20"/>
              </a:lnSpc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What does this mean?</a:t>
            </a:r>
          </a:p>
          <a:p>
            <a:pPr algn="l">
              <a:lnSpc>
                <a:spcPts val="3720"/>
              </a:lnSpc>
            </a:pPr>
            <a:endParaRPr lang="en-US" sz="200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720"/>
              </a:lnSpc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In the next few weeks you will be getting an email with the NEW CHC Patented Logo. Please ONLY use THAT logo moving forward.</a:t>
            </a:r>
          </a:p>
          <a:p>
            <a:pPr algn="l">
              <a:lnSpc>
                <a:spcPts val="3720"/>
              </a:lnSpc>
            </a:pPr>
            <a:endParaRPr lang="en-US" sz="200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720"/>
              </a:lnSpc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Thank you!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335" r="-263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742766" y="5791559"/>
            <a:ext cx="2399536" cy="1425650"/>
          </a:xfrm>
          <a:custGeom>
            <a:avLst/>
            <a:gdLst/>
            <a:ahLst/>
            <a:cxnLst/>
            <a:rect l="l" t="t" r="r" b="b"/>
            <a:pathLst>
              <a:path w="2399536" h="1425650">
                <a:moveTo>
                  <a:pt x="0" y="0"/>
                </a:moveTo>
                <a:lnTo>
                  <a:pt x="2399536" y="0"/>
                </a:lnTo>
                <a:lnTo>
                  <a:pt x="2399536" y="1425650"/>
                </a:lnTo>
                <a:lnTo>
                  <a:pt x="0" y="1425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278398" y="68783"/>
            <a:ext cx="907950" cy="1325474"/>
            <a:chOff x="0" y="0"/>
            <a:chExt cx="1210599" cy="17672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10599" cy="1767298"/>
            </a:xfrm>
            <a:custGeom>
              <a:avLst/>
              <a:gdLst/>
              <a:ahLst/>
              <a:cxnLst/>
              <a:rect l="l" t="t" r="r" b="b"/>
              <a:pathLst>
                <a:path w="1210599" h="1767298">
                  <a:moveTo>
                    <a:pt x="0" y="0"/>
                  </a:moveTo>
                  <a:lnTo>
                    <a:pt x="1210599" y="0"/>
                  </a:lnTo>
                  <a:lnTo>
                    <a:pt x="1210599" y="1767298"/>
                  </a:lnTo>
                  <a:lnTo>
                    <a:pt x="0" y="17672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57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80332" y="134052"/>
              <a:ext cx="1049936" cy="1049936"/>
            </a:xfrm>
            <a:custGeom>
              <a:avLst/>
              <a:gdLst/>
              <a:ahLst/>
              <a:cxnLst/>
              <a:rect l="l" t="t" r="r" b="b"/>
              <a:pathLst>
                <a:path w="1049936" h="1049936">
                  <a:moveTo>
                    <a:pt x="0" y="0"/>
                  </a:moveTo>
                  <a:lnTo>
                    <a:pt x="1049936" y="0"/>
                  </a:lnTo>
                  <a:lnTo>
                    <a:pt x="1049936" y="1049937"/>
                  </a:lnTo>
                  <a:lnTo>
                    <a:pt x="0" y="10499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250678" y="1781223"/>
            <a:ext cx="5391745" cy="1016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7"/>
              </a:lnSpc>
            </a:pPr>
            <a:r>
              <a:rPr lang="en-US" sz="1969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Top 10 Agents </a:t>
            </a:r>
            <a:r>
              <a:rPr lang="en-US" sz="1969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September 2025</a:t>
            </a:r>
            <a:r>
              <a:rPr lang="en-US" sz="1969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/Submitted</a:t>
            </a:r>
          </a:p>
          <a:p>
            <a:pPr algn="ctr">
              <a:lnSpc>
                <a:spcPts val="2757"/>
              </a:lnSpc>
            </a:pPr>
            <a:r>
              <a:rPr lang="en-US" sz="1969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*Only Includes Agency Appointed Carriers</a:t>
            </a:r>
          </a:p>
          <a:p>
            <a:pPr algn="ctr">
              <a:lnSpc>
                <a:spcPts val="2757"/>
              </a:lnSpc>
            </a:pPr>
            <a:endParaRPr lang="en-US" sz="1969">
              <a:solidFill>
                <a:srgbClr val="050A3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65422" y="2874163"/>
            <a:ext cx="2461295" cy="244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8"/>
              </a:lnSpc>
            </a:pPr>
            <a:r>
              <a:rPr lang="en-US" sz="1456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RANK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625021" y="2874163"/>
            <a:ext cx="2461295" cy="244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8"/>
              </a:lnSpc>
            </a:pPr>
            <a:r>
              <a:rPr lang="en-US" sz="1456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NAME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926883" y="2874163"/>
            <a:ext cx="2461295" cy="244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8"/>
              </a:lnSpc>
            </a:pPr>
            <a:r>
              <a:rPr lang="en-US" sz="1456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# OF APPS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65422" y="3185632"/>
            <a:ext cx="2461295" cy="252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7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8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9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10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55270" y="3185632"/>
            <a:ext cx="2461295" cy="252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Brent Miles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Christopher Johnson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Edward Meredith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Savannah Clark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Thomas Trifaro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Phil Vogt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Chip Dobson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Dan Crittenden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Richard Hyde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Trevor Magloire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926883" y="3185632"/>
            <a:ext cx="2461295" cy="252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52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38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30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28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24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22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17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16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15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14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62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081814" y="-153509"/>
            <a:ext cx="2671786" cy="1770058"/>
          </a:xfrm>
          <a:custGeom>
            <a:avLst/>
            <a:gdLst/>
            <a:ahLst/>
            <a:cxnLst/>
            <a:rect l="l" t="t" r="r" b="b"/>
            <a:pathLst>
              <a:path w="2671786" h="1770058">
                <a:moveTo>
                  <a:pt x="0" y="0"/>
                </a:moveTo>
                <a:lnTo>
                  <a:pt x="2671786" y="0"/>
                </a:lnTo>
                <a:lnTo>
                  <a:pt x="2671786" y="1770058"/>
                </a:lnTo>
                <a:lnTo>
                  <a:pt x="0" y="17700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82824" y="459147"/>
            <a:ext cx="6758554" cy="1157402"/>
          </a:xfrm>
          <a:custGeom>
            <a:avLst/>
            <a:gdLst/>
            <a:ahLst/>
            <a:cxnLst/>
            <a:rect l="l" t="t" r="r" b="b"/>
            <a:pathLst>
              <a:path w="6758554" h="1157402">
                <a:moveTo>
                  <a:pt x="0" y="0"/>
                </a:moveTo>
                <a:lnTo>
                  <a:pt x="6758554" y="0"/>
                </a:lnTo>
                <a:lnTo>
                  <a:pt x="6758554" y="1157402"/>
                </a:lnTo>
                <a:lnTo>
                  <a:pt x="0" y="1157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530316" y="2225877"/>
            <a:ext cx="4551498" cy="4511673"/>
          </a:xfrm>
          <a:custGeom>
            <a:avLst/>
            <a:gdLst/>
            <a:ahLst/>
            <a:cxnLst/>
            <a:rect l="l" t="t" r="r" b="b"/>
            <a:pathLst>
              <a:path w="4551498" h="4511673">
                <a:moveTo>
                  <a:pt x="0" y="0"/>
                </a:moveTo>
                <a:lnTo>
                  <a:pt x="4551498" y="0"/>
                </a:lnTo>
                <a:lnTo>
                  <a:pt x="4551498" y="4511673"/>
                </a:lnTo>
                <a:lnTo>
                  <a:pt x="0" y="45116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8067034" y="1568924"/>
            <a:ext cx="955046" cy="433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7"/>
              </a:lnSpc>
            </a:pPr>
            <a:r>
              <a:rPr lang="en-US" sz="2533" b="1">
                <a:solidFill>
                  <a:srgbClr val="4278E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SALE!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85" r="-62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29778" y="6330190"/>
            <a:ext cx="1965107" cy="985010"/>
          </a:xfrm>
          <a:custGeom>
            <a:avLst/>
            <a:gdLst/>
            <a:ahLst/>
            <a:cxnLst/>
            <a:rect l="l" t="t" r="r" b="b"/>
            <a:pathLst>
              <a:path w="1965107" h="985010">
                <a:moveTo>
                  <a:pt x="0" y="0"/>
                </a:moveTo>
                <a:lnTo>
                  <a:pt x="1965106" y="0"/>
                </a:lnTo>
                <a:lnTo>
                  <a:pt x="1965106" y="985010"/>
                </a:lnTo>
                <a:lnTo>
                  <a:pt x="0" y="9850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0" y="127953"/>
            <a:ext cx="9753600" cy="1207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799" b="1" i="1" spc="-83">
                <a:solidFill>
                  <a:srgbClr val="FDFEFB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TODAY IS A DAY OF REMEMBRANCE AND REFLECTION.</a:t>
            </a:r>
          </a:p>
          <a:p>
            <a:pPr algn="ctr">
              <a:lnSpc>
                <a:spcPts val="3079"/>
              </a:lnSpc>
            </a:pPr>
            <a:endParaRPr lang="en-US" sz="2799" b="1" i="1" spc="-83">
              <a:solidFill>
                <a:srgbClr val="FDFEFB"/>
              </a:solidFill>
              <a:latin typeface="Poppins Bold Italics"/>
              <a:ea typeface="Poppins Bold Italics"/>
              <a:cs typeface="Poppins Bold Italics"/>
              <a:sym typeface="Poppins Bold Italics"/>
            </a:endParaRPr>
          </a:p>
          <a:p>
            <a:pPr algn="ctr">
              <a:lnSpc>
                <a:spcPts val="3079"/>
              </a:lnSpc>
            </a:pPr>
            <a:r>
              <a:rPr lang="en-US" sz="2799" b="1" i="1" spc="-83">
                <a:solidFill>
                  <a:srgbClr val="FDFEFB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WE WILL NEVER FORGET.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go.chcagents.com/e/1069352/CompassHealthConsultants-/dcr4k4/1747580133/h/V8rOU8A14Oybg0nb3eVsxUzLzUNhQSlPEQs5CBGMsBM"/>
          </p:cNvPr>
          <p:cNvSpPr/>
          <p:nvPr/>
        </p:nvSpPr>
        <p:spPr>
          <a:xfrm>
            <a:off x="5373951" y="4076885"/>
            <a:ext cx="386061" cy="817059"/>
          </a:xfrm>
          <a:custGeom>
            <a:avLst/>
            <a:gdLst/>
            <a:ahLst/>
            <a:cxnLst/>
            <a:rect l="l" t="t" r="r" b="b"/>
            <a:pathLst>
              <a:path w="386061" h="817059">
                <a:moveTo>
                  <a:pt x="0" y="0"/>
                </a:moveTo>
                <a:lnTo>
                  <a:pt x="386060" y="0"/>
                </a:lnTo>
                <a:lnTo>
                  <a:pt x="386060" y="817059"/>
                </a:lnTo>
                <a:lnTo>
                  <a:pt x="0" y="8170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hlinkClick r:id="rId5" tooltip="https://go.chcagents.com/e/1069352/pany-compasshealthconsultants-/dcr4k7/1747580133/h/V8rOU8A14Oybg0nb3eVsxUzLzUNhQSlPEQs5CBGMsBM"/>
          </p:cNvPr>
          <p:cNvSpPr/>
          <p:nvPr/>
        </p:nvSpPr>
        <p:spPr>
          <a:xfrm>
            <a:off x="3042553" y="4119655"/>
            <a:ext cx="731520" cy="731520"/>
          </a:xfrm>
          <a:custGeom>
            <a:avLst/>
            <a:gdLst/>
            <a:ahLst/>
            <a:cxnLst/>
            <a:rect l="l" t="t" r="r" b="b"/>
            <a:pathLst>
              <a:path w="731520" h="731520">
                <a:moveTo>
                  <a:pt x="0" y="0"/>
                </a:moveTo>
                <a:lnTo>
                  <a:pt x="731520" y="0"/>
                </a:lnTo>
                <a:lnTo>
                  <a:pt x="731520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hlinkClick r:id="rId8" tooltip="https://go.chcagents.com/e/1069352/compasshealthconsultants--/dcr4k1/1747580133/h/V8rOU8A14Oybg0nb3eVsxUzLzUNhQSlPEQs5CBGMsBM"/>
          </p:cNvPr>
          <p:cNvSpPr/>
          <p:nvPr/>
        </p:nvSpPr>
        <p:spPr>
          <a:xfrm>
            <a:off x="631311" y="4076885"/>
            <a:ext cx="731520" cy="731520"/>
          </a:xfrm>
          <a:custGeom>
            <a:avLst/>
            <a:gdLst/>
            <a:ahLst/>
            <a:cxnLst/>
            <a:rect l="l" t="t" r="r" b="b"/>
            <a:pathLst>
              <a:path w="731520" h="731520">
                <a:moveTo>
                  <a:pt x="0" y="0"/>
                </a:moveTo>
                <a:lnTo>
                  <a:pt x="731520" y="0"/>
                </a:lnTo>
                <a:lnTo>
                  <a:pt x="731520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634154" y="382048"/>
            <a:ext cx="1387926" cy="1387926"/>
          </a:xfrm>
          <a:custGeom>
            <a:avLst/>
            <a:gdLst/>
            <a:ahLst/>
            <a:cxnLst/>
            <a:rect l="l" t="t" r="r" b="b"/>
            <a:pathLst>
              <a:path w="1387926" h="1387926">
                <a:moveTo>
                  <a:pt x="0" y="0"/>
                </a:moveTo>
                <a:lnTo>
                  <a:pt x="1387926" y="0"/>
                </a:lnTo>
                <a:lnTo>
                  <a:pt x="1387926" y="1387926"/>
                </a:lnTo>
                <a:lnTo>
                  <a:pt x="0" y="13879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67297" y="-947633"/>
            <a:ext cx="3260256" cy="2926080"/>
          </a:xfrm>
          <a:custGeom>
            <a:avLst/>
            <a:gdLst/>
            <a:ahLst/>
            <a:cxnLst/>
            <a:rect l="l" t="t" r="r" b="b"/>
            <a:pathLst>
              <a:path w="3260256" h="2926080">
                <a:moveTo>
                  <a:pt x="0" y="0"/>
                </a:moveTo>
                <a:lnTo>
                  <a:pt x="3260257" y="0"/>
                </a:lnTo>
                <a:lnTo>
                  <a:pt x="3260257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007743">
            <a:off x="4583968" y="2192778"/>
            <a:ext cx="6100373" cy="5651953"/>
          </a:xfrm>
          <a:custGeom>
            <a:avLst/>
            <a:gdLst/>
            <a:ahLst/>
            <a:cxnLst/>
            <a:rect l="l" t="t" r="r" b="b"/>
            <a:pathLst>
              <a:path w="6100373" h="5651953">
                <a:moveTo>
                  <a:pt x="0" y="0"/>
                </a:moveTo>
                <a:lnTo>
                  <a:pt x="6100373" y="0"/>
                </a:lnTo>
                <a:lnTo>
                  <a:pt x="6100373" y="5651953"/>
                </a:lnTo>
                <a:lnTo>
                  <a:pt x="0" y="56519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56364" y="3453660"/>
            <a:ext cx="4546169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79"/>
              </a:lnSpc>
              <a:spcBef>
                <a:spcPct val="0"/>
              </a:spcBef>
            </a:pPr>
            <a:r>
              <a:rPr lang="en-US" sz="1699">
                <a:solidFill>
                  <a:srgbClr val="1B3A7A"/>
                </a:solidFill>
                <a:latin typeface="IBM Plex Sans Hebrew Text"/>
                <a:ea typeface="IBM Plex Sans Hebrew Text"/>
                <a:cs typeface="IBM Plex Sans Hebrew Text"/>
                <a:sym typeface="IBM Plex Sans Hebrew Text"/>
              </a:rPr>
              <a:t>Follow us on social media!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31311" y="1250816"/>
            <a:ext cx="6817503" cy="1455262"/>
            <a:chOff x="0" y="0"/>
            <a:chExt cx="9090003" cy="1940350"/>
          </a:xfrm>
        </p:grpSpPr>
        <p:sp>
          <p:nvSpPr>
            <p:cNvPr id="10" name="TextBox 10"/>
            <p:cNvSpPr txBox="1"/>
            <p:nvPr/>
          </p:nvSpPr>
          <p:spPr>
            <a:xfrm>
              <a:off x="0" y="85725"/>
              <a:ext cx="9090003" cy="9218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00"/>
                </a:lnSpc>
              </a:pPr>
              <a:r>
                <a:rPr lang="en-US" sz="5000" i="1">
                  <a:solidFill>
                    <a:srgbClr val="050A30"/>
                  </a:solidFill>
                  <a:latin typeface="Belleza"/>
                  <a:ea typeface="Belleza"/>
                  <a:cs typeface="Belleza"/>
                  <a:sym typeface="Belleza"/>
                </a:rPr>
                <a:t>Questions? Comments?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342815"/>
              <a:ext cx="9090003" cy="597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90"/>
                </a:lnSpc>
              </a:pPr>
              <a:r>
                <a:rPr lang="en-US" sz="3000">
                  <a:solidFill>
                    <a:srgbClr val="4278E7"/>
                  </a:solidFill>
                  <a:latin typeface="Belleza"/>
                  <a:ea typeface="Belleza"/>
                  <a:cs typeface="Belleza"/>
                  <a:sym typeface="Belleza"/>
                </a:rPr>
                <a:t>Next JK Update: Thursday October 9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821250" y="5345480"/>
            <a:ext cx="2132589" cy="1807369"/>
          </a:xfrm>
          <a:custGeom>
            <a:avLst/>
            <a:gdLst/>
            <a:ahLst/>
            <a:cxnLst/>
            <a:rect l="l" t="t" r="r" b="b"/>
            <a:pathLst>
              <a:path w="2132589" h="1807369">
                <a:moveTo>
                  <a:pt x="0" y="0"/>
                </a:moveTo>
                <a:lnTo>
                  <a:pt x="2132588" y="0"/>
                </a:lnTo>
                <a:lnTo>
                  <a:pt x="2132588" y="1807369"/>
                </a:lnTo>
                <a:lnTo>
                  <a:pt x="0" y="18073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731861" y="2192655"/>
            <a:ext cx="6592135" cy="286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1600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Our next CHC New Agent Training &amp; Development is September 16th and 17th in St. Louis, MO. Send your referrals to recruiting@chcquotes.com, and you could get a $1,000 cash bonus when the new recruit hits their 10th paid application. The new agent must hit the 10th paid application in their first</a:t>
            </a:r>
          </a:p>
          <a:p>
            <a:pPr algn="l">
              <a:lnSpc>
                <a:spcPts val="2400"/>
              </a:lnSpc>
            </a:pPr>
            <a:r>
              <a:rPr lang="en-US" sz="1600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three months.</a:t>
            </a:r>
          </a:p>
          <a:p>
            <a:pPr algn="l">
              <a:lnSpc>
                <a:spcPts val="2400"/>
              </a:lnSpc>
            </a:pPr>
            <a:endParaRPr lang="en-US" sz="1600">
              <a:solidFill>
                <a:srgbClr val="050A3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l">
              <a:lnSpc>
                <a:spcPts val="1650"/>
              </a:lnSpc>
            </a:pPr>
            <a:r>
              <a:rPr lang="en-US" sz="1100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*Must have a $25 minimum premium per application</a:t>
            </a:r>
          </a:p>
          <a:p>
            <a:pPr algn="l">
              <a:lnSpc>
                <a:spcPts val="1650"/>
              </a:lnSpc>
            </a:pPr>
            <a:r>
              <a:rPr lang="en-US" sz="1100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*ACA plans do not qualify</a:t>
            </a:r>
          </a:p>
          <a:p>
            <a:pPr algn="l">
              <a:lnSpc>
                <a:spcPts val="2400"/>
              </a:lnSpc>
            </a:pPr>
            <a:endParaRPr lang="en-US" sz="1100">
              <a:solidFill>
                <a:srgbClr val="050A30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059624" y="906566"/>
            <a:ext cx="3936608" cy="78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9"/>
              </a:lnSpc>
            </a:pPr>
            <a:r>
              <a:rPr lang="en-US" sz="5199" b="1" i="1" spc="-155">
                <a:solidFill>
                  <a:srgbClr val="050A3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REFERRALS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165" y="61134"/>
            <a:ext cx="1018691" cy="1018691"/>
          </a:xfrm>
          <a:custGeom>
            <a:avLst/>
            <a:gdLst/>
            <a:ahLst/>
            <a:cxnLst/>
            <a:rect l="l" t="t" r="r" b="b"/>
            <a:pathLst>
              <a:path w="1018691" h="1018691">
                <a:moveTo>
                  <a:pt x="0" y="0"/>
                </a:moveTo>
                <a:lnTo>
                  <a:pt x="1018691" y="0"/>
                </a:lnTo>
                <a:lnTo>
                  <a:pt x="1018691" y="1018691"/>
                </a:lnTo>
                <a:lnTo>
                  <a:pt x="0" y="10186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207322" y="5634794"/>
            <a:ext cx="4319032" cy="388713"/>
          </a:xfrm>
          <a:custGeom>
            <a:avLst/>
            <a:gdLst/>
            <a:ahLst/>
            <a:cxnLst/>
            <a:rect l="l" t="t" r="r" b="b"/>
            <a:pathLst>
              <a:path w="4319032" h="388713">
                <a:moveTo>
                  <a:pt x="0" y="0"/>
                </a:moveTo>
                <a:lnTo>
                  <a:pt x="4319032" y="0"/>
                </a:lnTo>
                <a:lnTo>
                  <a:pt x="4319032" y="388713"/>
                </a:lnTo>
                <a:lnTo>
                  <a:pt x="0" y="3887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251767" y="165334"/>
            <a:ext cx="7250066" cy="1760873"/>
            <a:chOff x="0" y="0"/>
            <a:chExt cx="9666755" cy="2347830"/>
          </a:xfrm>
        </p:grpSpPr>
        <p:sp>
          <p:nvSpPr>
            <p:cNvPr id="5" name="TextBox 5"/>
            <p:cNvSpPr txBox="1"/>
            <p:nvPr/>
          </p:nvSpPr>
          <p:spPr>
            <a:xfrm>
              <a:off x="0" y="9525"/>
              <a:ext cx="9666755" cy="795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52"/>
                </a:lnSpc>
              </a:pPr>
              <a:r>
                <a:rPr lang="en-US" sz="3956" b="1" spc="735">
                  <a:solidFill>
                    <a:srgbClr val="050A30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UPCOMING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813246"/>
              <a:ext cx="9666755" cy="15345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06"/>
                </a:lnSpc>
              </a:pPr>
              <a:r>
                <a:rPr lang="en-US" sz="7895" b="1">
                  <a:solidFill>
                    <a:srgbClr val="050A30"/>
                  </a:solidFill>
                  <a:latin typeface="ITC New Baskerville Semi-Bold"/>
                  <a:ea typeface="ITC New Baskerville Semi-Bold"/>
                  <a:cs typeface="ITC New Baskerville Semi-Bold"/>
                  <a:sym typeface="ITC New Baskerville Semi-Bold"/>
                </a:rPr>
                <a:t>TRAININGS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62000" y="1660284"/>
            <a:ext cx="1379533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Kickstart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68643" y="2028584"/>
            <a:ext cx="3790365" cy="1245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September 16: Expectations &amp; Action Plans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September 17: Show Me the Money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September18: Handling Objections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September 19: How to Build Your Business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September 12: Foundations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September 15: Elevator Speech &amp; First 5 Seconds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02370" y="3655454"/>
            <a:ext cx="2737664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Thursday Trainings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67034" y="4023754"/>
            <a:ext cx="3115309" cy="19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September 11: JK Agency Updates Call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40314" y="4582206"/>
            <a:ext cx="2737664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Monday Madness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06102" y="4976686"/>
            <a:ext cx="3502960" cy="40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September 15: Approaching Small Businesses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September 22: Medicare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207322" y="1943522"/>
            <a:ext cx="3154637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Team Dials with Q&amp;A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433879" y="2279748"/>
            <a:ext cx="1681907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9"/>
              </a:lnSpc>
            </a:pPr>
            <a:r>
              <a:rPr lang="en-US" sz="1299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September 16, 23, 30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347196" y="2608678"/>
            <a:ext cx="2737664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New Agent Training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380623" y="2988090"/>
            <a:ext cx="1861691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9"/>
              </a:lnSpc>
            </a:pPr>
            <a:r>
              <a:rPr lang="en-US" sz="1299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September 16 &amp; 17: STL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380623" y="3511406"/>
            <a:ext cx="2737664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Dialing for Dollars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380623" y="3904026"/>
            <a:ext cx="1335406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9"/>
              </a:lnSpc>
            </a:pPr>
            <a:r>
              <a:rPr lang="en-US" sz="1299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September 13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380623" y="4920661"/>
            <a:ext cx="4175656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Agent Support Training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380623" y="5288961"/>
            <a:ext cx="1807518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9"/>
              </a:lnSpc>
            </a:pPr>
            <a:r>
              <a:rPr lang="en-US" sz="1299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Every Tuesday at 9am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350698" y="5674528"/>
            <a:ext cx="4175656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LifeX  &amp; BHPI Group Webinars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433879" y="6066368"/>
            <a:ext cx="4208115" cy="681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9"/>
              </a:lnSpc>
            </a:pPr>
            <a:r>
              <a:rPr lang="en-US" sz="1299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LifeX: Wed / Fri at 11am CST Link on chcagents.com</a:t>
            </a:r>
          </a:p>
          <a:p>
            <a:pPr algn="l">
              <a:lnSpc>
                <a:spcPts val="1819"/>
              </a:lnSpc>
            </a:pPr>
            <a:r>
              <a:rPr lang="en-US" sz="1299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BHPI: Wed 4pm CST Link on chcagents.com</a:t>
            </a:r>
          </a:p>
          <a:p>
            <a:pPr algn="l">
              <a:lnSpc>
                <a:spcPts val="1819"/>
              </a:lnSpc>
            </a:pPr>
            <a:r>
              <a:rPr lang="en-US" sz="1299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Keep checking chcagents.com for updates!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669361" y="6943795"/>
            <a:ext cx="3893493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9"/>
              </a:lnSpc>
            </a:pPr>
            <a:r>
              <a:rPr lang="en-US" sz="1299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**MORE INFORMATION ON CHCAGENTS.COM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347196" y="4213906"/>
            <a:ext cx="2737664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Medicare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347196" y="4591731"/>
            <a:ext cx="4294798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9"/>
              </a:lnSpc>
            </a:pPr>
            <a:r>
              <a:rPr lang="en-US" sz="1299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Medicare Minute Wednesday Every Wed Morning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228" b="-442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128610" y="373209"/>
            <a:ext cx="7496380" cy="462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9"/>
              </a:lnSpc>
            </a:pPr>
            <a:r>
              <a:rPr lang="en-US" sz="3000" b="1">
                <a:solidFill>
                  <a:srgbClr val="3D3A26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HOW TO CHANGE YOUR CHC EMAIL PW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826342" y="1038588"/>
            <a:ext cx="6097997" cy="1165531"/>
            <a:chOff x="0" y="0"/>
            <a:chExt cx="8130662" cy="155404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8130662" cy="1554042"/>
              <a:chOff x="0" y="0"/>
              <a:chExt cx="16525171" cy="3158513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6525171" cy="3158513"/>
              </a:xfrm>
              <a:custGeom>
                <a:avLst/>
                <a:gdLst/>
                <a:ahLst/>
                <a:cxnLst/>
                <a:rect l="l" t="t" r="r" b="b"/>
                <a:pathLst>
                  <a:path w="16525171" h="3158513">
                    <a:moveTo>
                      <a:pt x="16525171" y="279400"/>
                    </a:moveTo>
                    <a:lnTo>
                      <a:pt x="16525171" y="0"/>
                    </a:lnTo>
                    <a:lnTo>
                      <a:pt x="0" y="0"/>
                    </a:lnTo>
                    <a:lnTo>
                      <a:pt x="0" y="3158513"/>
                    </a:lnTo>
                    <a:lnTo>
                      <a:pt x="16525171" y="3158513"/>
                    </a:lnTo>
                    <a:lnTo>
                      <a:pt x="16525171" y="279400"/>
                    </a:lnTo>
                    <a:close/>
                    <a:moveTo>
                      <a:pt x="16446430" y="279400"/>
                    </a:moveTo>
                    <a:lnTo>
                      <a:pt x="16446430" y="3079773"/>
                    </a:lnTo>
                    <a:lnTo>
                      <a:pt x="78740" y="3079773"/>
                    </a:lnTo>
                    <a:lnTo>
                      <a:pt x="78740" y="78740"/>
                    </a:lnTo>
                    <a:lnTo>
                      <a:pt x="16446432" y="78740"/>
                    </a:lnTo>
                    <a:lnTo>
                      <a:pt x="16446432" y="279400"/>
                    </a:lnTo>
                    <a:close/>
                  </a:path>
                </a:pathLst>
              </a:custGeom>
              <a:solidFill>
                <a:srgbClr val="3D3A2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294425" y="778294"/>
              <a:ext cx="7519164" cy="396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36"/>
                </a:lnSpc>
              </a:pPr>
              <a:r>
                <a:rPr lang="en-US" sz="1869">
                  <a:solidFill>
                    <a:srgbClr val="3D3A26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Log in to apps.rackspace.com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94425" y="354021"/>
              <a:ext cx="7519164" cy="396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36"/>
                </a:lnSpc>
              </a:pPr>
              <a:r>
                <a:rPr lang="en-US" sz="1869" b="1">
                  <a:solidFill>
                    <a:srgbClr val="3D3A26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Step 1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829261" y="2322785"/>
            <a:ext cx="6097997" cy="1165531"/>
            <a:chOff x="0" y="0"/>
            <a:chExt cx="8130662" cy="1554042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8130662" cy="1554042"/>
              <a:chOff x="0" y="0"/>
              <a:chExt cx="16525171" cy="3158513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6525171" cy="3158513"/>
              </a:xfrm>
              <a:custGeom>
                <a:avLst/>
                <a:gdLst/>
                <a:ahLst/>
                <a:cxnLst/>
                <a:rect l="l" t="t" r="r" b="b"/>
                <a:pathLst>
                  <a:path w="16525171" h="3158513">
                    <a:moveTo>
                      <a:pt x="16525171" y="279400"/>
                    </a:moveTo>
                    <a:lnTo>
                      <a:pt x="16525171" y="0"/>
                    </a:lnTo>
                    <a:lnTo>
                      <a:pt x="0" y="0"/>
                    </a:lnTo>
                    <a:lnTo>
                      <a:pt x="0" y="3158513"/>
                    </a:lnTo>
                    <a:lnTo>
                      <a:pt x="16525171" y="3158513"/>
                    </a:lnTo>
                    <a:lnTo>
                      <a:pt x="16525171" y="279400"/>
                    </a:lnTo>
                    <a:close/>
                    <a:moveTo>
                      <a:pt x="16446430" y="279400"/>
                    </a:moveTo>
                    <a:lnTo>
                      <a:pt x="16446430" y="3079773"/>
                    </a:lnTo>
                    <a:lnTo>
                      <a:pt x="78740" y="3079773"/>
                    </a:lnTo>
                    <a:lnTo>
                      <a:pt x="78740" y="78740"/>
                    </a:lnTo>
                    <a:lnTo>
                      <a:pt x="16446432" y="78740"/>
                    </a:lnTo>
                    <a:lnTo>
                      <a:pt x="16446432" y="279400"/>
                    </a:lnTo>
                    <a:close/>
                  </a:path>
                </a:pathLst>
              </a:custGeom>
              <a:solidFill>
                <a:srgbClr val="3D3A2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294425" y="778294"/>
              <a:ext cx="7519164" cy="396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36"/>
                </a:lnSpc>
              </a:pPr>
              <a:r>
                <a:rPr lang="en-US" sz="1869">
                  <a:solidFill>
                    <a:srgbClr val="3D3A26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Click the 3 lines in the upper right hand corner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94425" y="354021"/>
              <a:ext cx="7519164" cy="396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36"/>
                </a:lnSpc>
              </a:pPr>
              <a:r>
                <a:rPr lang="en-US" sz="1869" b="1">
                  <a:solidFill>
                    <a:srgbClr val="3D3A26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Step 2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826342" y="3604384"/>
            <a:ext cx="6097997" cy="1165531"/>
            <a:chOff x="0" y="0"/>
            <a:chExt cx="8130662" cy="155404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8130662" cy="1554042"/>
              <a:chOff x="0" y="0"/>
              <a:chExt cx="16525171" cy="3158513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6525171" cy="3158513"/>
              </a:xfrm>
              <a:custGeom>
                <a:avLst/>
                <a:gdLst/>
                <a:ahLst/>
                <a:cxnLst/>
                <a:rect l="l" t="t" r="r" b="b"/>
                <a:pathLst>
                  <a:path w="16525171" h="3158513">
                    <a:moveTo>
                      <a:pt x="16525171" y="279400"/>
                    </a:moveTo>
                    <a:lnTo>
                      <a:pt x="16525171" y="0"/>
                    </a:lnTo>
                    <a:lnTo>
                      <a:pt x="0" y="0"/>
                    </a:lnTo>
                    <a:lnTo>
                      <a:pt x="0" y="3158513"/>
                    </a:lnTo>
                    <a:lnTo>
                      <a:pt x="16525171" y="3158513"/>
                    </a:lnTo>
                    <a:lnTo>
                      <a:pt x="16525171" y="279400"/>
                    </a:lnTo>
                    <a:close/>
                    <a:moveTo>
                      <a:pt x="16446430" y="279400"/>
                    </a:moveTo>
                    <a:lnTo>
                      <a:pt x="16446430" y="3079773"/>
                    </a:lnTo>
                    <a:lnTo>
                      <a:pt x="78740" y="3079773"/>
                    </a:lnTo>
                    <a:lnTo>
                      <a:pt x="78740" y="78740"/>
                    </a:lnTo>
                    <a:lnTo>
                      <a:pt x="16446432" y="78740"/>
                    </a:lnTo>
                    <a:lnTo>
                      <a:pt x="16446432" y="279400"/>
                    </a:lnTo>
                    <a:close/>
                  </a:path>
                </a:pathLst>
              </a:custGeom>
              <a:solidFill>
                <a:srgbClr val="3D3A2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294425" y="778294"/>
              <a:ext cx="7519164" cy="396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36"/>
                </a:lnSpc>
              </a:pPr>
              <a:r>
                <a:rPr lang="en-US" sz="1869">
                  <a:solidFill>
                    <a:srgbClr val="3D3A26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Click </a:t>
              </a:r>
              <a:r>
                <a:rPr lang="en-US" sz="1869" b="1">
                  <a:solidFill>
                    <a:srgbClr val="3D3A26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Settings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294425" y="354021"/>
              <a:ext cx="7519164" cy="396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36"/>
                </a:lnSpc>
              </a:pPr>
              <a:r>
                <a:rPr lang="en-US" sz="1869" b="1">
                  <a:solidFill>
                    <a:srgbClr val="3D3A26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Step 3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829261" y="4911461"/>
            <a:ext cx="6097997" cy="1165531"/>
            <a:chOff x="0" y="0"/>
            <a:chExt cx="8130662" cy="1554042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8130662" cy="1554042"/>
              <a:chOff x="0" y="0"/>
              <a:chExt cx="16525171" cy="3158513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6525171" cy="3158513"/>
              </a:xfrm>
              <a:custGeom>
                <a:avLst/>
                <a:gdLst/>
                <a:ahLst/>
                <a:cxnLst/>
                <a:rect l="l" t="t" r="r" b="b"/>
                <a:pathLst>
                  <a:path w="16525171" h="3158513">
                    <a:moveTo>
                      <a:pt x="16525171" y="279400"/>
                    </a:moveTo>
                    <a:lnTo>
                      <a:pt x="16525171" y="0"/>
                    </a:lnTo>
                    <a:lnTo>
                      <a:pt x="0" y="0"/>
                    </a:lnTo>
                    <a:lnTo>
                      <a:pt x="0" y="3158513"/>
                    </a:lnTo>
                    <a:lnTo>
                      <a:pt x="16525171" y="3158513"/>
                    </a:lnTo>
                    <a:lnTo>
                      <a:pt x="16525171" y="279400"/>
                    </a:lnTo>
                    <a:close/>
                    <a:moveTo>
                      <a:pt x="16446430" y="279400"/>
                    </a:moveTo>
                    <a:lnTo>
                      <a:pt x="16446430" y="3079773"/>
                    </a:lnTo>
                    <a:lnTo>
                      <a:pt x="78740" y="3079773"/>
                    </a:lnTo>
                    <a:lnTo>
                      <a:pt x="78740" y="78740"/>
                    </a:lnTo>
                    <a:lnTo>
                      <a:pt x="16446432" y="78740"/>
                    </a:lnTo>
                    <a:lnTo>
                      <a:pt x="16446432" y="279400"/>
                    </a:lnTo>
                    <a:close/>
                  </a:path>
                </a:pathLst>
              </a:custGeom>
              <a:solidFill>
                <a:srgbClr val="3D3A2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294425" y="778294"/>
              <a:ext cx="7519164" cy="396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36"/>
                </a:lnSpc>
              </a:pPr>
              <a:r>
                <a:rPr lang="en-US" sz="1869">
                  <a:solidFill>
                    <a:srgbClr val="3D3A26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Click </a:t>
              </a:r>
              <a:r>
                <a:rPr lang="en-US" sz="1869" b="1">
                  <a:solidFill>
                    <a:srgbClr val="3D3A26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Security</a:t>
              </a:r>
              <a:r>
                <a:rPr lang="en-US" sz="1869">
                  <a:solidFill>
                    <a:srgbClr val="3D3A26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, then “Change it Now”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294425" y="354021"/>
              <a:ext cx="7519164" cy="396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36"/>
                </a:lnSpc>
              </a:pPr>
              <a:r>
                <a:rPr lang="en-US" sz="1869" b="1">
                  <a:solidFill>
                    <a:srgbClr val="3D3A26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Step 4</a:t>
              </a: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590145" y="6397951"/>
            <a:ext cx="8776794" cy="505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53"/>
              </a:lnSpc>
            </a:pPr>
            <a:r>
              <a:rPr lang="en-US" sz="146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**If you still receive spam </a:t>
            </a:r>
            <a:r>
              <a:rPr lang="en-US" sz="1466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DO. NOT. FORWARD!!</a:t>
            </a:r>
            <a:r>
              <a:rPr lang="en-US" sz="146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Please report it or you can send a screenshot. Forwarding enables them more access. Thank you for your understanding.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324016" y="1694999"/>
            <a:ext cx="7347831" cy="4425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586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CHC:</a:t>
            </a:r>
          </a:p>
          <a:p>
            <a:pPr algn="ctr">
              <a:lnSpc>
                <a:spcPts val="2379"/>
              </a:lnSpc>
            </a:pPr>
            <a:endParaRPr lang="en-US" sz="1586">
              <a:solidFill>
                <a:srgbClr val="050A3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ctr">
              <a:lnSpc>
                <a:spcPts val="2379"/>
              </a:lnSpc>
            </a:pPr>
            <a:r>
              <a:rPr lang="en-US" sz="1586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Phone: (636) 561-5739 x3</a:t>
            </a:r>
          </a:p>
          <a:p>
            <a:pPr algn="ctr">
              <a:lnSpc>
                <a:spcPts val="2379"/>
              </a:lnSpc>
            </a:pPr>
            <a:r>
              <a:rPr lang="en-US" sz="1586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Email: agentsupport@chcquotes.com </a:t>
            </a:r>
          </a:p>
          <a:p>
            <a:pPr algn="ctr">
              <a:lnSpc>
                <a:spcPts val="2379"/>
              </a:lnSpc>
            </a:pPr>
            <a:endParaRPr lang="en-US" sz="1586">
              <a:solidFill>
                <a:srgbClr val="050A3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ctr">
              <a:lnSpc>
                <a:spcPts val="2379"/>
              </a:lnSpc>
            </a:pPr>
            <a:r>
              <a:rPr lang="en-US" sz="1586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LifeX:</a:t>
            </a:r>
          </a:p>
          <a:p>
            <a:pPr algn="ctr">
              <a:lnSpc>
                <a:spcPts val="2379"/>
              </a:lnSpc>
            </a:pPr>
            <a:endParaRPr lang="en-US" sz="1586">
              <a:solidFill>
                <a:srgbClr val="050A3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ctr">
              <a:lnSpc>
                <a:spcPts val="2379"/>
              </a:lnSpc>
            </a:pPr>
            <a:r>
              <a:rPr lang="en-US" sz="1586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Phone: (307) 452-5055</a:t>
            </a:r>
          </a:p>
          <a:p>
            <a:pPr algn="ctr">
              <a:lnSpc>
                <a:spcPts val="2379"/>
              </a:lnSpc>
            </a:pPr>
            <a:r>
              <a:rPr lang="en-US" sz="1586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Email: agentsupport@lifexplans.com</a:t>
            </a:r>
          </a:p>
          <a:p>
            <a:pPr algn="ctr">
              <a:lnSpc>
                <a:spcPts val="2379"/>
              </a:lnSpc>
            </a:pPr>
            <a:endParaRPr lang="en-US" sz="1586">
              <a:solidFill>
                <a:srgbClr val="050A3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ctr">
              <a:lnSpc>
                <a:spcPts val="2379"/>
              </a:lnSpc>
            </a:pPr>
            <a:r>
              <a:rPr lang="en-US" sz="1586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Please do not cc both emails on inquiries as we are assisting both, and this creates double the work for our team.</a:t>
            </a:r>
          </a:p>
          <a:p>
            <a:pPr algn="ctr">
              <a:lnSpc>
                <a:spcPts val="2379"/>
              </a:lnSpc>
            </a:pPr>
            <a:endParaRPr lang="en-US" sz="1586">
              <a:solidFill>
                <a:srgbClr val="050A3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l">
              <a:lnSpc>
                <a:spcPts val="2379"/>
              </a:lnSpc>
            </a:pPr>
            <a:r>
              <a:rPr lang="en-US" sz="1586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Be sure to call the correct number for assistance. If you call the wrong line, and you are a call back, this can lead to delay on getting assisted.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0" y="580708"/>
            <a:ext cx="9753600" cy="758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5000" b="1" i="1" spc="-150">
                <a:solidFill>
                  <a:srgbClr val="050A3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AGENT SUPPORT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63131" y="2523707"/>
            <a:ext cx="6027338" cy="2267786"/>
          </a:xfrm>
          <a:custGeom>
            <a:avLst/>
            <a:gdLst/>
            <a:ahLst/>
            <a:cxnLst/>
            <a:rect l="l" t="t" r="r" b="b"/>
            <a:pathLst>
              <a:path w="6027338" h="2267786">
                <a:moveTo>
                  <a:pt x="0" y="0"/>
                </a:moveTo>
                <a:lnTo>
                  <a:pt x="6027338" y="0"/>
                </a:lnTo>
                <a:lnTo>
                  <a:pt x="6027338" y="2267786"/>
                </a:lnTo>
                <a:lnTo>
                  <a:pt x="0" y="22677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000" r="-100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870484" y="1526791"/>
            <a:ext cx="8151596" cy="5311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586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No hierarchy changes will be processed in Q3 Oct 1- Jan 1, 2026. </a:t>
            </a:r>
          </a:p>
          <a:p>
            <a:pPr algn="ctr">
              <a:lnSpc>
                <a:spcPts val="2379"/>
              </a:lnSpc>
            </a:pPr>
            <a:endParaRPr lang="en-US" sz="1586">
              <a:solidFill>
                <a:srgbClr val="050A3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ctr">
              <a:lnSpc>
                <a:spcPts val="2379"/>
              </a:lnSpc>
            </a:pPr>
            <a:r>
              <a:rPr lang="en-US" sz="1586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VBA: Now contracted through CHC</a:t>
            </a:r>
          </a:p>
          <a:p>
            <a:pPr algn="ctr">
              <a:lnSpc>
                <a:spcPts val="2379"/>
              </a:lnSpc>
            </a:pPr>
            <a:r>
              <a:rPr lang="en-US" sz="1586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</a:p>
          <a:p>
            <a:pPr algn="ctr">
              <a:lnSpc>
                <a:spcPts val="2379"/>
              </a:lnSpc>
            </a:pPr>
            <a:r>
              <a:rPr lang="en-US" sz="1586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Manhattan Life &amp; Best One contracting is now available! Use the additional request link to sign up today.</a:t>
            </a:r>
          </a:p>
          <a:p>
            <a:pPr algn="ctr">
              <a:lnSpc>
                <a:spcPts val="2379"/>
              </a:lnSpc>
            </a:pPr>
            <a:r>
              <a:rPr lang="en-US" sz="1586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</a:p>
          <a:p>
            <a:pPr algn="ctr">
              <a:lnSpc>
                <a:spcPts val="2379"/>
              </a:lnSpc>
            </a:pPr>
            <a:r>
              <a:rPr lang="en-US" sz="1586" b="1">
                <a:solidFill>
                  <a:srgbClr val="050A30"/>
                </a:solidFill>
                <a:latin typeface="Poppins Bold"/>
                <a:ea typeface="Poppins Bold"/>
                <a:cs typeface="Poppins Bold"/>
                <a:sym typeface="Poppins Bold"/>
              </a:rPr>
              <a:t>Current Projects</a:t>
            </a:r>
          </a:p>
          <a:p>
            <a:pPr algn="ctr">
              <a:lnSpc>
                <a:spcPts val="2379"/>
              </a:lnSpc>
            </a:pPr>
            <a:r>
              <a:rPr lang="en-US" sz="1586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Full carrier directory including ACA (Q4 2025)</a:t>
            </a:r>
          </a:p>
          <a:p>
            <a:pPr algn="ctr">
              <a:lnSpc>
                <a:spcPts val="2379"/>
              </a:lnSpc>
            </a:pPr>
            <a:r>
              <a:rPr lang="en-US" sz="1586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Agent completed carrier appointments. We will now know the carriers you are appointed with under CHC. (Q1 2026)</a:t>
            </a:r>
          </a:p>
          <a:p>
            <a:pPr algn="ctr">
              <a:lnSpc>
                <a:spcPts val="2379"/>
              </a:lnSpc>
            </a:pPr>
            <a:endParaRPr lang="en-US" sz="1586">
              <a:solidFill>
                <a:srgbClr val="050A3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ctr">
              <a:lnSpc>
                <a:spcPts val="2379"/>
              </a:lnSpc>
            </a:pPr>
            <a:r>
              <a:rPr lang="en-US" sz="1586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Aetna is NOW CLOSED for contracting! </a:t>
            </a:r>
          </a:p>
          <a:p>
            <a:pPr algn="ctr">
              <a:lnSpc>
                <a:spcPts val="2379"/>
              </a:lnSpc>
            </a:pPr>
            <a:r>
              <a:rPr lang="en-US" sz="1586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ACA - Common Ground is on hold until further notice</a:t>
            </a:r>
          </a:p>
          <a:p>
            <a:pPr algn="ctr">
              <a:lnSpc>
                <a:spcPts val="2379"/>
              </a:lnSpc>
            </a:pPr>
            <a:r>
              <a:rPr lang="en-US" sz="1586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Ameritas contracting is still in progress</a:t>
            </a:r>
          </a:p>
          <a:p>
            <a:pPr algn="ctr">
              <a:lnSpc>
                <a:spcPts val="2379"/>
              </a:lnSpc>
            </a:pPr>
            <a:endParaRPr lang="en-US" sz="1586">
              <a:solidFill>
                <a:srgbClr val="050A3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ctr">
              <a:lnSpc>
                <a:spcPts val="2379"/>
              </a:lnSpc>
            </a:pPr>
            <a:r>
              <a:rPr lang="en-US" sz="1586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</a:p>
          <a:p>
            <a:pPr algn="l">
              <a:lnSpc>
                <a:spcPts val="2379"/>
              </a:lnSpc>
            </a:pPr>
            <a:endParaRPr lang="en-US" sz="1586">
              <a:solidFill>
                <a:srgbClr val="050A30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0" y="580708"/>
            <a:ext cx="9753600" cy="758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5000" b="1" i="1" spc="-150">
                <a:solidFill>
                  <a:srgbClr val="050A3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CONTRACTING UPDATES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843555" y="3652520"/>
            <a:ext cx="4389120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600595" y="0"/>
            <a:ext cx="4153005" cy="7315200"/>
            <a:chOff x="0" y="0"/>
            <a:chExt cx="2050867" cy="36124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50867" cy="3612445"/>
            </a:xfrm>
            <a:custGeom>
              <a:avLst/>
              <a:gdLst/>
              <a:ahLst/>
              <a:cxnLst/>
              <a:rect l="l" t="t" r="r" b="b"/>
              <a:pathLst>
                <a:path w="2050867" h="3612445">
                  <a:moveTo>
                    <a:pt x="0" y="0"/>
                  </a:moveTo>
                  <a:lnTo>
                    <a:pt x="2050867" y="0"/>
                  </a:lnTo>
                  <a:lnTo>
                    <a:pt x="2050867" y="3612445"/>
                  </a:lnTo>
                  <a:lnTo>
                    <a:pt x="0" y="36124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050867" cy="3641019"/>
            </a:xfrm>
            <a:prstGeom prst="rect">
              <a:avLst/>
            </a:prstGeom>
          </p:spPr>
          <p:txBody>
            <a:bodyPr lIns="27093" tIns="27093" rIns="27093" bIns="27093" rtlCol="0" anchor="ctr"/>
            <a:lstStyle/>
            <a:p>
              <a:pPr algn="ctr">
                <a:lnSpc>
                  <a:spcPts val="1418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798973" y="1778464"/>
            <a:ext cx="3756249" cy="3714709"/>
            <a:chOff x="0" y="0"/>
            <a:chExt cx="5008332" cy="4952946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 l="3690" r="49416"/>
            <a:stretch>
              <a:fillRect/>
            </a:stretch>
          </p:blipFill>
          <p:spPr>
            <a:xfrm>
              <a:off x="0" y="0"/>
              <a:ext cx="5008332" cy="4952946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 rot="-5400000">
            <a:off x="-1698982" y="3512973"/>
            <a:ext cx="4982875" cy="688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62"/>
              </a:lnSpc>
            </a:pPr>
            <a:r>
              <a:rPr lang="en-US" sz="3830">
                <a:solidFill>
                  <a:srgbClr val="000000"/>
                </a:solidFill>
                <a:latin typeface="TAN Pearl"/>
                <a:ea typeface="TAN Pearl"/>
                <a:cs typeface="TAN Pearl"/>
                <a:sym typeface="TAN Pearl"/>
              </a:rPr>
              <a:t>chcagents.com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72299" y="3011285"/>
            <a:ext cx="3811765" cy="3077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53"/>
              </a:lnSpc>
            </a:pPr>
            <a:r>
              <a:rPr lang="en-US" sz="146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When you have any questions whether it’s about commissions, how to contract, Punta Cana trip, brochures for carriers, or more - go to www.chcagents.com FIRST! We have SO much information, please use this resource we provide. Especially the FAQ page located in the resources, important links tab!</a:t>
            </a:r>
          </a:p>
          <a:p>
            <a:pPr algn="l">
              <a:lnSpc>
                <a:spcPts val="2053"/>
              </a:lnSpc>
            </a:pPr>
            <a:endParaRPr lang="en-US" sz="1466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053"/>
              </a:lnSpc>
            </a:pPr>
            <a:r>
              <a:rPr lang="en-US" sz="146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For a full walkthrough navigate to our video library and click Agent Support for a full video walkthrough.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83857" y="1367790"/>
            <a:ext cx="2951796" cy="1189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8"/>
              </a:lnSpc>
            </a:pPr>
            <a:r>
              <a:rPr lang="en-US" sz="3313">
                <a:solidFill>
                  <a:srgbClr val="000000"/>
                </a:solidFill>
                <a:latin typeface="TAN Pearl"/>
                <a:ea typeface="TAN Pearl"/>
                <a:cs typeface="TAN Pearl"/>
                <a:sym typeface="TAN Pearl"/>
              </a:rPr>
              <a:t>Your FIRST STOP!!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2091</Words>
  <Application>Microsoft Macintosh PowerPoint</Application>
  <PresentationFormat>Custom</PresentationFormat>
  <Paragraphs>346</Paragraphs>
  <Slides>25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6" baseType="lpstr">
      <vt:lpstr>Poppins Medium</vt:lpstr>
      <vt:lpstr>Montserrat</vt:lpstr>
      <vt:lpstr>Belleza</vt:lpstr>
      <vt:lpstr>Canva Sans</vt:lpstr>
      <vt:lpstr>Coco Gothic Bold</vt:lpstr>
      <vt:lpstr>Poppins</vt:lpstr>
      <vt:lpstr>Glacial Indifference Bold</vt:lpstr>
      <vt:lpstr>Canva Sans Bold Italics</vt:lpstr>
      <vt:lpstr>Poppins Bold</vt:lpstr>
      <vt:lpstr>Arial</vt:lpstr>
      <vt:lpstr>Canva Sans Bold</vt:lpstr>
      <vt:lpstr>Montserrat Bold</vt:lpstr>
      <vt:lpstr>Glacial Indifference</vt:lpstr>
      <vt:lpstr>IBM Plex Sans Hebrew Text</vt:lpstr>
      <vt:lpstr>Calibri</vt:lpstr>
      <vt:lpstr>TAN Pearl</vt:lpstr>
      <vt:lpstr>Poppins Light</vt:lpstr>
      <vt:lpstr>Poppins Italics</vt:lpstr>
      <vt:lpstr>Poppins Bold Italics</vt:lpstr>
      <vt:lpstr>ITC New Baskerville Semi-Bold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JK Sales Call September 11</dc:title>
  <cp:lastModifiedBy>Mari Krivelow</cp:lastModifiedBy>
  <cp:revision>2</cp:revision>
  <dcterms:created xsi:type="dcterms:W3CDTF">2006-08-16T00:00:00Z</dcterms:created>
  <dcterms:modified xsi:type="dcterms:W3CDTF">2025-09-11T15:32:04Z</dcterms:modified>
  <dc:identifier>DAGyIjA3lcU</dc:identifier>
</cp:coreProperties>
</file>