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753600" cy="7315200"/>
  <p:notesSz cx="6858000" cy="9144000"/>
  <p:embeddedFontLst>
    <p:embeddedFont>
      <p:font typeface="Belleza" panose="02000503050000020003" pitchFamily="2" charset="77"/>
      <p:regular r:id="rId26"/>
    </p:embeddedFont>
    <p:embeddedFont>
      <p:font typeface="Canva Sans" panose="020B0503030501040103" pitchFamily="34" charset="0"/>
      <p:regular r:id="rId27"/>
    </p:embeddedFont>
    <p:embeddedFont>
      <p:font typeface="Canva Sans Bold" panose="020B0803030501040103" pitchFamily="34" charset="0"/>
      <p:regular r:id="rId28"/>
      <p:bold r:id="rId29"/>
    </p:embeddedFont>
    <p:embeddedFont>
      <p:font typeface="Coco Gothic Bold" pitchFamily="2" charset="0"/>
      <p:regular r:id="rId30"/>
      <p:bold r:id="rId31"/>
    </p:embeddedFont>
    <p:embeddedFont>
      <p:font typeface="Fira Sans" panose="020B0503050000020004" pitchFamily="34" charset="0"/>
      <p:regular r:id="rId32"/>
      <p:bold r:id="rId33"/>
      <p:italic r:id="rId34"/>
      <p:boldItalic r:id="rId35"/>
    </p:embeddedFont>
    <p:embeddedFont>
      <p:font typeface="Fira Sans Bold" panose="020B0803050000020004" pitchFamily="34" charset="0"/>
      <p:regular r:id="rId36"/>
      <p:bold r:id="rId37"/>
    </p:embeddedFont>
    <p:embeddedFont>
      <p:font typeface="Gulfs Display" pitchFamily="2" charset="77"/>
      <p:regular r:id="rId38"/>
    </p:embeddedFont>
    <p:embeddedFont>
      <p:font typeface="IBM Plex Sans Hebrew Text" panose="020B0503050203000203" pitchFamily="34" charset="-79"/>
      <p:regular r:id="rId39"/>
    </p:embeddedFont>
    <p:embeddedFont>
      <p:font typeface="ITC New Baskerville Semi-Bold" panose="02020702060506020304" pitchFamily="18" charset="77"/>
      <p:regular r:id="rId40"/>
      <p:bold r:id="rId41"/>
    </p:embeddedFont>
    <p:embeddedFont>
      <p:font typeface="Montserrat" pitchFamily="2" charset="77"/>
      <p:regular r:id="rId42"/>
      <p:bold r:id="rId43"/>
      <p:italic r:id="rId44"/>
      <p:boldItalic r:id="rId45"/>
    </p:embeddedFont>
    <p:embeddedFont>
      <p:font typeface="Montserrat Bold" pitchFamily="2" charset="77"/>
      <p:regular r:id="rId46"/>
      <p:bold r:id="rId47"/>
    </p:embeddedFont>
    <p:embeddedFont>
      <p:font typeface="Montserrat Bold Italics" pitchFamily="2" charset="77"/>
      <p:regular r:id="rId48"/>
      <p:bold r:id="rId49"/>
      <p:italic r:id="rId50"/>
      <p:boldItalic r:id="rId51"/>
    </p:embeddedFont>
    <p:embeddedFont>
      <p:font typeface="Montserrat Italics" pitchFamily="2" charset="77"/>
      <p:regular r:id="rId52"/>
      <p:italic r:id="rId53"/>
    </p:embeddedFont>
    <p:embeddedFont>
      <p:font typeface="TAN Headline" pitchFamily="2" charset="0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 autoAdjust="0"/>
    <p:restoredTop sz="94628" autoAdjust="0"/>
  </p:normalViewPr>
  <p:slideViewPr>
    <p:cSldViewPr>
      <p:cViewPr varScale="1">
        <p:scale>
          <a:sx n="112" d="100"/>
          <a:sy n="112" d="100"/>
        </p:scale>
        <p:origin x="167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font" Target="fonts/font28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54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10.04.2025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double check w tanya.</a:t>
            </a:r>
          </a:p>
          <a:p>
            <a:r>
              <a:rPr lang="en-US"/>
              <a:t>65 new people paid this month. math aint mathin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courtney for major issues in bullet point form - court to speak on during call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courtney for major issues in bullet point form - court to speak on during call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courtney for major issues in bullet point form - court to speak on during call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add med mutual winners</a:t>
            </a:r>
          </a:p>
          <a:p>
            <a:endParaRPr lang="en-US"/>
          </a:p>
          <a:p>
            <a:r>
              <a:rPr lang="en-US"/>
              <a:t>take med mutual off they need to other links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add med mutual winners</a:t>
            </a:r>
          </a:p>
          <a:p>
            <a:endParaRPr lang="en-US"/>
          </a:p>
          <a:p>
            <a:r>
              <a:rPr lang="en-US"/>
              <a:t>take med mutual off they need to other links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double check numbers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add next week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hyperlink" Target="http://lifexplans.com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forms.monday.com/forms/9508297440e8ac95cfedbacaeebe7896?r-use1" TargetMode="External"/><Relationship Id="rId5" Type="http://schemas.openxmlformats.org/officeDocument/2006/relationships/hyperlink" Target="https://wkf.ms/4cErFQa" TargetMode="Externa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compasshealthconsultants/" TargetMode="External"/><Relationship Id="rId13" Type="http://schemas.openxmlformats.org/officeDocument/2006/relationships/image" Target="../media/image11.svg"/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12" Type="http://schemas.openxmlformats.org/officeDocument/2006/relationships/image" Target="../media/image10.png"/><Relationship Id="rId2" Type="http://schemas.openxmlformats.org/officeDocument/2006/relationships/image" Target="../media/image3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hyperlink" Target="https://www.facebook.com/CompassHealthConsultants/" TargetMode="External"/><Relationship Id="rId5" Type="http://schemas.openxmlformats.org/officeDocument/2006/relationships/hyperlink" Target="https://www.instagram.com/compasshealthconsultants_/" TargetMode="External"/><Relationship Id="rId15" Type="http://schemas.openxmlformats.org/officeDocument/2006/relationships/image" Target="../media/image13.svg"/><Relationship Id="rId10" Type="http://schemas.openxmlformats.org/officeDocument/2006/relationships/image" Target="../media/image9.svg"/><Relationship Id="rId4" Type="http://schemas.openxmlformats.org/officeDocument/2006/relationships/image" Target="../media/image5.sv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43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jpeg"/><Relationship Id="rId7" Type="http://schemas.openxmlformats.org/officeDocument/2006/relationships/image" Target="../media/image7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go.chcagents.com/e/1069352/compasshealthconsultants--/dcr4k1/1747580133/h/V8rOU8A14Oybg0nb3eVsxUzLzUNhQSlPEQs5CBGMsBM" TargetMode="External"/><Relationship Id="rId13" Type="http://schemas.openxmlformats.org/officeDocument/2006/relationships/image" Target="../media/image87.png"/><Relationship Id="rId3" Type="http://schemas.openxmlformats.org/officeDocument/2006/relationships/image" Target="../media/image79.png"/><Relationship Id="rId7" Type="http://schemas.openxmlformats.org/officeDocument/2006/relationships/image" Target="../media/image82.svg"/><Relationship Id="rId12" Type="http://schemas.openxmlformats.org/officeDocument/2006/relationships/image" Target="../media/image86.svg"/><Relationship Id="rId2" Type="http://schemas.openxmlformats.org/officeDocument/2006/relationships/hyperlink" Target="https://go.chcagents.com/e/1069352/CompassHealthConsultants-/dcr4k4/1747580133/h/V8rOU8A14Oybg0nb3eVsxUzLzUNhQSlPEQs5CBGMsBM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5.png"/><Relationship Id="rId5" Type="http://schemas.openxmlformats.org/officeDocument/2006/relationships/hyperlink" Target="https://go.chcagents.com/e/1069352/pany-compasshealthconsultants-/dcr4k7/1747580133/h/V8rOU8A14Oybg0nb3eVsxUzLzUNhQSlPEQs5CBGMsBM" TargetMode="External"/><Relationship Id="rId10" Type="http://schemas.openxmlformats.org/officeDocument/2006/relationships/image" Target="../media/image84.svg"/><Relationship Id="rId4" Type="http://schemas.openxmlformats.org/officeDocument/2006/relationships/image" Target="../media/image80.svg"/><Relationship Id="rId9" Type="http://schemas.openxmlformats.org/officeDocument/2006/relationships/image" Target="../media/image83.png"/><Relationship Id="rId14" Type="http://schemas.openxmlformats.org/officeDocument/2006/relationships/image" Target="../media/image8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ompass-swag-store.getgivee.com/products" TargetMode="Externa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ompasshealth-poc4420.slack.com/archives/C08LQLDU0BH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2916" b="-242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111538" y="4696045"/>
            <a:ext cx="1530524" cy="1530524"/>
          </a:xfrm>
          <a:custGeom>
            <a:avLst/>
            <a:gdLst/>
            <a:ahLst/>
            <a:cxnLst/>
            <a:rect l="l" t="t" r="r" b="b"/>
            <a:pathLst>
              <a:path w="1530524" h="1530524">
                <a:moveTo>
                  <a:pt x="0" y="0"/>
                </a:moveTo>
                <a:lnTo>
                  <a:pt x="1530524" y="0"/>
                </a:lnTo>
                <a:lnTo>
                  <a:pt x="1530524" y="1530525"/>
                </a:lnTo>
                <a:lnTo>
                  <a:pt x="0" y="15305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778400" y="3041381"/>
            <a:ext cx="4196799" cy="1732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92"/>
              </a:lnSpc>
            </a:pPr>
            <a:r>
              <a:rPr lang="en-US" sz="2028">
                <a:solidFill>
                  <a:srgbClr val="1E4599"/>
                </a:solidFill>
                <a:latin typeface="Belleza"/>
                <a:ea typeface="Belleza"/>
                <a:cs typeface="Belleza"/>
                <a:sym typeface="Belleza"/>
              </a:rPr>
              <a:t>Thursday, April 10th </a:t>
            </a:r>
          </a:p>
          <a:p>
            <a:pPr algn="ctr">
              <a:lnSpc>
                <a:spcPts val="2292"/>
              </a:lnSpc>
            </a:pPr>
            <a:r>
              <a:rPr lang="en-US" sz="2028">
                <a:solidFill>
                  <a:srgbClr val="1E4599"/>
                </a:solidFill>
                <a:latin typeface="Belleza"/>
                <a:ea typeface="Belleza"/>
                <a:cs typeface="Belleza"/>
                <a:sym typeface="Belleza"/>
              </a:rPr>
              <a:t>1PM CST</a:t>
            </a:r>
          </a:p>
          <a:p>
            <a:pPr algn="ctr">
              <a:lnSpc>
                <a:spcPts val="2292"/>
              </a:lnSpc>
            </a:pPr>
            <a:r>
              <a:rPr lang="en-US" sz="2028">
                <a:solidFill>
                  <a:srgbClr val="1E4599"/>
                </a:solidFill>
                <a:latin typeface="Belleza"/>
                <a:ea typeface="Belleza"/>
                <a:cs typeface="Belleza"/>
                <a:sym typeface="Belleza"/>
              </a:rPr>
              <a:t>Zoom Meeting Link</a:t>
            </a:r>
          </a:p>
          <a:p>
            <a:pPr algn="ctr">
              <a:lnSpc>
                <a:spcPts val="2292"/>
              </a:lnSpc>
            </a:pPr>
            <a:r>
              <a:rPr lang="en-US" sz="2028">
                <a:solidFill>
                  <a:srgbClr val="1E4599"/>
                </a:solidFill>
                <a:latin typeface="Belleza"/>
                <a:ea typeface="Belleza"/>
                <a:cs typeface="Belleza"/>
                <a:sym typeface="Belleza"/>
              </a:rPr>
              <a:t>https://zoom.us/j/3738421209 </a:t>
            </a:r>
          </a:p>
          <a:p>
            <a:pPr algn="ctr">
              <a:lnSpc>
                <a:spcPts val="2292"/>
              </a:lnSpc>
            </a:pPr>
            <a:r>
              <a:rPr lang="en-US" sz="2028">
                <a:solidFill>
                  <a:srgbClr val="1E4599"/>
                </a:solidFill>
                <a:latin typeface="Belleza"/>
                <a:ea typeface="Belleza"/>
                <a:cs typeface="Belleza"/>
                <a:sym typeface="Belleza"/>
              </a:rPr>
              <a:t> </a:t>
            </a:r>
          </a:p>
          <a:p>
            <a:pPr algn="ctr">
              <a:lnSpc>
                <a:spcPts val="2292"/>
              </a:lnSpc>
            </a:pPr>
            <a:endParaRPr lang="en-US" sz="2028">
              <a:solidFill>
                <a:srgbClr val="1E4599"/>
              </a:solidFill>
              <a:latin typeface="Belleza"/>
              <a:ea typeface="Belleza"/>
              <a:cs typeface="Belleza"/>
              <a:sym typeface="Belleza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03059" y="1651545"/>
            <a:ext cx="7947483" cy="1035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09"/>
              </a:lnSpc>
            </a:pPr>
            <a:r>
              <a:rPr lang="en-US" sz="7000">
                <a:solidFill>
                  <a:srgbClr val="1E4599"/>
                </a:solidFill>
                <a:latin typeface="Belleza"/>
                <a:ea typeface="Belleza"/>
                <a:cs typeface="Belleza"/>
                <a:sym typeface="Belleza"/>
              </a:rPr>
              <a:t>JK Agency Updates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</a:blip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63080" y="1320623"/>
            <a:ext cx="9027439" cy="3654920"/>
            <a:chOff x="0" y="0"/>
            <a:chExt cx="3343496" cy="13536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43496" cy="1353674"/>
            </a:xfrm>
            <a:custGeom>
              <a:avLst/>
              <a:gdLst/>
              <a:ahLst/>
              <a:cxnLst/>
              <a:rect l="l" t="t" r="r" b="b"/>
              <a:pathLst>
                <a:path w="3343496" h="1353674">
                  <a:moveTo>
                    <a:pt x="30874" y="0"/>
                  </a:moveTo>
                  <a:lnTo>
                    <a:pt x="3312622" y="0"/>
                  </a:lnTo>
                  <a:cubicBezTo>
                    <a:pt x="3320810" y="0"/>
                    <a:pt x="3328663" y="3253"/>
                    <a:pt x="3334453" y="9043"/>
                  </a:cubicBezTo>
                  <a:cubicBezTo>
                    <a:pt x="3340243" y="14833"/>
                    <a:pt x="3343496" y="22685"/>
                    <a:pt x="3343496" y="30874"/>
                  </a:cubicBezTo>
                  <a:lnTo>
                    <a:pt x="3343496" y="1322801"/>
                  </a:lnTo>
                  <a:cubicBezTo>
                    <a:pt x="3343496" y="1339852"/>
                    <a:pt x="3329674" y="1353674"/>
                    <a:pt x="3312622" y="1353674"/>
                  </a:cubicBezTo>
                  <a:lnTo>
                    <a:pt x="30874" y="1353674"/>
                  </a:lnTo>
                  <a:cubicBezTo>
                    <a:pt x="22685" y="1353674"/>
                    <a:pt x="14833" y="1350422"/>
                    <a:pt x="9043" y="1344632"/>
                  </a:cubicBezTo>
                  <a:cubicBezTo>
                    <a:pt x="3253" y="1338842"/>
                    <a:pt x="0" y="1330989"/>
                    <a:pt x="0" y="1322801"/>
                  </a:cubicBezTo>
                  <a:lnTo>
                    <a:pt x="0" y="30874"/>
                  </a:lnTo>
                  <a:cubicBezTo>
                    <a:pt x="0" y="22685"/>
                    <a:pt x="3253" y="14833"/>
                    <a:pt x="9043" y="9043"/>
                  </a:cubicBezTo>
                  <a:cubicBezTo>
                    <a:pt x="14833" y="3253"/>
                    <a:pt x="22685" y="0"/>
                    <a:pt x="3087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1B3A7A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343496" cy="1382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8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82484" y="1595441"/>
            <a:ext cx="8339596" cy="3076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2"/>
              </a:lnSpc>
            </a:pPr>
            <a:r>
              <a:rPr lang="en-US" sz="1494" b="1">
                <a:solidFill>
                  <a:srgbClr val="0F2F7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Please wait a MINIMUM of 24-48 hours before sending the same inquiry to agent support. </a:t>
            </a:r>
          </a:p>
          <a:p>
            <a:pPr algn="ctr">
              <a:lnSpc>
                <a:spcPts val="2092"/>
              </a:lnSpc>
            </a:pPr>
            <a:endParaRPr lang="en-US" sz="1494" b="1">
              <a:solidFill>
                <a:srgbClr val="0F2F76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2092"/>
              </a:lnSpc>
            </a:pPr>
            <a:r>
              <a:rPr lang="en-US" sz="1494" b="1">
                <a:solidFill>
                  <a:srgbClr val="0F2F7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Please do NOT to cc: clients on agent support</a:t>
            </a:r>
          </a:p>
          <a:p>
            <a:pPr algn="ctr">
              <a:lnSpc>
                <a:spcPts val="2092"/>
              </a:lnSpc>
            </a:pPr>
            <a:endParaRPr lang="en-US" sz="1494" b="1">
              <a:solidFill>
                <a:srgbClr val="0F2F76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2092"/>
              </a:lnSpc>
            </a:pPr>
            <a:r>
              <a:rPr lang="en-US" sz="1494" b="1">
                <a:solidFill>
                  <a:srgbClr val="0F2F7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Email agentsupport@lifexplans.com for LifeX inquiries</a:t>
            </a:r>
          </a:p>
          <a:p>
            <a:pPr algn="ctr">
              <a:lnSpc>
                <a:spcPts val="2092"/>
              </a:lnSpc>
            </a:pPr>
            <a:endParaRPr lang="en-US" sz="1494" b="1">
              <a:solidFill>
                <a:srgbClr val="0F2F76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2092"/>
              </a:lnSpc>
            </a:pPr>
            <a:r>
              <a:rPr lang="en-US" sz="1494" b="1">
                <a:solidFill>
                  <a:srgbClr val="0F2F7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We’ve added an Agent Support Updates Call every Tuesday morning at 9am CST on a </a:t>
            </a:r>
            <a:r>
              <a:rPr lang="en-US" sz="1494" b="1" i="1" u="sng">
                <a:solidFill>
                  <a:srgbClr val="0F2F76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NEW LINK</a:t>
            </a:r>
            <a:r>
              <a:rPr lang="en-US" sz="1494" b="1">
                <a:solidFill>
                  <a:srgbClr val="0F2F7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 Please reference chcagents.com. INVITE YOUR DOWNLINES! </a:t>
            </a:r>
          </a:p>
          <a:p>
            <a:pPr algn="ctr">
              <a:lnSpc>
                <a:spcPts val="2092"/>
              </a:lnSpc>
            </a:pPr>
            <a:endParaRPr lang="en-US" sz="1494" b="1">
              <a:solidFill>
                <a:srgbClr val="0F2F76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2092"/>
              </a:lnSpc>
            </a:pPr>
            <a:r>
              <a:rPr lang="en-US" sz="1494" i="1">
                <a:solidFill>
                  <a:srgbClr val="0F2F76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If you’re not there by 9:05, you will not be let in to the training. You can find the recordings on chcagents.com in the video library!</a:t>
            </a:r>
          </a:p>
        </p:txBody>
      </p:sp>
      <p:sp>
        <p:nvSpPr>
          <p:cNvPr id="7" name="Freeform 7"/>
          <p:cNvSpPr/>
          <p:nvPr/>
        </p:nvSpPr>
        <p:spPr>
          <a:xfrm>
            <a:off x="3972022" y="5291279"/>
            <a:ext cx="2023921" cy="2023921"/>
          </a:xfrm>
          <a:custGeom>
            <a:avLst/>
            <a:gdLst/>
            <a:ahLst/>
            <a:cxnLst/>
            <a:rect l="l" t="t" r="r" b="b"/>
            <a:pathLst>
              <a:path w="2023921" h="2023921">
                <a:moveTo>
                  <a:pt x="0" y="0"/>
                </a:moveTo>
                <a:lnTo>
                  <a:pt x="2023921" y="0"/>
                </a:lnTo>
                <a:lnTo>
                  <a:pt x="2023921" y="2023921"/>
                </a:lnTo>
                <a:lnTo>
                  <a:pt x="0" y="20239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0" y="391477"/>
            <a:ext cx="9753600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>
                <a:solidFill>
                  <a:srgbClr val="0F2F7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AGENT SUPPORT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31412" y="68713"/>
            <a:ext cx="3579920" cy="1325615"/>
          </a:xfrm>
          <a:custGeom>
            <a:avLst/>
            <a:gdLst/>
            <a:ahLst/>
            <a:cxnLst/>
            <a:rect l="l" t="t" r="r" b="b"/>
            <a:pathLst>
              <a:path w="3579920" h="1325615">
                <a:moveTo>
                  <a:pt x="0" y="0"/>
                </a:moveTo>
                <a:lnTo>
                  <a:pt x="3579920" y="0"/>
                </a:lnTo>
                <a:lnTo>
                  <a:pt x="3579920" y="1325614"/>
                </a:lnTo>
                <a:lnTo>
                  <a:pt x="0" y="13256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08262" y="2311224"/>
            <a:ext cx="8243292" cy="1842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FIND MORE INFORMATION AND ALL PLAN DOCUMENTS ON </a:t>
            </a:r>
          </a:p>
          <a:p>
            <a:pPr algn="ctr">
              <a:lnSpc>
                <a:spcPts val="2940"/>
              </a:lnSpc>
            </a:pPr>
            <a:endParaRPr lang="en-US" sz="21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2940"/>
              </a:lnSpc>
            </a:pPr>
            <a:r>
              <a:rPr lang="en-US" sz="2100" b="1" u="sng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4" tooltip="http://lifexplans.com"/>
              </a:rPr>
              <a:t>LIFEXPLANS.COM </a:t>
            </a:r>
          </a:p>
          <a:p>
            <a:pPr algn="ctr">
              <a:lnSpc>
                <a:spcPts val="2940"/>
              </a:lnSpc>
            </a:pPr>
            <a:endParaRPr lang="en-US" sz="2100" b="1" u="sng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  <a:hlinkClick r:id="rId4" tooltip="http://lifexplans.com"/>
            </a:endParaRP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**Sign in and have access to all documents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517155" y="2036116"/>
            <a:ext cx="8719290" cy="2194560"/>
            <a:chOff x="0" y="0"/>
            <a:chExt cx="3229367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29367" cy="812800"/>
            </a:xfrm>
            <a:custGeom>
              <a:avLst/>
              <a:gdLst/>
              <a:ahLst/>
              <a:cxnLst/>
              <a:rect l="l" t="t" r="r" b="b"/>
              <a:pathLst>
                <a:path w="3229367" h="812800">
                  <a:moveTo>
                    <a:pt x="31965" y="0"/>
                  </a:moveTo>
                  <a:lnTo>
                    <a:pt x="3197402" y="0"/>
                  </a:lnTo>
                  <a:cubicBezTo>
                    <a:pt x="3205880" y="0"/>
                    <a:pt x="3214010" y="3368"/>
                    <a:pt x="3220004" y="9362"/>
                  </a:cubicBezTo>
                  <a:cubicBezTo>
                    <a:pt x="3225999" y="15357"/>
                    <a:pt x="3229367" y="23487"/>
                    <a:pt x="3229367" y="31965"/>
                  </a:cubicBezTo>
                  <a:lnTo>
                    <a:pt x="3229367" y="780835"/>
                  </a:lnTo>
                  <a:cubicBezTo>
                    <a:pt x="3229367" y="789313"/>
                    <a:pt x="3225999" y="797443"/>
                    <a:pt x="3220004" y="803438"/>
                  </a:cubicBezTo>
                  <a:cubicBezTo>
                    <a:pt x="3214010" y="809432"/>
                    <a:pt x="3205880" y="812800"/>
                    <a:pt x="3197402" y="812800"/>
                  </a:cubicBezTo>
                  <a:lnTo>
                    <a:pt x="31965" y="812800"/>
                  </a:lnTo>
                  <a:cubicBezTo>
                    <a:pt x="23487" y="812800"/>
                    <a:pt x="15357" y="809432"/>
                    <a:pt x="9362" y="803438"/>
                  </a:cubicBezTo>
                  <a:cubicBezTo>
                    <a:pt x="3368" y="797443"/>
                    <a:pt x="0" y="789313"/>
                    <a:pt x="0" y="780835"/>
                  </a:cubicBezTo>
                  <a:lnTo>
                    <a:pt x="0" y="31965"/>
                  </a:lnTo>
                  <a:cubicBezTo>
                    <a:pt x="0" y="23487"/>
                    <a:pt x="3368" y="15357"/>
                    <a:pt x="9362" y="9362"/>
                  </a:cubicBezTo>
                  <a:cubicBezTo>
                    <a:pt x="15357" y="3368"/>
                    <a:pt x="23487" y="0"/>
                    <a:pt x="3196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A702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3229367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2472624" y="4460128"/>
            <a:ext cx="4808353" cy="3083356"/>
          </a:xfrm>
          <a:custGeom>
            <a:avLst/>
            <a:gdLst/>
            <a:ahLst/>
            <a:cxnLst/>
            <a:rect l="l" t="t" r="r" b="b"/>
            <a:pathLst>
              <a:path w="4808353" h="3083356">
                <a:moveTo>
                  <a:pt x="0" y="0"/>
                </a:moveTo>
                <a:lnTo>
                  <a:pt x="4808352" y="0"/>
                </a:lnTo>
                <a:lnTo>
                  <a:pt x="4808352" y="3083357"/>
                </a:lnTo>
                <a:lnTo>
                  <a:pt x="0" y="30833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028689" y="4756345"/>
            <a:ext cx="3696222" cy="2028302"/>
          </a:xfrm>
          <a:custGeom>
            <a:avLst/>
            <a:gdLst/>
            <a:ahLst/>
            <a:cxnLst/>
            <a:rect l="l" t="t" r="r" b="b"/>
            <a:pathLst>
              <a:path w="3696222" h="2028302">
                <a:moveTo>
                  <a:pt x="0" y="0"/>
                </a:moveTo>
                <a:lnTo>
                  <a:pt x="3696222" y="0"/>
                </a:lnTo>
                <a:lnTo>
                  <a:pt x="3696222" y="2028302"/>
                </a:lnTo>
                <a:lnTo>
                  <a:pt x="0" y="20283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17155" y="1463189"/>
            <a:ext cx="8719290" cy="3562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LIFEX WEBINARS WILL BE ON CHCAGENTS.COM CALENDAR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51512" y="152606"/>
            <a:ext cx="878541" cy="304800"/>
          </a:xfrm>
          <a:custGeom>
            <a:avLst/>
            <a:gdLst/>
            <a:ahLst/>
            <a:cxnLst/>
            <a:rect l="l" t="t" r="r" b="b"/>
            <a:pathLst>
              <a:path w="878541" h="304800">
                <a:moveTo>
                  <a:pt x="0" y="0"/>
                </a:moveTo>
                <a:lnTo>
                  <a:pt x="878542" y="0"/>
                </a:lnTo>
                <a:lnTo>
                  <a:pt x="878542" y="304800"/>
                </a:lnTo>
                <a:lnTo>
                  <a:pt x="0" y="30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782" t="-15847" r="-6462" b="-223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00573" y="671752"/>
            <a:ext cx="8552464" cy="6306455"/>
          </a:xfrm>
          <a:custGeom>
            <a:avLst/>
            <a:gdLst/>
            <a:ahLst/>
            <a:cxnLst/>
            <a:rect l="l" t="t" r="r" b="b"/>
            <a:pathLst>
              <a:path w="8552464" h="6306455">
                <a:moveTo>
                  <a:pt x="0" y="0"/>
                </a:moveTo>
                <a:lnTo>
                  <a:pt x="8552463" y="0"/>
                </a:lnTo>
                <a:lnTo>
                  <a:pt x="8552463" y="6306456"/>
                </a:lnTo>
                <a:lnTo>
                  <a:pt x="0" y="6306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451512" y="152597"/>
            <a:ext cx="875412" cy="307185"/>
            <a:chOff x="0" y="0"/>
            <a:chExt cx="930123" cy="3263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30148" cy="326390"/>
            </a:xfrm>
            <a:custGeom>
              <a:avLst/>
              <a:gdLst/>
              <a:ahLst/>
              <a:cxnLst/>
              <a:rect l="l" t="t" r="r" b="b"/>
              <a:pathLst>
                <a:path w="930148" h="326390">
                  <a:moveTo>
                    <a:pt x="0" y="326390"/>
                  </a:moveTo>
                  <a:lnTo>
                    <a:pt x="930148" y="326390"/>
                  </a:lnTo>
                  <a:lnTo>
                    <a:pt x="9301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07597" y="170025"/>
            <a:ext cx="4469874" cy="460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3"/>
              </a:lnSpc>
            </a:pPr>
            <a:r>
              <a:rPr lang="en-US" sz="1495" b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Plan Comparison: </a:t>
            </a:r>
            <a:r>
              <a:rPr lang="en-US" sz="1495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Summary of Benefits &amp; Coverage</a:t>
            </a:r>
          </a:p>
          <a:p>
            <a:pPr algn="l">
              <a:lnSpc>
                <a:spcPts val="1581"/>
              </a:lnSpc>
            </a:pPr>
            <a:r>
              <a:rPr lang="en-US" sz="112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Rates effective as of January 1, 2025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94155" y="804681"/>
            <a:ext cx="979502" cy="41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9"/>
              </a:lnSpc>
            </a:pPr>
            <a:r>
              <a:rPr lang="en-US" sz="1006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PLAN</a:t>
            </a:r>
          </a:p>
          <a:p>
            <a:pPr algn="l">
              <a:lnSpc>
                <a:spcPts val="1017"/>
              </a:lnSpc>
            </a:pPr>
            <a:r>
              <a:rPr lang="en-US" sz="727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Payment for Services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957662" y="749759"/>
            <a:ext cx="516546" cy="187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9"/>
              </a:lnSpc>
            </a:pPr>
            <a:r>
              <a:rPr lang="en-US" sz="1006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VL $250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835674" y="749759"/>
            <a:ext cx="534888" cy="187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9"/>
              </a:lnSpc>
            </a:pPr>
            <a:r>
              <a:rPr lang="en-US" sz="1006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VL $500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33453" y="749759"/>
            <a:ext cx="509930" cy="187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9"/>
              </a:lnSpc>
            </a:pPr>
            <a:r>
              <a:rPr lang="en-US" sz="1006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VL $750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47637" y="749759"/>
            <a:ext cx="652353" cy="187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9"/>
              </a:lnSpc>
            </a:pPr>
            <a:r>
              <a:rPr lang="en-US" sz="1006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VL $1,000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85756" y="749759"/>
            <a:ext cx="639802" cy="187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9"/>
              </a:lnSpc>
            </a:pPr>
            <a:r>
              <a:rPr lang="en-US" sz="1006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VL $1,500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94155" y="1748884"/>
            <a:ext cx="1043806" cy="131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6"/>
              </a:lnSpc>
            </a:pPr>
            <a:r>
              <a:rPr lang="en-US" sz="654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Maximum Annual Benefit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94155" y="2105428"/>
            <a:ext cx="3617115" cy="411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9"/>
              </a:lnSpc>
            </a:pPr>
            <a:r>
              <a:rPr lang="en-US" sz="654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Deductible </a:t>
            </a: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(The amount the Covered Person pays each benefit year for Covered Services before the</a:t>
            </a:r>
          </a:p>
          <a:p>
            <a:pPr algn="l">
              <a:lnSpc>
                <a:spcPts val="545"/>
              </a:lnSpc>
            </a:pP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Coinsurance is payable.)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35403" y="2471085"/>
            <a:ext cx="404739" cy="309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36"/>
              </a:lnSpc>
            </a:pP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Individual</a:t>
            </a:r>
          </a:p>
          <a:p>
            <a:pPr algn="l">
              <a:lnSpc>
                <a:spcPts val="327"/>
              </a:lnSpc>
            </a:pP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Family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02486" y="2290110"/>
            <a:ext cx="221043" cy="303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"/>
              </a:lnSpc>
            </a:pP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$250 $500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94155" y="1395706"/>
            <a:ext cx="4976183" cy="200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36"/>
              </a:lnSpc>
            </a:pPr>
            <a:r>
              <a:rPr lang="en-US" sz="654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In-network Provider: </a:t>
            </a: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The provider network is shown on your I.D. card. For help in locating in-network providers, click here.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958531" y="1624432"/>
            <a:ext cx="514906" cy="309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6"/>
              </a:lnSpc>
            </a:pP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See Services</a:t>
            </a:r>
          </a:p>
          <a:p>
            <a:pPr algn="ctr">
              <a:lnSpc>
                <a:spcPts val="327"/>
              </a:lnSpc>
            </a:pP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Performed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951812" y="2290110"/>
            <a:ext cx="298085" cy="303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"/>
              </a:lnSpc>
            </a:pP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$500 $1,000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94155" y="2991348"/>
            <a:ext cx="2813161" cy="453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9"/>
              </a:lnSpc>
            </a:pPr>
            <a:r>
              <a:rPr lang="en-US" sz="654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Out-of-Pocket Maximun </a:t>
            </a: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(For member accumulated deductible and copays (Individual/Family) Out of Pocket – Maximum for services beyond the plan visit limits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014381" y="2954359"/>
            <a:ext cx="400929" cy="524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"/>
              </a:lnSpc>
            </a:pP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$9,200 $18,400</a:t>
            </a:r>
          </a:p>
          <a:p>
            <a:pPr algn="ctr">
              <a:lnSpc>
                <a:spcPts val="327"/>
              </a:lnSpc>
            </a:pP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Unlimited</a:t>
            </a:r>
            <a:r>
              <a:rPr lang="en-US" sz="654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901367" y="2954359"/>
            <a:ext cx="400929" cy="524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"/>
              </a:lnSpc>
            </a:pP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$9,200 $18,400</a:t>
            </a:r>
          </a:p>
          <a:p>
            <a:pPr algn="ctr">
              <a:lnSpc>
                <a:spcPts val="327"/>
              </a:lnSpc>
            </a:pP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Unlimited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94155" y="3502071"/>
            <a:ext cx="5657178" cy="415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36"/>
              </a:lnSpc>
            </a:pPr>
            <a:r>
              <a:rPr lang="en-US" sz="654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Copays: </a:t>
            </a: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Please note that after your deductible has been met, you will still be responsible for paying copayments for your medical services. </a:t>
            </a:r>
            <a:r>
              <a:rPr lang="en-US" sz="654" b="1">
                <a:solidFill>
                  <a:srgbClr val="0A9F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Other Covered Services (Limitations may apply to these services. This isn’t a complete list. Please see your plan document.)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35403" y="3952602"/>
            <a:ext cx="1317220" cy="530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36"/>
              </a:lnSpc>
            </a:pP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Annual Lab/X-Ray Tests</a:t>
            </a:r>
          </a:p>
          <a:p>
            <a:pPr algn="l">
              <a:lnSpc>
                <a:spcPts val="327"/>
              </a:lnSpc>
            </a:pP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Annual Pap Smear/Mammogram</a:t>
            </a:r>
          </a:p>
          <a:p>
            <a:pPr algn="l">
              <a:lnSpc>
                <a:spcPts val="1418"/>
              </a:lnSpc>
            </a:pP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Cancer Screenings</a:t>
            </a:r>
          </a:p>
          <a:p>
            <a:pPr algn="l">
              <a:lnSpc>
                <a:spcPts val="327"/>
              </a:lnSpc>
            </a:pP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Colonoscopies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784200" y="3952602"/>
            <a:ext cx="1253051" cy="530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36"/>
              </a:lnSpc>
            </a:pP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Diabetic Supply</a:t>
            </a:r>
          </a:p>
          <a:p>
            <a:pPr algn="l">
              <a:lnSpc>
                <a:spcPts val="327"/>
              </a:lnSpc>
            </a:pP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Immunizations</a:t>
            </a:r>
          </a:p>
          <a:p>
            <a:pPr algn="l">
              <a:lnSpc>
                <a:spcPts val="1418"/>
              </a:lnSpc>
            </a:pP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Other Preventative Screenings</a:t>
            </a:r>
          </a:p>
          <a:p>
            <a:pPr algn="l">
              <a:lnSpc>
                <a:spcPts val="327"/>
              </a:lnSpc>
            </a:pP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Precision Rx (Prescriptions)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845517" y="1700632"/>
            <a:ext cx="514906" cy="233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2"/>
              </a:lnSpc>
            </a:pP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See Services Performed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841908" y="2290110"/>
            <a:ext cx="288646" cy="303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"/>
              </a:lnSpc>
            </a:pP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$750 $1,500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786919" y="2954359"/>
            <a:ext cx="400929" cy="524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"/>
              </a:lnSpc>
            </a:pP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$9,200 $18,400</a:t>
            </a:r>
          </a:p>
          <a:p>
            <a:pPr algn="ctr">
              <a:lnSpc>
                <a:spcPts val="1636"/>
              </a:lnSpc>
            </a:pP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Unlimited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731069" y="1700632"/>
            <a:ext cx="514906" cy="233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2"/>
              </a:lnSpc>
            </a:pP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See Services Performed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720602" y="2290110"/>
            <a:ext cx="299493" cy="303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99"/>
              </a:lnSpc>
            </a:pP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$1,000 $2,000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670812" y="3003714"/>
            <a:ext cx="400929" cy="454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2"/>
              </a:lnSpc>
            </a:pP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$9,200 $18,400 Unlimited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614962" y="1700632"/>
            <a:ext cx="514906" cy="233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2"/>
              </a:lnSpc>
            </a:pP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See Services Performed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714296" y="4028802"/>
            <a:ext cx="1961881" cy="454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2"/>
              </a:lnSpc>
            </a:pP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Telemedicine (including Mental Health Services) Urgent Care and Office Visits Well Baby Care Wellness Visits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551254" y="2290110"/>
            <a:ext cx="302146" cy="303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99"/>
              </a:lnSpc>
            </a:pP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$1,500 $3,000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502871" y="2954359"/>
            <a:ext cx="400929" cy="524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"/>
              </a:lnSpc>
            </a:pP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$9,200 $18,400</a:t>
            </a:r>
          </a:p>
          <a:p>
            <a:pPr algn="ctr">
              <a:lnSpc>
                <a:spcPts val="1636"/>
              </a:lnSpc>
            </a:pP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Unlimited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447012" y="1700632"/>
            <a:ext cx="514906" cy="233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2"/>
              </a:lnSpc>
            </a:pP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See Services Performed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94155" y="4617675"/>
            <a:ext cx="5247526" cy="233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2"/>
              </a:lnSpc>
            </a:pPr>
            <a:r>
              <a:rPr lang="en-US" sz="654" b="1">
                <a:solidFill>
                  <a:srgbClr val="0A9F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Services Your Plan Generally Does NOT Cover (Check your policy or plan document for more information and a list of any other excluded services.)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35403" y="4887011"/>
            <a:ext cx="1127733" cy="450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36"/>
              </a:lnSpc>
            </a:pP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Acupuncture</a:t>
            </a:r>
          </a:p>
          <a:p>
            <a:pPr algn="l">
              <a:lnSpc>
                <a:spcPts val="545"/>
              </a:lnSpc>
            </a:pP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Children’s Dental Check-Up </a:t>
            </a:r>
          </a:p>
          <a:p>
            <a:pPr algn="l">
              <a:lnSpc>
                <a:spcPts val="545"/>
              </a:lnSpc>
            </a:pPr>
            <a:endParaRPr lang="en-US" sz="654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545"/>
              </a:lnSpc>
            </a:pP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Children’s Glasses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784200" y="4887011"/>
            <a:ext cx="822808" cy="450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36"/>
              </a:lnSpc>
            </a:pP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Children’s Eye Exam</a:t>
            </a:r>
          </a:p>
          <a:p>
            <a:pPr algn="l">
              <a:lnSpc>
                <a:spcPts val="545"/>
              </a:lnSpc>
            </a:pP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Dialysis </a:t>
            </a:r>
          </a:p>
          <a:p>
            <a:pPr algn="l">
              <a:lnSpc>
                <a:spcPts val="545"/>
              </a:lnSpc>
            </a:pPr>
            <a:endParaRPr lang="en-US" sz="654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545"/>
              </a:lnSpc>
            </a:pP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Biofeedback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6714296" y="5066256"/>
            <a:ext cx="1075397" cy="208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7"/>
              </a:lnSpc>
            </a:pP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Substance Abuse Services </a:t>
            </a:r>
          </a:p>
          <a:p>
            <a:pPr algn="just">
              <a:lnSpc>
                <a:spcPts val="327"/>
              </a:lnSpc>
            </a:pPr>
            <a:endParaRPr lang="en-US" sz="654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just">
              <a:lnSpc>
                <a:spcPts val="327"/>
              </a:lnSpc>
            </a:pPr>
            <a:endParaRPr lang="en-US" sz="654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just">
              <a:lnSpc>
                <a:spcPts val="327"/>
              </a:lnSpc>
            </a:pPr>
            <a:endParaRPr lang="en-US" sz="654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just">
              <a:lnSpc>
                <a:spcPts val="327"/>
              </a:lnSpc>
            </a:pP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Organ Transplant Services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694155" y="5440402"/>
            <a:ext cx="8289780" cy="114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82"/>
              </a:lnSpc>
            </a:pPr>
            <a:r>
              <a:rPr lang="en-US" sz="654" b="1">
                <a:solidFill>
                  <a:srgbClr val="0A9F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Services may require preauthorization. Failure to obtain preauthorization will result in denial of benefits. Precertification</a:t>
            </a:r>
          </a:p>
          <a:p>
            <a:pPr algn="l">
              <a:lnSpc>
                <a:spcPts val="327"/>
              </a:lnSpc>
            </a:pP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Precertification is required for all in-hospital admissions, imaging (CT/PET/MRI/MRA), home health, skilled nursing, hospice, DME (over $500), chemotherapy/radiation, sleep studies, prosthetics/orthotics,</a:t>
            </a:r>
          </a:p>
          <a:p>
            <a:pPr algn="l">
              <a:lnSpc>
                <a:spcPts val="1418"/>
              </a:lnSpc>
            </a:pP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therapies (chiropractic, cardiac, PT/OT/ST), and outpatient surgery. Please refer to the plan document for a complete list of all services that require precertification under your plan. A 50% (up to $2,500)</a:t>
            </a:r>
          </a:p>
          <a:p>
            <a:pPr algn="l">
              <a:lnSpc>
                <a:spcPts val="327"/>
              </a:lnSpc>
            </a:pP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penalty will apply for not obtaining precertification.</a:t>
            </a:r>
          </a:p>
          <a:p>
            <a:pPr algn="l">
              <a:lnSpc>
                <a:spcPts val="1614"/>
              </a:lnSpc>
            </a:pP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Emergencies are covered but do require authorization/certification within 48 hours. This illustration describes the plan in an easily understood manner and is presented as a matter of general information only.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694155" y="6531487"/>
            <a:ext cx="8526018" cy="309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14"/>
              </a:lnSpc>
            </a:pP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The contents are not to be accepted or construed as a substitute for the provisions of the plan document or summary plan description, which contains more exact terms and detailed provisions of the plan, and</a:t>
            </a:r>
          </a:p>
          <a:p>
            <a:pPr algn="l">
              <a:lnSpc>
                <a:spcPts val="327"/>
              </a:lnSpc>
            </a:pPr>
            <a:r>
              <a:rPr lang="en-US" sz="6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it is not to be considered a policy of insurance.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808452"/>
            <a:ext cx="9753600" cy="5374484"/>
          </a:xfrm>
          <a:custGeom>
            <a:avLst/>
            <a:gdLst/>
            <a:ahLst/>
            <a:cxnLst/>
            <a:rect l="l" t="t" r="r" b="b"/>
            <a:pathLst>
              <a:path w="9753600" h="5374484">
                <a:moveTo>
                  <a:pt x="0" y="0"/>
                </a:moveTo>
                <a:lnTo>
                  <a:pt x="9753600" y="0"/>
                </a:lnTo>
                <a:lnTo>
                  <a:pt x="9753600" y="5374484"/>
                </a:lnTo>
                <a:lnTo>
                  <a:pt x="0" y="53744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08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477228" y="403398"/>
            <a:ext cx="5175588" cy="841397"/>
            <a:chOff x="0" y="0"/>
            <a:chExt cx="1916885" cy="3116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6885" cy="311628"/>
            </a:xfrm>
            <a:custGeom>
              <a:avLst/>
              <a:gdLst/>
              <a:ahLst/>
              <a:cxnLst/>
              <a:rect l="l" t="t" r="r" b="b"/>
              <a:pathLst>
                <a:path w="1916885" h="311628">
                  <a:moveTo>
                    <a:pt x="53851" y="0"/>
                  </a:moveTo>
                  <a:lnTo>
                    <a:pt x="1863034" y="0"/>
                  </a:lnTo>
                  <a:cubicBezTo>
                    <a:pt x="1877316" y="0"/>
                    <a:pt x="1891013" y="5674"/>
                    <a:pt x="1901112" y="15773"/>
                  </a:cubicBezTo>
                  <a:cubicBezTo>
                    <a:pt x="1911211" y="25871"/>
                    <a:pt x="1916885" y="39569"/>
                    <a:pt x="1916885" y="53851"/>
                  </a:cubicBezTo>
                  <a:lnTo>
                    <a:pt x="1916885" y="257778"/>
                  </a:lnTo>
                  <a:cubicBezTo>
                    <a:pt x="1916885" y="272060"/>
                    <a:pt x="1911211" y="285757"/>
                    <a:pt x="1901112" y="295856"/>
                  </a:cubicBezTo>
                  <a:cubicBezTo>
                    <a:pt x="1891013" y="305955"/>
                    <a:pt x="1877316" y="311628"/>
                    <a:pt x="1863034" y="311628"/>
                  </a:cubicBezTo>
                  <a:lnTo>
                    <a:pt x="53851" y="311628"/>
                  </a:lnTo>
                  <a:cubicBezTo>
                    <a:pt x="39569" y="311628"/>
                    <a:pt x="25871" y="305955"/>
                    <a:pt x="15773" y="295856"/>
                  </a:cubicBezTo>
                  <a:cubicBezTo>
                    <a:pt x="5674" y="285757"/>
                    <a:pt x="0" y="272060"/>
                    <a:pt x="0" y="257778"/>
                  </a:cubicBezTo>
                  <a:lnTo>
                    <a:pt x="0" y="53851"/>
                  </a:lnTo>
                  <a:cubicBezTo>
                    <a:pt x="0" y="39569"/>
                    <a:pt x="5674" y="25871"/>
                    <a:pt x="15773" y="15773"/>
                  </a:cubicBezTo>
                  <a:cubicBezTo>
                    <a:pt x="25871" y="5674"/>
                    <a:pt x="39569" y="0"/>
                    <a:pt x="53851" y="0"/>
                  </a:cubicBezTo>
                  <a:close/>
                </a:path>
              </a:pathLst>
            </a:custGeom>
            <a:solidFill>
              <a:srgbClr val="487AB4"/>
            </a:solidFill>
            <a:ln w="38100" cap="rnd">
              <a:solidFill>
                <a:srgbClr val="A7C8F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916885" cy="349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9"/>
                </a:lnSpc>
              </a:pPr>
              <a:r>
                <a:rPr lang="en-US" sz="2406" b="1">
                  <a:solidFill>
                    <a:srgbClr val="E3F5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LIFE DIVISION</a:t>
              </a:r>
            </a:p>
          </p:txBody>
        </p:sp>
      </p:grpSp>
      <p:sp>
        <p:nvSpPr>
          <p:cNvPr id="6" name="AutoShape 6"/>
          <p:cNvSpPr/>
          <p:nvPr/>
        </p:nvSpPr>
        <p:spPr>
          <a:xfrm>
            <a:off x="-393138" y="1799576"/>
            <a:ext cx="10926570" cy="0"/>
          </a:xfrm>
          <a:prstGeom prst="line">
            <a:avLst/>
          </a:prstGeom>
          <a:ln w="38100" cap="flat">
            <a:solidFill>
              <a:srgbClr val="A7C8F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530524" cy="1530524"/>
          </a:xfrm>
          <a:custGeom>
            <a:avLst/>
            <a:gdLst/>
            <a:ahLst/>
            <a:cxnLst/>
            <a:rect l="l" t="t" r="r" b="b"/>
            <a:pathLst>
              <a:path w="1530524" h="1530524">
                <a:moveTo>
                  <a:pt x="0" y="0"/>
                </a:moveTo>
                <a:lnTo>
                  <a:pt x="1530524" y="0"/>
                </a:lnTo>
                <a:lnTo>
                  <a:pt x="1530524" y="1530524"/>
                </a:lnTo>
                <a:lnTo>
                  <a:pt x="0" y="15305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65262" y="3166758"/>
            <a:ext cx="8235255" cy="1333275"/>
            <a:chOff x="0" y="0"/>
            <a:chExt cx="3050094" cy="4938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50094" cy="493806"/>
            </a:xfrm>
            <a:custGeom>
              <a:avLst/>
              <a:gdLst/>
              <a:ahLst/>
              <a:cxnLst/>
              <a:rect l="l" t="t" r="r" b="b"/>
              <a:pathLst>
                <a:path w="3050094" h="493806">
                  <a:moveTo>
                    <a:pt x="33843" y="0"/>
                  </a:moveTo>
                  <a:lnTo>
                    <a:pt x="3016251" y="0"/>
                  </a:lnTo>
                  <a:cubicBezTo>
                    <a:pt x="3034942" y="0"/>
                    <a:pt x="3050094" y="15152"/>
                    <a:pt x="3050094" y="33843"/>
                  </a:cubicBezTo>
                  <a:lnTo>
                    <a:pt x="3050094" y="459962"/>
                  </a:lnTo>
                  <a:cubicBezTo>
                    <a:pt x="3050094" y="468938"/>
                    <a:pt x="3046529" y="477546"/>
                    <a:pt x="3040182" y="483893"/>
                  </a:cubicBezTo>
                  <a:cubicBezTo>
                    <a:pt x="3033835" y="490240"/>
                    <a:pt x="3025227" y="493806"/>
                    <a:pt x="3016251" y="493806"/>
                  </a:cubicBezTo>
                  <a:lnTo>
                    <a:pt x="33843" y="493806"/>
                  </a:lnTo>
                  <a:cubicBezTo>
                    <a:pt x="15152" y="493806"/>
                    <a:pt x="0" y="478653"/>
                    <a:pt x="0" y="459962"/>
                  </a:cubicBezTo>
                  <a:lnTo>
                    <a:pt x="0" y="33843"/>
                  </a:lnTo>
                  <a:cubicBezTo>
                    <a:pt x="0" y="15152"/>
                    <a:pt x="15152" y="0"/>
                    <a:pt x="3384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50094" cy="52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8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453837" y="4666982"/>
            <a:ext cx="2858105" cy="2500842"/>
          </a:xfrm>
          <a:custGeom>
            <a:avLst/>
            <a:gdLst/>
            <a:ahLst/>
            <a:cxnLst/>
            <a:rect l="l" t="t" r="r" b="b"/>
            <a:pathLst>
              <a:path w="2858105" h="2500842">
                <a:moveTo>
                  <a:pt x="0" y="0"/>
                </a:moveTo>
                <a:lnTo>
                  <a:pt x="2858105" y="0"/>
                </a:lnTo>
                <a:lnTo>
                  <a:pt x="2858105" y="2500842"/>
                </a:lnTo>
                <a:lnTo>
                  <a:pt x="0" y="2500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782731" y="201382"/>
            <a:ext cx="6861634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b="1" u="sng">
                <a:solidFill>
                  <a:srgbClr val="34191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CHC Finance Department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6567" y="2010581"/>
            <a:ext cx="8892538" cy="727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341919"/>
                </a:solidFill>
                <a:latin typeface="Montserrat"/>
                <a:ea typeface="Montserrat"/>
                <a:cs typeface="Montserrat"/>
                <a:sym typeface="Montserrat"/>
              </a:rPr>
              <a:t>We’ve started using this software program for our direct deposits. They will come from </a:t>
            </a:r>
            <a:r>
              <a:rPr lang="en-US" sz="2100" b="1">
                <a:solidFill>
                  <a:srgbClr val="34191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“HST STL LLC”</a:t>
            </a:r>
            <a:r>
              <a:rPr lang="en-US" sz="2100">
                <a:solidFill>
                  <a:srgbClr val="341919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12019" y="1117772"/>
            <a:ext cx="6861634" cy="52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 b="1">
                <a:solidFill>
                  <a:srgbClr val="34191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PAYCOR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07146" y="3486051"/>
            <a:ext cx="7471380" cy="656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41919"/>
                </a:solidFill>
                <a:latin typeface="Montserrat"/>
                <a:ea typeface="Montserrat"/>
                <a:cs typeface="Montserrat"/>
                <a:sym typeface="Montserrat"/>
              </a:rPr>
              <a:t>In EAgent Center there are NO direct deposits shown, please see those in PAYCOR.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356" r="-125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0" y="150023"/>
            <a:ext cx="6064433" cy="3804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endParaRPr dirty="0"/>
          </a:p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Commissions for ACA are now being deposited by </a:t>
            </a:r>
            <a:r>
              <a:rPr lang="en-US" sz="36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"Effective Insurance Commission"</a:t>
            </a:r>
          </a:p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-170468"/>
            <a:ext cx="1530524" cy="1530524"/>
          </a:xfrm>
          <a:custGeom>
            <a:avLst/>
            <a:gdLst/>
            <a:ahLst/>
            <a:cxnLst/>
            <a:rect l="l" t="t" r="r" b="b"/>
            <a:pathLst>
              <a:path w="1530524" h="1530524">
                <a:moveTo>
                  <a:pt x="0" y="0"/>
                </a:moveTo>
                <a:lnTo>
                  <a:pt x="1530524" y="0"/>
                </a:lnTo>
                <a:lnTo>
                  <a:pt x="1530524" y="1530524"/>
                </a:lnTo>
                <a:lnTo>
                  <a:pt x="0" y="15305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-2025225" y="1007612"/>
            <a:ext cx="13139508" cy="0"/>
          </a:xfrm>
          <a:prstGeom prst="line">
            <a:avLst/>
          </a:prstGeom>
          <a:ln w="38100" cap="flat">
            <a:solidFill>
              <a:srgbClr val="252A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-510218" y="4199164"/>
            <a:ext cx="11267242" cy="0"/>
          </a:xfrm>
          <a:prstGeom prst="line">
            <a:avLst/>
          </a:prstGeom>
          <a:ln w="38100" cap="flat">
            <a:solidFill>
              <a:srgbClr val="252A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29840" y="4893007"/>
            <a:ext cx="9293920" cy="1036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142" b="1">
                <a:solidFill>
                  <a:srgbClr val="34191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CHC Contracting Staff: Tanya Mosley &amp; Mimi Crisostomo</a:t>
            </a:r>
          </a:p>
          <a:p>
            <a:pPr algn="ctr">
              <a:lnSpc>
                <a:spcPts val="2999"/>
              </a:lnSpc>
            </a:pPr>
            <a:endParaRPr lang="en-US" sz="2142" b="1">
              <a:solidFill>
                <a:srgbClr val="341919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2426"/>
              </a:lnSpc>
            </a:pPr>
            <a:r>
              <a:rPr lang="en-US" sz="1733">
                <a:solidFill>
                  <a:srgbClr val="341919"/>
                </a:solidFill>
                <a:latin typeface="Montserrat"/>
                <a:ea typeface="Montserrat"/>
                <a:cs typeface="Montserrat"/>
                <a:sym typeface="Montserrat"/>
              </a:rPr>
              <a:t>Emails: contracting@chcquotes.com           contracting@startworktoday.careers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9840" y="1436808"/>
            <a:ext cx="9293920" cy="1999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142" b="1">
                <a:solidFill>
                  <a:srgbClr val="34191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Hiring Managers: </a:t>
            </a:r>
            <a:r>
              <a:rPr lang="en-US" sz="2142" b="1" u="sng">
                <a:solidFill>
                  <a:srgbClr val="341919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5" tooltip="https://wkf.ms/4cErFQa"/>
              </a:rPr>
              <a:t>https://wkf.ms/4cErFQa</a:t>
            </a:r>
            <a:r>
              <a:rPr lang="en-US" sz="2142" b="1">
                <a:solidFill>
                  <a:srgbClr val="34191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Request invitation to contract your recruit with CHC</a:t>
            </a:r>
          </a:p>
          <a:p>
            <a:pPr algn="ctr">
              <a:lnSpc>
                <a:spcPts val="2999"/>
              </a:lnSpc>
            </a:pPr>
            <a:endParaRPr lang="en-US" sz="2142" b="1">
              <a:solidFill>
                <a:srgbClr val="341919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2426"/>
              </a:lnSpc>
            </a:pPr>
            <a:r>
              <a:rPr lang="en-US" sz="1733">
                <a:solidFill>
                  <a:srgbClr val="341919"/>
                </a:solidFill>
                <a:latin typeface="Montserrat"/>
                <a:ea typeface="Montserrat"/>
                <a:cs typeface="Montserrat"/>
                <a:sym typeface="Montserrat"/>
              </a:rPr>
              <a:t>CHC Contracted Agents: CHC Additional Carrier Requests</a:t>
            </a:r>
          </a:p>
          <a:p>
            <a:pPr algn="ctr">
              <a:lnSpc>
                <a:spcPts val="2426"/>
              </a:lnSpc>
            </a:pPr>
            <a:endParaRPr lang="en-US" sz="1733">
              <a:solidFill>
                <a:srgbClr val="34191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2286"/>
              </a:lnSpc>
            </a:pPr>
            <a:r>
              <a:rPr lang="en-US" sz="1633">
                <a:solidFill>
                  <a:srgbClr val="341919"/>
                </a:solidFill>
                <a:latin typeface="Montserrat"/>
                <a:ea typeface="Montserrat"/>
                <a:cs typeface="Montserrat"/>
                <a:sym typeface="Montserrat"/>
              </a:rPr>
              <a:t>Link: </a:t>
            </a:r>
            <a:r>
              <a:rPr lang="en-US" sz="1633" u="sng">
                <a:solidFill>
                  <a:srgbClr val="341919"/>
                </a:solidFill>
                <a:latin typeface="Montserrat"/>
                <a:ea typeface="Montserrat"/>
                <a:cs typeface="Montserrat"/>
                <a:sym typeface="Montserrat"/>
                <a:hlinkClick r:id="rId6" tooltip="https://forms.monday.com/forms/9508297440e8ac95cfedbacaeebe7896?r-use1"/>
              </a:rPr>
              <a:t>https://forms.monday.com/forms/9508297440e8ac95cfedbacaeebe7896?r-use1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30524" y="167640"/>
            <a:ext cx="6861634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b="1">
                <a:solidFill>
                  <a:srgbClr val="34191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CHC Contracting Department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-170468"/>
            <a:ext cx="1530524" cy="1530524"/>
          </a:xfrm>
          <a:custGeom>
            <a:avLst/>
            <a:gdLst/>
            <a:ahLst/>
            <a:cxnLst/>
            <a:rect l="l" t="t" r="r" b="b"/>
            <a:pathLst>
              <a:path w="1530524" h="1530524">
                <a:moveTo>
                  <a:pt x="0" y="0"/>
                </a:moveTo>
                <a:lnTo>
                  <a:pt x="1530524" y="0"/>
                </a:lnTo>
                <a:lnTo>
                  <a:pt x="1530524" y="1530524"/>
                </a:lnTo>
                <a:lnTo>
                  <a:pt x="0" y="15305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-2025225" y="1007612"/>
            <a:ext cx="13139508" cy="0"/>
          </a:xfrm>
          <a:prstGeom prst="line">
            <a:avLst/>
          </a:prstGeom>
          <a:ln w="38100" cap="flat">
            <a:solidFill>
              <a:srgbClr val="252A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41355" y="234315"/>
            <a:ext cx="1489021" cy="551372"/>
          </a:xfrm>
          <a:custGeom>
            <a:avLst/>
            <a:gdLst/>
            <a:ahLst/>
            <a:cxnLst/>
            <a:rect l="l" t="t" r="r" b="b"/>
            <a:pathLst>
              <a:path w="1489021" h="551372">
                <a:moveTo>
                  <a:pt x="0" y="0"/>
                </a:moveTo>
                <a:lnTo>
                  <a:pt x="1489021" y="0"/>
                </a:lnTo>
                <a:lnTo>
                  <a:pt x="1489021" y="551372"/>
                </a:lnTo>
                <a:lnTo>
                  <a:pt x="0" y="5513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14381" y="1179062"/>
            <a:ext cx="9293920" cy="5912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2636" lvl="1" indent="-231318" algn="l">
              <a:lnSpc>
                <a:spcPts val="3642"/>
              </a:lnSpc>
              <a:buFont typeface="Arial"/>
              <a:buChar char="•"/>
            </a:pPr>
            <a:r>
              <a:rPr lang="en-US" sz="2142">
                <a:solidFill>
                  <a:srgbClr val="341919"/>
                </a:solidFill>
                <a:latin typeface="Montserrat"/>
                <a:ea typeface="Montserrat"/>
                <a:cs typeface="Montserrat"/>
                <a:sym typeface="Montserrat"/>
              </a:rPr>
              <a:t>Request LifeX from the Additional Carrier Link, you will need your upline’s LifeX Agent ID</a:t>
            </a:r>
          </a:p>
          <a:p>
            <a:pPr algn="l">
              <a:lnSpc>
                <a:spcPts val="3642"/>
              </a:lnSpc>
            </a:pPr>
            <a:endParaRPr lang="en-US" sz="2142">
              <a:solidFill>
                <a:srgbClr val="34191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62636" lvl="1" indent="-231318" algn="l">
              <a:lnSpc>
                <a:spcPts val="3642"/>
              </a:lnSpc>
              <a:buFont typeface="Arial"/>
              <a:buChar char="•"/>
            </a:pPr>
            <a:r>
              <a:rPr lang="en-US" sz="2142">
                <a:solidFill>
                  <a:srgbClr val="341919"/>
                </a:solidFill>
                <a:latin typeface="Montserrat"/>
                <a:ea typeface="Montserrat"/>
                <a:cs typeface="Montserrat"/>
                <a:sym typeface="Montserrat"/>
              </a:rPr>
              <a:t>Please allow a full 2 business days to recieve your testing certification email from KMG. Please do not submit more than once</a:t>
            </a:r>
          </a:p>
          <a:p>
            <a:pPr algn="l">
              <a:lnSpc>
                <a:spcPts val="3642"/>
              </a:lnSpc>
            </a:pPr>
            <a:endParaRPr lang="en-US" sz="2142">
              <a:solidFill>
                <a:srgbClr val="34191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62636" lvl="1" indent="-231318" algn="l">
              <a:lnSpc>
                <a:spcPts val="3642"/>
              </a:lnSpc>
              <a:buFont typeface="Arial"/>
              <a:buChar char="•"/>
            </a:pPr>
            <a:r>
              <a:rPr lang="en-US" sz="2142">
                <a:solidFill>
                  <a:srgbClr val="341919"/>
                </a:solidFill>
                <a:latin typeface="Montserrat"/>
                <a:ea typeface="Montserrat"/>
                <a:cs typeface="Montserrat"/>
                <a:sym typeface="Montserrat"/>
              </a:rPr>
              <a:t>If it has been more than 2 full business days, email CHC contracting at contracting@chcquotes.com</a:t>
            </a:r>
          </a:p>
          <a:p>
            <a:pPr algn="l">
              <a:lnSpc>
                <a:spcPts val="3642"/>
              </a:lnSpc>
            </a:pPr>
            <a:endParaRPr lang="en-US" sz="2142">
              <a:solidFill>
                <a:srgbClr val="34191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62636" lvl="1" indent="-231318" algn="l">
              <a:lnSpc>
                <a:spcPts val="3642"/>
              </a:lnSpc>
              <a:buFont typeface="Arial"/>
              <a:buChar char="•"/>
            </a:pPr>
            <a:r>
              <a:rPr lang="en-US" sz="2142">
                <a:solidFill>
                  <a:srgbClr val="341919"/>
                </a:solidFill>
                <a:latin typeface="Montserrat"/>
                <a:ea typeface="Montserrat"/>
                <a:cs typeface="Montserrat"/>
                <a:sym typeface="Montserrat"/>
              </a:rPr>
              <a:t>LifeX Welcome Emails will come from support@kmg-services.com, with a Subject Line: Dedicated Enrollment Platform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23232" y="167508"/>
            <a:ext cx="6861634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341919"/>
                </a:solidFill>
                <a:latin typeface="Montserrat"/>
                <a:ea typeface="Montserrat"/>
                <a:cs typeface="Montserrat"/>
                <a:sym typeface="Montserrat"/>
              </a:rPr>
              <a:t>CHC Contracting Department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335" r="-263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742766" y="5791559"/>
            <a:ext cx="2399536" cy="1425650"/>
          </a:xfrm>
          <a:custGeom>
            <a:avLst/>
            <a:gdLst/>
            <a:ahLst/>
            <a:cxnLst/>
            <a:rect l="l" t="t" r="r" b="b"/>
            <a:pathLst>
              <a:path w="2399536" h="1425650">
                <a:moveTo>
                  <a:pt x="0" y="0"/>
                </a:moveTo>
                <a:lnTo>
                  <a:pt x="2399536" y="0"/>
                </a:lnTo>
                <a:lnTo>
                  <a:pt x="2399536" y="1425650"/>
                </a:lnTo>
                <a:lnTo>
                  <a:pt x="0" y="1425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278398" y="68783"/>
            <a:ext cx="907950" cy="1325474"/>
            <a:chOff x="0" y="0"/>
            <a:chExt cx="1210599" cy="17672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10599" cy="1767298"/>
            </a:xfrm>
            <a:custGeom>
              <a:avLst/>
              <a:gdLst/>
              <a:ahLst/>
              <a:cxnLst/>
              <a:rect l="l" t="t" r="r" b="b"/>
              <a:pathLst>
                <a:path w="1210599" h="1767298">
                  <a:moveTo>
                    <a:pt x="0" y="0"/>
                  </a:moveTo>
                  <a:lnTo>
                    <a:pt x="1210599" y="0"/>
                  </a:lnTo>
                  <a:lnTo>
                    <a:pt x="1210599" y="1767298"/>
                  </a:lnTo>
                  <a:lnTo>
                    <a:pt x="0" y="17672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57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80332" y="134052"/>
              <a:ext cx="1049936" cy="1049936"/>
            </a:xfrm>
            <a:custGeom>
              <a:avLst/>
              <a:gdLst/>
              <a:ahLst/>
              <a:cxnLst/>
              <a:rect l="l" t="t" r="r" b="b"/>
              <a:pathLst>
                <a:path w="1049936" h="1049936">
                  <a:moveTo>
                    <a:pt x="0" y="0"/>
                  </a:moveTo>
                  <a:lnTo>
                    <a:pt x="1049936" y="0"/>
                  </a:lnTo>
                  <a:lnTo>
                    <a:pt x="1049936" y="1049937"/>
                  </a:lnTo>
                  <a:lnTo>
                    <a:pt x="0" y="10499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318252" y="1781223"/>
            <a:ext cx="5256597" cy="1015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7"/>
              </a:lnSpc>
            </a:pPr>
            <a:r>
              <a:rPr lang="en-US" sz="196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Top 10 Agents </a:t>
            </a:r>
            <a:r>
              <a:rPr lang="en-US" sz="196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April 2025</a:t>
            </a:r>
            <a:r>
              <a:rPr lang="en-US" sz="196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/Submitted</a:t>
            </a:r>
          </a:p>
          <a:p>
            <a:pPr algn="ctr">
              <a:lnSpc>
                <a:spcPts val="2757"/>
              </a:lnSpc>
            </a:pPr>
            <a:r>
              <a:rPr lang="en-US" sz="196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*Only Includes Agency Appointed Carriers</a:t>
            </a:r>
          </a:p>
          <a:p>
            <a:pPr algn="ctr">
              <a:lnSpc>
                <a:spcPts val="2757"/>
              </a:lnSpc>
            </a:pPr>
            <a:endParaRPr lang="en-US" sz="196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65422" y="2874163"/>
            <a:ext cx="2461295" cy="244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8"/>
              </a:lnSpc>
            </a:pPr>
            <a:r>
              <a:rPr lang="en-US" sz="1456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RANK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25021" y="2874163"/>
            <a:ext cx="2461295" cy="244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8"/>
              </a:lnSpc>
            </a:pPr>
            <a:r>
              <a:rPr lang="en-US" sz="1456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NAME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26883" y="2874163"/>
            <a:ext cx="2461295" cy="244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8"/>
              </a:lnSpc>
            </a:pPr>
            <a:r>
              <a:rPr lang="en-US" sz="1456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# OF APPS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65422" y="3185632"/>
            <a:ext cx="2461295" cy="252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7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8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9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10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55270" y="3185632"/>
            <a:ext cx="2461295" cy="2773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Jeannine Shoemann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Stefanie Fishman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Christopher Puccio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Brandon Halbert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Tom Trifaro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Al Harmon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Sue Weick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Phil Vogt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Richard Hyde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Diane Kimbro</a:t>
            </a:r>
          </a:p>
          <a:p>
            <a:pPr algn="ctr">
              <a:lnSpc>
                <a:spcPts val="2038"/>
              </a:lnSpc>
            </a:pPr>
            <a:endParaRPr lang="en-US" sz="1456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926883" y="3185632"/>
            <a:ext cx="2461295" cy="252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35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34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28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25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23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21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15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14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13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13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5464130" y="1354523"/>
            <a:ext cx="2740782" cy="3730752"/>
            <a:chOff x="0" y="0"/>
            <a:chExt cx="6350000" cy="86436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1E45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3"/>
              <a:stretch>
                <a:fillRect l="-6386" r="-638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05095" y="1354523"/>
            <a:ext cx="2740782" cy="3730752"/>
            <a:chOff x="0" y="0"/>
            <a:chExt cx="6350000" cy="86436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1E45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4"/>
              <a:stretch>
                <a:fillRect l="-3779" r="-377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794210" y="216645"/>
            <a:ext cx="4292390" cy="613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1E4599"/>
                </a:solidFill>
                <a:latin typeface="Montserrat"/>
                <a:ea typeface="Montserrat"/>
                <a:cs typeface="Montserrat"/>
                <a:sym typeface="Montserrat"/>
              </a:rPr>
              <a:t>Newest Additions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05095" y="5433828"/>
            <a:ext cx="2794210" cy="16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Congrats Keith Cheverie for welcoming this bundle of joy to the family!</a:t>
            </a:r>
          </a:p>
          <a:p>
            <a:pPr algn="ctr">
              <a:lnSpc>
                <a:spcPts val="2100"/>
              </a:lnSpc>
            </a:pPr>
            <a:endParaRPr lang="en-US" sz="1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Adeline Joy Cheverie</a:t>
            </a:r>
          </a:p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April 6, 2025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32923" y="5433828"/>
            <a:ext cx="3203196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Congrats Bella Rodriquez for becoming an aunt to this beauty.</a:t>
            </a:r>
          </a:p>
          <a:p>
            <a:pPr algn="ctr">
              <a:lnSpc>
                <a:spcPts val="2100"/>
              </a:lnSpc>
            </a:pPr>
            <a:endParaRPr lang="en-US" sz="1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Eliana Michele Rosales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899519" y="4047355"/>
            <a:ext cx="731520" cy="785525"/>
          </a:xfrm>
          <a:custGeom>
            <a:avLst/>
            <a:gdLst/>
            <a:ahLst/>
            <a:cxnLst/>
            <a:rect l="l" t="t" r="r" b="b"/>
            <a:pathLst>
              <a:path w="731520" h="785525">
                <a:moveTo>
                  <a:pt x="0" y="0"/>
                </a:moveTo>
                <a:lnTo>
                  <a:pt x="731520" y="0"/>
                </a:lnTo>
                <a:lnTo>
                  <a:pt x="731520" y="785525"/>
                </a:lnTo>
                <a:lnTo>
                  <a:pt x="0" y="7855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hlinkClick r:id="rId5" tooltip="https://www.instagram.com/compasshealthconsultants_/"/>
          </p:cNvPr>
          <p:cNvSpPr/>
          <p:nvPr/>
        </p:nvSpPr>
        <p:spPr>
          <a:xfrm>
            <a:off x="7865834" y="6477944"/>
            <a:ext cx="655444" cy="655444"/>
          </a:xfrm>
          <a:custGeom>
            <a:avLst/>
            <a:gdLst/>
            <a:ahLst/>
            <a:cxnLst/>
            <a:rect l="l" t="t" r="r" b="b"/>
            <a:pathLst>
              <a:path w="655444" h="655444">
                <a:moveTo>
                  <a:pt x="0" y="0"/>
                </a:moveTo>
                <a:lnTo>
                  <a:pt x="655444" y="0"/>
                </a:lnTo>
                <a:lnTo>
                  <a:pt x="655444" y="655444"/>
                </a:lnTo>
                <a:lnTo>
                  <a:pt x="0" y="6554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hlinkClick r:id="rId8" tooltip="https://www.linkedin.com/company/compasshealthconsultants/"/>
          </p:cNvPr>
          <p:cNvSpPr/>
          <p:nvPr/>
        </p:nvSpPr>
        <p:spPr>
          <a:xfrm>
            <a:off x="5331653" y="6534616"/>
            <a:ext cx="598772" cy="598772"/>
          </a:xfrm>
          <a:custGeom>
            <a:avLst/>
            <a:gdLst/>
            <a:ahLst/>
            <a:cxnLst/>
            <a:rect l="l" t="t" r="r" b="b"/>
            <a:pathLst>
              <a:path w="598772" h="598772">
                <a:moveTo>
                  <a:pt x="0" y="0"/>
                </a:moveTo>
                <a:lnTo>
                  <a:pt x="598772" y="0"/>
                </a:lnTo>
                <a:lnTo>
                  <a:pt x="598772" y="598772"/>
                </a:lnTo>
                <a:lnTo>
                  <a:pt x="0" y="5987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hlinkClick r:id="rId11" tooltip="https://www.facebook.com/CompassHealthConsultants/"/>
          </p:cNvPr>
          <p:cNvSpPr/>
          <p:nvPr/>
        </p:nvSpPr>
        <p:spPr>
          <a:xfrm>
            <a:off x="6668652" y="6569982"/>
            <a:ext cx="266209" cy="563406"/>
          </a:xfrm>
          <a:custGeom>
            <a:avLst/>
            <a:gdLst/>
            <a:ahLst/>
            <a:cxnLst/>
            <a:rect l="l" t="t" r="r" b="b"/>
            <a:pathLst>
              <a:path w="266209" h="563406">
                <a:moveTo>
                  <a:pt x="0" y="0"/>
                </a:moveTo>
                <a:lnTo>
                  <a:pt x="266210" y="0"/>
                </a:lnTo>
                <a:lnTo>
                  <a:pt x="266210" y="563406"/>
                </a:lnTo>
                <a:lnTo>
                  <a:pt x="0" y="5634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5637" y="5299271"/>
            <a:ext cx="1790278" cy="1972758"/>
          </a:xfrm>
          <a:custGeom>
            <a:avLst/>
            <a:gdLst/>
            <a:ahLst/>
            <a:cxnLst/>
            <a:rect l="l" t="t" r="r" b="b"/>
            <a:pathLst>
              <a:path w="1790278" h="1972758">
                <a:moveTo>
                  <a:pt x="0" y="0"/>
                </a:moveTo>
                <a:lnTo>
                  <a:pt x="1790278" y="0"/>
                </a:lnTo>
                <a:lnTo>
                  <a:pt x="1790278" y="1972759"/>
                </a:lnTo>
                <a:lnTo>
                  <a:pt x="0" y="197275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68846" y="4014730"/>
            <a:ext cx="2995515" cy="1636300"/>
          </a:xfrm>
          <a:custGeom>
            <a:avLst/>
            <a:gdLst/>
            <a:ahLst/>
            <a:cxnLst/>
            <a:rect l="l" t="t" r="r" b="b"/>
            <a:pathLst>
              <a:path w="2995515" h="1636300">
                <a:moveTo>
                  <a:pt x="0" y="0"/>
                </a:moveTo>
                <a:lnTo>
                  <a:pt x="2995515" y="0"/>
                </a:lnTo>
                <a:lnTo>
                  <a:pt x="2995515" y="1636300"/>
                </a:lnTo>
                <a:lnTo>
                  <a:pt x="0" y="16363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117986" y="1201153"/>
            <a:ext cx="5517627" cy="1135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0"/>
              </a:lnSpc>
            </a:pPr>
            <a:r>
              <a:rPr lang="en-US" sz="2164">
                <a:solidFill>
                  <a:srgbClr val="341919"/>
                </a:solidFill>
                <a:latin typeface="Montserrat"/>
                <a:ea typeface="Montserrat"/>
                <a:cs typeface="Montserrat"/>
                <a:sym typeface="Montserrat"/>
              </a:rPr>
              <a:t>Sell your first application by next Friday, April 18th &amp; receive a Compass shirt* and $100 lead credits!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68649" y="313718"/>
            <a:ext cx="6016303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341919"/>
                </a:solidFill>
                <a:latin typeface="Gulfs Display"/>
                <a:ea typeface="Gulfs Display"/>
                <a:cs typeface="Gulfs Display"/>
                <a:sym typeface="Gulfs Display"/>
              </a:rPr>
              <a:t>ATTENTION NEW AGENTS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44723" y="2501919"/>
            <a:ext cx="4109591" cy="735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341919"/>
                </a:solidFill>
                <a:latin typeface="Montserrat"/>
                <a:ea typeface="Montserrat"/>
                <a:cs typeface="Montserrat"/>
                <a:sym typeface="Montserrat"/>
              </a:rPr>
              <a:t>*May be substituted for a $50 CHC store credit</a:t>
            </a:r>
          </a:p>
          <a:p>
            <a:pPr algn="ctr">
              <a:lnSpc>
                <a:spcPts val="1960"/>
              </a:lnSpc>
            </a:pPr>
            <a:endParaRPr lang="en-US" sz="1400">
              <a:solidFill>
                <a:srgbClr val="34191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341919"/>
                </a:solidFill>
                <a:latin typeface="Montserrat"/>
                <a:ea typeface="Montserrat"/>
                <a:cs typeface="Montserrat"/>
                <a:sym typeface="Montserrat"/>
              </a:rPr>
              <a:t>Email mkrivelow@chcquotes.com to receive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644096" y="4317375"/>
            <a:ext cx="4171492" cy="1935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96"/>
              </a:lnSpc>
            </a:pPr>
            <a:r>
              <a:rPr lang="en-US" sz="1568">
                <a:solidFill>
                  <a:srgbClr val="341919"/>
                </a:solidFill>
                <a:latin typeface="Montserrat"/>
                <a:ea typeface="Montserrat"/>
                <a:cs typeface="Montserrat"/>
                <a:sym typeface="Montserrat"/>
              </a:rPr>
              <a:t>Connect with us!</a:t>
            </a:r>
          </a:p>
          <a:p>
            <a:pPr algn="ctr">
              <a:lnSpc>
                <a:spcPts val="2196"/>
              </a:lnSpc>
            </a:pPr>
            <a:r>
              <a:rPr lang="en-US" sz="1568">
                <a:solidFill>
                  <a:srgbClr val="341919"/>
                </a:solidFill>
                <a:latin typeface="Montserrat"/>
                <a:ea typeface="Montserrat"/>
                <a:cs typeface="Montserrat"/>
                <a:sym typeface="Montserrat"/>
              </a:rPr>
              <a:t>If you’re not receiving CHC communications (email and texts), please email Mari Krivelow at mkrivelow@chcquotes.com</a:t>
            </a:r>
          </a:p>
          <a:p>
            <a:pPr algn="ctr">
              <a:lnSpc>
                <a:spcPts val="2196"/>
              </a:lnSpc>
            </a:pPr>
            <a:endParaRPr lang="en-US" sz="1568">
              <a:solidFill>
                <a:srgbClr val="34191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2196"/>
              </a:lnSpc>
            </a:pPr>
            <a:r>
              <a:rPr lang="en-US" sz="1568">
                <a:solidFill>
                  <a:srgbClr val="341919"/>
                </a:solidFill>
                <a:latin typeface="Montserrat"/>
                <a:ea typeface="Montserrat"/>
                <a:cs typeface="Montserrat"/>
                <a:sym typeface="Montserrat"/>
              </a:rPr>
              <a:t>Follow us!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3742" y="-33742"/>
            <a:ext cx="1530524" cy="1530524"/>
          </a:xfrm>
          <a:custGeom>
            <a:avLst/>
            <a:gdLst/>
            <a:ahLst/>
            <a:cxnLst/>
            <a:rect l="l" t="t" r="r" b="b"/>
            <a:pathLst>
              <a:path w="1530524" h="1530524">
                <a:moveTo>
                  <a:pt x="0" y="0"/>
                </a:moveTo>
                <a:lnTo>
                  <a:pt x="1530524" y="0"/>
                </a:lnTo>
                <a:lnTo>
                  <a:pt x="1530524" y="1530524"/>
                </a:lnTo>
                <a:lnTo>
                  <a:pt x="0" y="15305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91229" y="1666995"/>
            <a:ext cx="2851383" cy="1603903"/>
          </a:xfrm>
          <a:custGeom>
            <a:avLst/>
            <a:gdLst/>
            <a:ahLst/>
            <a:cxnLst/>
            <a:rect l="l" t="t" r="r" b="b"/>
            <a:pathLst>
              <a:path w="2851383" h="1603903">
                <a:moveTo>
                  <a:pt x="0" y="0"/>
                </a:moveTo>
                <a:lnTo>
                  <a:pt x="2851383" y="0"/>
                </a:lnTo>
                <a:lnTo>
                  <a:pt x="2851383" y="1603903"/>
                </a:lnTo>
                <a:lnTo>
                  <a:pt x="0" y="16039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83330" y="2003225"/>
            <a:ext cx="2865980" cy="931443"/>
          </a:xfrm>
          <a:custGeom>
            <a:avLst/>
            <a:gdLst/>
            <a:ahLst/>
            <a:cxnLst/>
            <a:rect l="l" t="t" r="r" b="b"/>
            <a:pathLst>
              <a:path w="2865980" h="931443">
                <a:moveTo>
                  <a:pt x="0" y="0"/>
                </a:moveTo>
                <a:lnTo>
                  <a:pt x="2865980" y="0"/>
                </a:lnTo>
                <a:lnTo>
                  <a:pt x="2865980" y="931443"/>
                </a:lnTo>
                <a:lnTo>
                  <a:pt x="0" y="9314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816920" y="6117182"/>
            <a:ext cx="3901440" cy="617137"/>
          </a:xfrm>
          <a:custGeom>
            <a:avLst/>
            <a:gdLst/>
            <a:ahLst/>
            <a:cxnLst/>
            <a:rect l="l" t="t" r="r" b="b"/>
            <a:pathLst>
              <a:path w="3901440" h="617137">
                <a:moveTo>
                  <a:pt x="0" y="0"/>
                </a:moveTo>
                <a:lnTo>
                  <a:pt x="3901440" y="0"/>
                </a:lnTo>
                <a:lnTo>
                  <a:pt x="3901440" y="617137"/>
                </a:lnTo>
                <a:lnTo>
                  <a:pt x="0" y="6171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33100" y="3242323"/>
            <a:ext cx="7687401" cy="2272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98"/>
              </a:lnSpc>
            </a:pPr>
            <a:r>
              <a:rPr lang="en-US" sz="164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We need MORE reviews! On Indeed, tied to Glassdoor and on Google Reviews! </a:t>
            </a:r>
          </a:p>
          <a:p>
            <a:pPr algn="ctr">
              <a:lnSpc>
                <a:spcPts val="2298"/>
              </a:lnSpc>
            </a:pPr>
            <a:endParaRPr lang="en-US" sz="1641" b="1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2298"/>
              </a:lnSpc>
            </a:pPr>
            <a:r>
              <a:rPr lang="en-US" sz="164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Please use the links below!</a:t>
            </a:r>
          </a:p>
          <a:p>
            <a:pPr algn="ctr">
              <a:lnSpc>
                <a:spcPts val="2298"/>
              </a:lnSpc>
            </a:pPr>
            <a:endParaRPr lang="en-US" sz="1641" b="1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2298"/>
              </a:lnSpc>
            </a:pPr>
            <a:r>
              <a:rPr lang="en-US" sz="164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https://g.page/r/CdxIgotEXxzPEBk/review</a:t>
            </a:r>
          </a:p>
          <a:p>
            <a:pPr algn="ctr">
              <a:lnSpc>
                <a:spcPts val="2298"/>
              </a:lnSpc>
            </a:pPr>
            <a:endParaRPr lang="en-US" sz="1641" b="1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2298"/>
              </a:lnSpc>
            </a:pPr>
            <a:r>
              <a:rPr lang="en-US" sz="164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https://www.indeed.com/cmp/Compass-Health-Consultants/reviews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00845" y="391478"/>
            <a:ext cx="6351910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CHC Recruiting Deparment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88823" y="1449157"/>
            <a:ext cx="3148254" cy="38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38"/>
              </a:lnSpc>
            </a:pPr>
            <a:r>
              <a:rPr lang="en-US" sz="224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Department Request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62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081814" y="-153509"/>
            <a:ext cx="2671786" cy="1770058"/>
          </a:xfrm>
          <a:custGeom>
            <a:avLst/>
            <a:gdLst/>
            <a:ahLst/>
            <a:cxnLst/>
            <a:rect l="l" t="t" r="r" b="b"/>
            <a:pathLst>
              <a:path w="2671786" h="1770058">
                <a:moveTo>
                  <a:pt x="0" y="0"/>
                </a:moveTo>
                <a:lnTo>
                  <a:pt x="2671786" y="0"/>
                </a:lnTo>
                <a:lnTo>
                  <a:pt x="2671786" y="1770058"/>
                </a:lnTo>
                <a:lnTo>
                  <a:pt x="0" y="17700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82824" y="459147"/>
            <a:ext cx="6758554" cy="1157402"/>
          </a:xfrm>
          <a:custGeom>
            <a:avLst/>
            <a:gdLst/>
            <a:ahLst/>
            <a:cxnLst/>
            <a:rect l="l" t="t" r="r" b="b"/>
            <a:pathLst>
              <a:path w="6758554" h="1157402">
                <a:moveTo>
                  <a:pt x="0" y="0"/>
                </a:moveTo>
                <a:lnTo>
                  <a:pt x="6758554" y="0"/>
                </a:lnTo>
                <a:lnTo>
                  <a:pt x="6758554" y="1157402"/>
                </a:lnTo>
                <a:lnTo>
                  <a:pt x="0" y="1157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69560" y="2293264"/>
            <a:ext cx="4547040" cy="4512937"/>
          </a:xfrm>
          <a:custGeom>
            <a:avLst/>
            <a:gdLst/>
            <a:ahLst/>
            <a:cxnLst/>
            <a:rect l="l" t="t" r="r" b="b"/>
            <a:pathLst>
              <a:path w="4547040" h="4512937">
                <a:moveTo>
                  <a:pt x="0" y="0"/>
                </a:moveTo>
                <a:lnTo>
                  <a:pt x="4547041" y="0"/>
                </a:lnTo>
                <a:lnTo>
                  <a:pt x="4547041" y="4512937"/>
                </a:lnTo>
                <a:lnTo>
                  <a:pt x="0" y="45129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958193" y="2293264"/>
            <a:ext cx="4524901" cy="4519245"/>
          </a:xfrm>
          <a:custGeom>
            <a:avLst/>
            <a:gdLst/>
            <a:ahLst/>
            <a:cxnLst/>
            <a:rect l="l" t="t" r="r" b="b"/>
            <a:pathLst>
              <a:path w="4524901" h="4519245">
                <a:moveTo>
                  <a:pt x="0" y="0"/>
                </a:moveTo>
                <a:lnTo>
                  <a:pt x="4524902" y="0"/>
                </a:lnTo>
                <a:lnTo>
                  <a:pt x="4524902" y="4519245"/>
                </a:lnTo>
                <a:lnTo>
                  <a:pt x="0" y="451924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067034" y="1568924"/>
            <a:ext cx="955046" cy="433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7"/>
              </a:lnSpc>
            </a:pPr>
            <a:r>
              <a:rPr lang="en-US" sz="2533" b="1">
                <a:solidFill>
                  <a:srgbClr val="1E459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SALE!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85" r="-62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855571">
            <a:off x="1653697" y="-1315520"/>
            <a:ext cx="6433050" cy="4824787"/>
          </a:xfrm>
          <a:custGeom>
            <a:avLst/>
            <a:gdLst/>
            <a:ahLst/>
            <a:cxnLst/>
            <a:rect l="l" t="t" r="r" b="b"/>
            <a:pathLst>
              <a:path w="6433050" h="4824787">
                <a:moveTo>
                  <a:pt x="0" y="0"/>
                </a:moveTo>
                <a:lnTo>
                  <a:pt x="6433049" y="0"/>
                </a:lnTo>
                <a:lnTo>
                  <a:pt x="6433049" y="4824787"/>
                </a:lnTo>
                <a:lnTo>
                  <a:pt x="0" y="48247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871180" y="2721992"/>
            <a:ext cx="8011240" cy="2647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JK Call PPTX will </a:t>
            </a:r>
            <a:r>
              <a:rPr lang="en-US" sz="3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no longer be sent via email</a:t>
            </a:r>
            <a:r>
              <a:rPr lang="en-US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 To find the powerpoint slides from JK Calls visit chcagents.com video library and click the JK Agency Call Slides Menu Button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go.chcagents.com/e/1069352/CompassHealthConsultants-/dcr4k4/1747580133/h/V8rOU8A14Oybg0nb3eVsxUzLzUNhQSlPEQs5CBGMsBM"/>
          </p:cNvPr>
          <p:cNvSpPr/>
          <p:nvPr/>
        </p:nvSpPr>
        <p:spPr>
          <a:xfrm>
            <a:off x="5373951" y="4076885"/>
            <a:ext cx="386061" cy="817059"/>
          </a:xfrm>
          <a:custGeom>
            <a:avLst/>
            <a:gdLst/>
            <a:ahLst/>
            <a:cxnLst/>
            <a:rect l="l" t="t" r="r" b="b"/>
            <a:pathLst>
              <a:path w="386061" h="817059">
                <a:moveTo>
                  <a:pt x="0" y="0"/>
                </a:moveTo>
                <a:lnTo>
                  <a:pt x="386060" y="0"/>
                </a:lnTo>
                <a:lnTo>
                  <a:pt x="386060" y="817059"/>
                </a:lnTo>
                <a:lnTo>
                  <a:pt x="0" y="8170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hlinkClick r:id="rId5" tooltip="https://go.chcagents.com/e/1069352/pany-compasshealthconsultants-/dcr4k7/1747580133/h/V8rOU8A14Oybg0nb3eVsxUzLzUNhQSlPEQs5CBGMsBM"/>
          </p:cNvPr>
          <p:cNvSpPr/>
          <p:nvPr/>
        </p:nvSpPr>
        <p:spPr>
          <a:xfrm>
            <a:off x="3042553" y="4119655"/>
            <a:ext cx="731520" cy="731520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0" y="0"/>
                </a:moveTo>
                <a:lnTo>
                  <a:pt x="731520" y="0"/>
                </a:lnTo>
                <a:lnTo>
                  <a:pt x="731520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hlinkClick r:id="rId8" tooltip="https://go.chcagents.com/e/1069352/compasshealthconsultants--/dcr4k1/1747580133/h/V8rOU8A14Oybg0nb3eVsxUzLzUNhQSlPEQs5CBGMsBM"/>
          </p:cNvPr>
          <p:cNvSpPr/>
          <p:nvPr/>
        </p:nvSpPr>
        <p:spPr>
          <a:xfrm>
            <a:off x="631311" y="4076885"/>
            <a:ext cx="731520" cy="731520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0" y="0"/>
                </a:moveTo>
                <a:lnTo>
                  <a:pt x="731520" y="0"/>
                </a:lnTo>
                <a:lnTo>
                  <a:pt x="731520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634154" y="382048"/>
            <a:ext cx="1387926" cy="1387926"/>
          </a:xfrm>
          <a:custGeom>
            <a:avLst/>
            <a:gdLst/>
            <a:ahLst/>
            <a:cxnLst/>
            <a:rect l="l" t="t" r="r" b="b"/>
            <a:pathLst>
              <a:path w="1387926" h="1387926">
                <a:moveTo>
                  <a:pt x="0" y="0"/>
                </a:moveTo>
                <a:lnTo>
                  <a:pt x="1387926" y="0"/>
                </a:lnTo>
                <a:lnTo>
                  <a:pt x="1387926" y="1387926"/>
                </a:lnTo>
                <a:lnTo>
                  <a:pt x="0" y="13879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80227" y="5680326"/>
            <a:ext cx="9833827" cy="1634874"/>
          </a:xfrm>
          <a:custGeom>
            <a:avLst/>
            <a:gdLst/>
            <a:ahLst/>
            <a:cxnLst/>
            <a:rect l="l" t="t" r="r" b="b"/>
            <a:pathLst>
              <a:path w="9833827" h="1634874">
                <a:moveTo>
                  <a:pt x="0" y="0"/>
                </a:moveTo>
                <a:lnTo>
                  <a:pt x="9833827" y="0"/>
                </a:lnTo>
                <a:lnTo>
                  <a:pt x="9833827" y="1634874"/>
                </a:lnTo>
                <a:lnTo>
                  <a:pt x="0" y="163487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56364" y="3453660"/>
            <a:ext cx="4546169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79"/>
              </a:lnSpc>
              <a:spcBef>
                <a:spcPct val="0"/>
              </a:spcBef>
            </a:pPr>
            <a:r>
              <a:rPr lang="en-US" sz="1699">
                <a:solidFill>
                  <a:srgbClr val="341919"/>
                </a:solidFill>
                <a:latin typeface="IBM Plex Sans Hebrew Text"/>
                <a:ea typeface="IBM Plex Sans Hebrew Text"/>
                <a:cs typeface="IBM Plex Sans Hebrew Text"/>
                <a:sym typeface="IBM Plex Sans Hebrew Text"/>
              </a:rPr>
              <a:t>Follow us on social media!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31311" y="1250816"/>
            <a:ext cx="6817503" cy="1459894"/>
            <a:chOff x="0" y="0"/>
            <a:chExt cx="9090003" cy="1946525"/>
          </a:xfrm>
        </p:grpSpPr>
        <p:sp>
          <p:nvSpPr>
            <p:cNvPr id="9" name="TextBox 9"/>
            <p:cNvSpPr txBox="1"/>
            <p:nvPr/>
          </p:nvSpPr>
          <p:spPr>
            <a:xfrm>
              <a:off x="0" y="85725"/>
              <a:ext cx="9090003" cy="927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00"/>
                </a:lnSpc>
              </a:pPr>
              <a:r>
                <a:rPr lang="en-US" sz="5000" i="1">
                  <a:solidFill>
                    <a:srgbClr val="F37C91"/>
                  </a:solidFill>
                  <a:latin typeface="Belleza"/>
                  <a:ea typeface="Belleza"/>
                  <a:cs typeface="Belleza"/>
                  <a:sym typeface="Belleza"/>
                </a:rPr>
                <a:t>Questions? Comments?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348990"/>
              <a:ext cx="9090003" cy="597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90"/>
                </a:lnSpc>
              </a:pPr>
              <a:r>
                <a:rPr lang="en-US" sz="3000">
                  <a:solidFill>
                    <a:srgbClr val="341919"/>
                  </a:solidFill>
                  <a:latin typeface="Belleza"/>
                  <a:ea typeface="Belleza"/>
                  <a:cs typeface="Belleza"/>
                  <a:sym typeface="Belleza"/>
                </a:rPr>
                <a:t>Next JK Update: Thursday April 24th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709237" cy="2778704"/>
          </a:xfrm>
          <a:custGeom>
            <a:avLst/>
            <a:gdLst/>
            <a:ahLst/>
            <a:cxnLst/>
            <a:rect l="l" t="t" r="r" b="b"/>
            <a:pathLst>
              <a:path w="2709237" h="2778704">
                <a:moveTo>
                  <a:pt x="0" y="0"/>
                </a:moveTo>
                <a:lnTo>
                  <a:pt x="2709237" y="0"/>
                </a:lnTo>
                <a:lnTo>
                  <a:pt x="2709237" y="2778704"/>
                </a:lnTo>
                <a:lnTo>
                  <a:pt x="0" y="2778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640508" y="5180763"/>
            <a:ext cx="2113092" cy="2134437"/>
          </a:xfrm>
          <a:custGeom>
            <a:avLst/>
            <a:gdLst/>
            <a:ahLst/>
            <a:cxnLst/>
            <a:rect l="l" t="t" r="r" b="b"/>
            <a:pathLst>
              <a:path w="2113092" h="2134437">
                <a:moveTo>
                  <a:pt x="0" y="0"/>
                </a:moveTo>
                <a:lnTo>
                  <a:pt x="2113092" y="0"/>
                </a:lnTo>
                <a:lnTo>
                  <a:pt x="2113092" y="2134437"/>
                </a:lnTo>
                <a:lnTo>
                  <a:pt x="0" y="21344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426464" y="2712029"/>
            <a:ext cx="7589993" cy="2639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6"/>
              </a:lnSpc>
            </a:pPr>
            <a:endParaRPr/>
          </a:p>
          <a:p>
            <a:pPr algn="ctr">
              <a:lnSpc>
                <a:spcPts val="2366"/>
              </a:lnSpc>
            </a:pPr>
            <a:r>
              <a:rPr lang="en-US" sz="1416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Our next CHC New Agent Training &amp; Development is April 22 &amp; 23rd in STL. Send your referrals to Liz Wardrop, ewardrop@chcquotes.com, and you could get a $1,000 cash bonus when the new recruit hits their 10th paid application. The new agent must hit the 10th paid application in their first</a:t>
            </a:r>
          </a:p>
          <a:p>
            <a:pPr algn="ctr">
              <a:lnSpc>
                <a:spcPts val="2366"/>
              </a:lnSpc>
            </a:pPr>
            <a:r>
              <a:rPr lang="en-US" sz="1416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three months.</a:t>
            </a:r>
          </a:p>
          <a:p>
            <a:pPr algn="ctr">
              <a:lnSpc>
                <a:spcPts val="2366"/>
              </a:lnSpc>
            </a:pPr>
            <a:endParaRPr lang="en-US" sz="1416" b="1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2366"/>
              </a:lnSpc>
            </a:pPr>
            <a:r>
              <a:rPr lang="en-US" sz="1416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*Must have a $25 minimum premium per application</a:t>
            </a:r>
          </a:p>
          <a:p>
            <a:pPr algn="ctr">
              <a:lnSpc>
                <a:spcPts val="2366"/>
              </a:lnSpc>
            </a:pPr>
            <a:r>
              <a:rPr lang="en-US" sz="1416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*ACA plans do not qualify</a:t>
            </a:r>
          </a:p>
        </p:txBody>
      </p:sp>
      <p:sp>
        <p:nvSpPr>
          <p:cNvPr id="5" name="Freeform 5"/>
          <p:cNvSpPr/>
          <p:nvPr/>
        </p:nvSpPr>
        <p:spPr>
          <a:xfrm>
            <a:off x="-275995" y="5188915"/>
            <a:ext cx="3901440" cy="2789530"/>
          </a:xfrm>
          <a:custGeom>
            <a:avLst/>
            <a:gdLst/>
            <a:ahLst/>
            <a:cxnLst/>
            <a:rect l="l" t="t" r="r" b="b"/>
            <a:pathLst>
              <a:path w="3901440" h="2789530">
                <a:moveTo>
                  <a:pt x="0" y="0"/>
                </a:moveTo>
                <a:lnTo>
                  <a:pt x="3901440" y="0"/>
                </a:lnTo>
                <a:lnTo>
                  <a:pt x="3901440" y="2789530"/>
                </a:lnTo>
                <a:lnTo>
                  <a:pt x="0" y="2789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017890" y="10228"/>
            <a:ext cx="1997134" cy="2288978"/>
          </a:xfrm>
          <a:custGeom>
            <a:avLst/>
            <a:gdLst/>
            <a:ahLst/>
            <a:cxnLst/>
            <a:rect l="l" t="t" r="r" b="b"/>
            <a:pathLst>
              <a:path w="1997134" h="2288978">
                <a:moveTo>
                  <a:pt x="0" y="0"/>
                </a:moveTo>
                <a:lnTo>
                  <a:pt x="1997133" y="0"/>
                </a:lnTo>
                <a:lnTo>
                  <a:pt x="1997133" y="2288978"/>
                </a:lnTo>
                <a:lnTo>
                  <a:pt x="0" y="22889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709237" y="225804"/>
            <a:ext cx="5901870" cy="1734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4"/>
              </a:lnSpc>
            </a:pPr>
            <a:r>
              <a:rPr lang="en-US" sz="2816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Do you know someone looking for a new career? </a:t>
            </a:r>
          </a:p>
          <a:p>
            <a:pPr algn="ctr">
              <a:lnSpc>
                <a:spcPts val="2199"/>
              </a:lnSpc>
            </a:pPr>
            <a:endParaRPr lang="en-US" sz="2816">
              <a:solidFill>
                <a:srgbClr val="000000"/>
              </a:solidFill>
              <a:latin typeface="TAN Headline"/>
              <a:ea typeface="TAN Headline"/>
              <a:cs typeface="TAN Headline"/>
              <a:sym typeface="TAN Headline"/>
            </a:endParaRPr>
          </a:p>
          <a:p>
            <a:pPr algn="ctr">
              <a:lnSpc>
                <a:spcPts val="2199"/>
              </a:lnSpc>
            </a:pPr>
            <a:endParaRPr lang="en-US" sz="2816">
              <a:solidFill>
                <a:srgbClr val="000000"/>
              </a:solidFill>
              <a:latin typeface="TAN Headline"/>
              <a:ea typeface="TAN Headline"/>
              <a:cs typeface="TAN Headline"/>
              <a:sym typeface="TAN Headlin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165" y="61134"/>
            <a:ext cx="1018691" cy="1018691"/>
          </a:xfrm>
          <a:custGeom>
            <a:avLst/>
            <a:gdLst/>
            <a:ahLst/>
            <a:cxnLst/>
            <a:rect l="l" t="t" r="r" b="b"/>
            <a:pathLst>
              <a:path w="1018691" h="1018691">
                <a:moveTo>
                  <a:pt x="0" y="0"/>
                </a:moveTo>
                <a:lnTo>
                  <a:pt x="1018691" y="0"/>
                </a:lnTo>
                <a:lnTo>
                  <a:pt x="1018691" y="1018691"/>
                </a:lnTo>
                <a:lnTo>
                  <a:pt x="0" y="10186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120640" y="5033789"/>
            <a:ext cx="4319032" cy="388713"/>
          </a:xfrm>
          <a:custGeom>
            <a:avLst/>
            <a:gdLst/>
            <a:ahLst/>
            <a:cxnLst/>
            <a:rect l="l" t="t" r="r" b="b"/>
            <a:pathLst>
              <a:path w="4319032" h="388713">
                <a:moveTo>
                  <a:pt x="0" y="0"/>
                </a:moveTo>
                <a:lnTo>
                  <a:pt x="4319032" y="0"/>
                </a:lnTo>
                <a:lnTo>
                  <a:pt x="4319032" y="388713"/>
                </a:lnTo>
                <a:lnTo>
                  <a:pt x="0" y="3887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20640" y="5850573"/>
            <a:ext cx="4319032" cy="388713"/>
          </a:xfrm>
          <a:custGeom>
            <a:avLst/>
            <a:gdLst/>
            <a:ahLst/>
            <a:cxnLst/>
            <a:rect l="l" t="t" r="r" b="b"/>
            <a:pathLst>
              <a:path w="4319032" h="388713">
                <a:moveTo>
                  <a:pt x="0" y="0"/>
                </a:moveTo>
                <a:lnTo>
                  <a:pt x="4319032" y="0"/>
                </a:lnTo>
                <a:lnTo>
                  <a:pt x="4319032" y="388713"/>
                </a:lnTo>
                <a:lnTo>
                  <a:pt x="0" y="3887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251767" y="165334"/>
            <a:ext cx="7250066" cy="1828981"/>
            <a:chOff x="0" y="0"/>
            <a:chExt cx="9666755" cy="2438642"/>
          </a:xfrm>
        </p:grpSpPr>
        <p:sp>
          <p:nvSpPr>
            <p:cNvPr id="6" name="TextBox 6"/>
            <p:cNvSpPr txBox="1"/>
            <p:nvPr/>
          </p:nvSpPr>
          <p:spPr>
            <a:xfrm>
              <a:off x="0" y="9525"/>
              <a:ext cx="9666755" cy="795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52"/>
                </a:lnSpc>
              </a:pPr>
              <a:r>
                <a:rPr lang="en-US" sz="3956" b="1" spc="735">
                  <a:solidFill>
                    <a:srgbClr val="000000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UPCOMING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22771"/>
              <a:ext cx="9666755" cy="1615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66"/>
                </a:lnSpc>
              </a:pPr>
              <a:r>
                <a:rPr lang="en-US" sz="8295" b="1">
                  <a:solidFill>
                    <a:srgbClr val="000000"/>
                  </a:solidFill>
                  <a:latin typeface="ITC New Baskerville Semi-Bold"/>
                  <a:ea typeface="ITC New Baskerville Semi-Bold"/>
                  <a:cs typeface="ITC New Baskerville Semi-Bold"/>
                  <a:sym typeface="ITC New Baskerville Semi-Bold"/>
                </a:rPr>
                <a:t>TRAININGS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62822" y="1915920"/>
            <a:ext cx="1377889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Kickstart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79511" y="2194174"/>
            <a:ext cx="3324671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April 15, 29 - Expectations &amp; Action Plans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April 16, 30 - Show Me the Money 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April 17 - Handling Objections 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April 18 - How to Build Your Business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April 25 - Attitude is Everything 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April 28 - Elevator Speech &amp; First 5 Seconds 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April 14, 24 - Foundations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14847" y="4013933"/>
            <a:ext cx="273766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Thursday Trainings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79511" y="4334608"/>
            <a:ext cx="2464371" cy="61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April 10: JK Agency Updates Call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April 17: Under 65 Products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April 24: JK Agency Updates Call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47824" y="5273138"/>
            <a:ext cx="273766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Monday Madness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79510" y="5609265"/>
            <a:ext cx="3054289" cy="6375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April 14: Foundation Mental Wellness</a:t>
            </a:r>
          </a:p>
          <a:p>
            <a:pPr algn="l">
              <a:lnSpc>
                <a:spcPts val="1679"/>
              </a:lnSpc>
            </a:pPr>
            <a:r>
              <a:rPr lang="en-US" sz="1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April 21: FlexBenefits</a:t>
            </a:r>
          </a:p>
          <a:p>
            <a:pPr algn="l">
              <a:lnSpc>
                <a:spcPts val="1679"/>
              </a:lnSpc>
            </a:pPr>
            <a:r>
              <a:rPr lang="en-US" sz="1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April 28: </a:t>
            </a:r>
            <a:r>
              <a:rPr lang="en-US" sz="12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AmeriBenefit</a:t>
            </a:r>
            <a:endParaRPr lang="en-US" sz="12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347196" y="1956216"/>
            <a:ext cx="3069744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Team Dials with Q&amp;A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380623" y="2283247"/>
            <a:ext cx="1119857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"/>
              </a:lnSpc>
            </a:pPr>
            <a:r>
              <a:rPr lang="en-US" sz="12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April 15, 22, 29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347196" y="2608678"/>
            <a:ext cx="273766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New Agent Training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380623" y="2988090"/>
            <a:ext cx="1371600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"/>
              </a:lnSpc>
            </a:pPr>
            <a:r>
              <a:rPr lang="en-US" sz="12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April 22 &amp; 23: STL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380623" y="3511406"/>
            <a:ext cx="273766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Dialing for Dollars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414048" y="3950064"/>
            <a:ext cx="910551" cy="2142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819"/>
              </a:lnSpc>
            </a:pPr>
            <a:r>
              <a:rPr lang="en-US" sz="12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April 19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347196" y="5039233"/>
            <a:ext cx="4175656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NEW! Agent Support Training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414049" y="5486498"/>
            <a:ext cx="1807518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"/>
              </a:lnSpc>
            </a:pPr>
            <a:r>
              <a:rPr lang="en-US" sz="12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Every Tuesday at 9am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264015" y="5848638"/>
            <a:ext cx="3152925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NEW! LifeX Webinars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414049" y="6235182"/>
            <a:ext cx="1841674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"/>
              </a:lnSpc>
            </a:pPr>
            <a:r>
              <a:rPr lang="en-US" sz="12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April 11, more to come!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669361" y="6943795"/>
            <a:ext cx="3893493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"/>
              </a:lnSpc>
            </a:pPr>
            <a:r>
              <a:rPr lang="en-US" sz="12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**MORE INFORMATION ON CHCAGENTS.COM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347196" y="4213906"/>
            <a:ext cx="273766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Medicare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400388" y="4591731"/>
            <a:ext cx="4122465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"/>
              </a:lnSpc>
            </a:pPr>
            <a:r>
              <a:rPr lang="en-US" sz="12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Medicare Minute Wednesday Every Wed Morning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50" b="-167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46808" y="1404918"/>
            <a:ext cx="3173432" cy="3108906"/>
          </a:xfrm>
          <a:custGeom>
            <a:avLst/>
            <a:gdLst/>
            <a:ahLst/>
            <a:cxnLst/>
            <a:rect l="l" t="t" r="r" b="b"/>
            <a:pathLst>
              <a:path w="3173432" h="3108906">
                <a:moveTo>
                  <a:pt x="0" y="0"/>
                </a:moveTo>
                <a:lnTo>
                  <a:pt x="3173432" y="0"/>
                </a:lnTo>
                <a:lnTo>
                  <a:pt x="3173432" y="3108906"/>
                </a:lnTo>
                <a:lnTo>
                  <a:pt x="0" y="31089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0303" t="-17940" r="-103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479357" y="2209014"/>
            <a:ext cx="1284849" cy="1284849"/>
          </a:xfrm>
          <a:custGeom>
            <a:avLst/>
            <a:gdLst/>
            <a:ahLst/>
            <a:cxnLst/>
            <a:rect l="l" t="t" r="r" b="b"/>
            <a:pathLst>
              <a:path w="1284849" h="1284849">
                <a:moveTo>
                  <a:pt x="0" y="0"/>
                </a:moveTo>
                <a:lnTo>
                  <a:pt x="1284849" y="0"/>
                </a:lnTo>
                <a:lnTo>
                  <a:pt x="1284849" y="1284849"/>
                </a:lnTo>
                <a:lnTo>
                  <a:pt x="0" y="12848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344388" y="1090179"/>
            <a:ext cx="3522518" cy="3522518"/>
          </a:xfrm>
          <a:custGeom>
            <a:avLst/>
            <a:gdLst/>
            <a:ahLst/>
            <a:cxnLst/>
            <a:rect l="l" t="t" r="r" b="b"/>
            <a:pathLst>
              <a:path w="3522518" h="3522518">
                <a:moveTo>
                  <a:pt x="0" y="0"/>
                </a:moveTo>
                <a:lnTo>
                  <a:pt x="3522518" y="0"/>
                </a:lnTo>
                <a:lnTo>
                  <a:pt x="3522518" y="3522518"/>
                </a:lnTo>
                <a:lnTo>
                  <a:pt x="0" y="35225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46808" y="126015"/>
            <a:ext cx="7962379" cy="786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1"/>
              </a:lnSpc>
            </a:pPr>
            <a:r>
              <a:rPr lang="en-US" sz="4658" i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Affiliate Site NEW UPDATE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84673" y="4565072"/>
            <a:ext cx="5886649" cy="800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1"/>
              </a:lnSpc>
            </a:pPr>
            <a:r>
              <a:rPr lang="en-US" sz="234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Contact mkrivelow@chcquotes.com to get your own webpage!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26381" y="5856192"/>
            <a:ext cx="8803232" cy="1216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1"/>
              </a:lnSpc>
            </a:pPr>
            <a:r>
              <a:rPr lang="en-US" sz="2344" b="1" i="1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You can now integrate your website with TopBroker!!!</a:t>
            </a:r>
          </a:p>
          <a:p>
            <a:pPr algn="ctr">
              <a:lnSpc>
                <a:spcPts val="3281"/>
              </a:lnSpc>
            </a:pPr>
            <a:endParaRPr lang="en-US" sz="2344" b="1" i="1">
              <a:solidFill>
                <a:srgbClr val="000000"/>
              </a:solidFill>
              <a:latin typeface="Montserrat Bold Italics"/>
              <a:ea typeface="Montserrat Bold Italics"/>
              <a:cs typeface="Montserrat Bold Italics"/>
              <a:sym typeface="Montserrat Bold Italics"/>
            </a:endParaRPr>
          </a:p>
          <a:p>
            <a:pPr algn="ctr">
              <a:lnSpc>
                <a:spcPts val="3281"/>
              </a:lnSpc>
            </a:pPr>
            <a:r>
              <a:rPr lang="en-US" sz="2344" b="1" i="1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GET FREE (LIMITED TIME): $40 lead credit until May 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7039" y="1137162"/>
            <a:ext cx="2799969" cy="3027771"/>
          </a:xfrm>
          <a:custGeom>
            <a:avLst/>
            <a:gdLst/>
            <a:ahLst/>
            <a:cxnLst/>
            <a:rect l="l" t="t" r="r" b="b"/>
            <a:pathLst>
              <a:path w="2799969" h="3027771">
                <a:moveTo>
                  <a:pt x="0" y="0"/>
                </a:moveTo>
                <a:lnTo>
                  <a:pt x="2799970" y="0"/>
                </a:lnTo>
                <a:lnTo>
                  <a:pt x="2799970" y="3027771"/>
                </a:lnTo>
                <a:lnTo>
                  <a:pt x="0" y="30277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437645" y="1137162"/>
            <a:ext cx="2634645" cy="3027771"/>
          </a:xfrm>
          <a:custGeom>
            <a:avLst/>
            <a:gdLst/>
            <a:ahLst/>
            <a:cxnLst/>
            <a:rect l="l" t="t" r="r" b="b"/>
            <a:pathLst>
              <a:path w="2634645" h="3027771">
                <a:moveTo>
                  <a:pt x="0" y="0"/>
                </a:moveTo>
                <a:lnTo>
                  <a:pt x="2634645" y="0"/>
                </a:lnTo>
                <a:lnTo>
                  <a:pt x="2634645" y="3027771"/>
                </a:lnTo>
                <a:lnTo>
                  <a:pt x="0" y="30277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146" r="-714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152926" y="1137162"/>
            <a:ext cx="2922528" cy="2940088"/>
          </a:xfrm>
          <a:custGeom>
            <a:avLst/>
            <a:gdLst/>
            <a:ahLst/>
            <a:cxnLst/>
            <a:rect l="l" t="t" r="r" b="b"/>
            <a:pathLst>
              <a:path w="2922528" h="2940088">
                <a:moveTo>
                  <a:pt x="0" y="0"/>
                </a:moveTo>
                <a:lnTo>
                  <a:pt x="2922528" y="0"/>
                </a:lnTo>
                <a:lnTo>
                  <a:pt x="2922528" y="2940088"/>
                </a:lnTo>
                <a:lnTo>
                  <a:pt x="0" y="29400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9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699479" y="54223"/>
            <a:ext cx="4121125" cy="786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1"/>
              </a:lnSpc>
            </a:pPr>
            <a:r>
              <a:rPr lang="en-US" sz="4658" b="1" i="1">
                <a:solidFill>
                  <a:srgbClr val="1E4599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MORE </a:t>
            </a:r>
            <a:r>
              <a:rPr lang="en-US" sz="4658" i="1">
                <a:solidFill>
                  <a:srgbClr val="1E4599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SWAG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82717" y="4488854"/>
            <a:ext cx="8290560" cy="2656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6"/>
              </a:lnSpc>
            </a:pPr>
            <a:endParaRPr/>
          </a:p>
          <a:p>
            <a:pPr algn="ctr">
              <a:lnSpc>
                <a:spcPts val="4096"/>
              </a:lnSpc>
            </a:pPr>
            <a:r>
              <a:rPr lang="en-US" sz="2925" b="1">
                <a:solidFill>
                  <a:srgbClr val="1E459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You can now buy </a:t>
            </a:r>
            <a:r>
              <a:rPr lang="en-US" sz="2925" b="1" i="1">
                <a:solidFill>
                  <a:srgbClr val="1E4599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CUSTOMIZED </a:t>
            </a:r>
            <a:r>
              <a:rPr lang="en-US" sz="2925" b="1">
                <a:solidFill>
                  <a:srgbClr val="1E459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CHC Swag</a:t>
            </a:r>
          </a:p>
          <a:p>
            <a:pPr algn="ctr">
              <a:lnSpc>
                <a:spcPts val="4096"/>
              </a:lnSpc>
            </a:pPr>
            <a:endParaRPr lang="en-US" sz="2925" b="1">
              <a:solidFill>
                <a:srgbClr val="1E4599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3816"/>
              </a:lnSpc>
            </a:pPr>
            <a:r>
              <a:rPr lang="en-US" sz="2725">
                <a:solidFill>
                  <a:srgbClr val="1E4599"/>
                </a:solidFill>
                <a:latin typeface="Montserrat"/>
                <a:ea typeface="Montserrat"/>
                <a:cs typeface="Montserrat"/>
                <a:sym typeface="Montserrat"/>
              </a:rPr>
              <a:t>Visit chcagents.com and scroll to the bottom!</a:t>
            </a:r>
          </a:p>
          <a:p>
            <a:pPr algn="ctr">
              <a:lnSpc>
                <a:spcPts val="3816"/>
              </a:lnSpc>
            </a:pPr>
            <a:endParaRPr lang="en-US" sz="2725">
              <a:solidFill>
                <a:srgbClr val="1E459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2276"/>
              </a:lnSpc>
            </a:pPr>
            <a:r>
              <a:rPr lang="en-US" sz="1625" u="sng">
                <a:solidFill>
                  <a:srgbClr val="1E4599"/>
                </a:solidFill>
                <a:latin typeface="Montserrat"/>
                <a:ea typeface="Montserrat"/>
                <a:cs typeface="Montserrat"/>
                <a:sym typeface="Montserrat"/>
                <a:hlinkClick r:id="rId5" tooltip="https://compass-swag-store.getgivee.com/products"/>
              </a:rPr>
              <a:t>https://compass-swag-store.getgivee.com/products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9207" y="0"/>
            <a:ext cx="2503499" cy="1408218"/>
          </a:xfrm>
          <a:custGeom>
            <a:avLst/>
            <a:gdLst/>
            <a:ahLst/>
            <a:cxnLst/>
            <a:rect l="l" t="t" r="r" b="b"/>
            <a:pathLst>
              <a:path w="2503499" h="1408218">
                <a:moveTo>
                  <a:pt x="0" y="0"/>
                </a:moveTo>
                <a:lnTo>
                  <a:pt x="2503499" y="0"/>
                </a:lnTo>
                <a:lnTo>
                  <a:pt x="2503499" y="1408218"/>
                </a:lnTo>
                <a:lnTo>
                  <a:pt x="0" y="14082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31520" y="4238763"/>
            <a:ext cx="8530605" cy="1624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4" tooltip="https://compasshealth-poc4420.slack.com/archives/C08LQLDU0BH"/>
              </a:rPr>
              <a:t>Join the Chc Agents Channel</a:t>
            </a:r>
          </a:p>
          <a:p>
            <a:pPr algn="ctr">
              <a:lnSpc>
                <a:spcPts val="5040"/>
              </a:lnSpc>
            </a:pPr>
            <a:endParaRPr lang="en-US" sz="3600" u="sng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  <a:hlinkClick r:id="rId4" tooltip="https://compasshealth-poc4420.slack.com/archives/C08LQLDU0BH"/>
            </a:endParaRPr>
          </a:p>
          <a:p>
            <a:pPr algn="ctr">
              <a:lnSpc>
                <a:spcPts val="2800"/>
              </a:lnSpc>
            </a:pPr>
            <a:r>
              <a:rPr lang="en-US" sz="2000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https://compasshealth-poc4420.slack.com/archives/C08LQLDU0BH</a:t>
            </a:r>
          </a:p>
        </p:txBody>
      </p:sp>
      <p:sp>
        <p:nvSpPr>
          <p:cNvPr id="5" name="Freeform 5"/>
          <p:cNvSpPr/>
          <p:nvPr/>
        </p:nvSpPr>
        <p:spPr>
          <a:xfrm>
            <a:off x="4025203" y="572047"/>
            <a:ext cx="1703194" cy="3214581"/>
          </a:xfrm>
          <a:custGeom>
            <a:avLst/>
            <a:gdLst/>
            <a:ahLst/>
            <a:cxnLst/>
            <a:rect l="l" t="t" r="r" b="b"/>
            <a:pathLst>
              <a:path w="1703194" h="3214581">
                <a:moveTo>
                  <a:pt x="0" y="0"/>
                </a:moveTo>
                <a:lnTo>
                  <a:pt x="1703194" y="0"/>
                </a:lnTo>
                <a:lnTo>
                  <a:pt x="1703194" y="3214581"/>
                </a:lnTo>
                <a:lnTo>
                  <a:pt x="0" y="32145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3553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74217" y="163181"/>
            <a:ext cx="5821166" cy="5806613"/>
          </a:xfrm>
          <a:custGeom>
            <a:avLst/>
            <a:gdLst/>
            <a:ahLst/>
            <a:cxnLst/>
            <a:rect l="l" t="t" r="r" b="b"/>
            <a:pathLst>
              <a:path w="5821166" h="5806613">
                <a:moveTo>
                  <a:pt x="0" y="0"/>
                </a:moveTo>
                <a:lnTo>
                  <a:pt x="5821166" y="0"/>
                </a:lnTo>
                <a:lnTo>
                  <a:pt x="5821166" y="5806614"/>
                </a:lnTo>
                <a:lnTo>
                  <a:pt x="0" y="58066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0" y="6327069"/>
            <a:ext cx="9753600" cy="815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For more info, please contact Holly Adkison at Hadkison@chcquotes.com or call 636-280-9229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907225" y="448443"/>
            <a:ext cx="3939150" cy="566153"/>
          </a:xfrm>
          <a:custGeom>
            <a:avLst/>
            <a:gdLst/>
            <a:ahLst/>
            <a:cxnLst/>
            <a:rect l="l" t="t" r="r" b="b"/>
            <a:pathLst>
              <a:path w="3939150" h="566153">
                <a:moveTo>
                  <a:pt x="0" y="0"/>
                </a:moveTo>
                <a:lnTo>
                  <a:pt x="3939150" y="0"/>
                </a:lnTo>
                <a:lnTo>
                  <a:pt x="3939150" y="566154"/>
                </a:lnTo>
                <a:lnTo>
                  <a:pt x="0" y="5661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552930" y="1337677"/>
            <a:ext cx="4647739" cy="4784816"/>
          </a:xfrm>
          <a:custGeom>
            <a:avLst/>
            <a:gdLst/>
            <a:ahLst/>
            <a:cxnLst/>
            <a:rect l="l" t="t" r="r" b="b"/>
            <a:pathLst>
              <a:path w="4647739" h="4784816">
                <a:moveTo>
                  <a:pt x="0" y="0"/>
                </a:moveTo>
                <a:lnTo>
                  <a:pt x="4647740" y="0"/>
                </a:lnTo>
                <a:lnTo>
                  <a:pt x="4647740" y="4784816"/>
                </a:lnTo>
                <a:lnTo>
                  <a:pt x="0" y="47848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466942" y="6446343"/>
            <a:ext cx="3079079" cy="607935"/>
          </a:xfrm>
          <a:custGeom>
            <a:avLst/>
            <a:gdLst/>
            <a:ahLst/>
            <a:cxnLst/>
            <a:rect l="l" t="t" r="r" b="b"/>
            <a:pathLst>
              <a:path w="3079079" h="607935">
                <a:moveTo>
                  <a:pt x="0" y="0"/>
                </a:moveTo>
                <a:lnTo>
                  <a:pt x="3079079" y="0"/>
                </a:lnTo>
                <a:lnTo>
                  <a:pt x="3079079" y="607935"/>
                </a:lnTo>
                <a:lnTo>
                  <a:pt x="0" y="6079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305918" y="1178540"/>
            <a:ext cx="3141765" cy="4107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4"/>
              </a:lnSpc>
            </a:pPr>
            <a:endParaRPr/>
          </a:p>
          <a:p>
            <a:pPr algn="ctr">
              <a:lnSpc>
                <a:spcPts val="5951"/>
              </a:lnSpc>
            </a:pPr>
            <a:endParaRPr/>
          </a:p>
          <a:p>
            <a:pPr algn="ctr">
              <a:lnSpc>
                <a:spcPts val="5951"/>
              </a:lnSpc>
            </a:pPr>
            <a:r>
              <a:rPr lang="en-US" sz="3288">
                <a:solidFill>
                  <a:srgbClr val="733B94"/>
                </a:solidFill>
                <a:latin typeface="Montserrat"/>
                <a:ea typeface="Montserrat"/>
                <a:cs typeface="Montserrat"/>
                <a:sym typeface="Montserrat"/>
              </a:rPr>
              <a:t>Iron Health</a:t>
            </a:r>
          </a:p>
          <a:p>
            <a:pPr algn="ctr">
              <a:lnSpc>
                <a:spcPts val="5951"/>
              </a:lnSpc>
            </a:pPr>
            <a:r>
              <a:rPr lang="en-US" sz="3288">
                <a:solidFill>
                  <a:srgbClr val="733B94"/>
                </a:solidFill>
                <a:latin typeface="Montserrat"/>
                <a:ea typeface="Montserrat"/>
                <a:cs typeface="Montserrat"/>
                <a:sym typeface="Montserrat"/>
              </a:rPr>
              <a:t>Gigcare</a:t>
            </a:r>
          </a:p>
          <a:p>
            <a:pPr algn="ctr">
              <a:lnSpc>
                <a:spcPts val="5951"/>
              </a:lnSpc>
            </a:pPr>
            <a:r>
              <a:rPr lang="en-US" sz="3288">
                <a:solidFill>
                  <a:srgbClr val="733B94"/>
                </a:solidFill>
                <a:latin typeface="Montserrat"/>
                <a:ea typeface="Montserrat"/>
                <a:cs typeface="Montserrat"/>
                <a:sym typeface="Montserrat"/>
              </a:rPr>
              <a:t>Discussion</a:t>
            </a:r>
          </a:p>
          <a:p>
            <a:pPr algn="ctr">
              <a:lnSpc>
                <a:spcPts val="5227"/>
              </a:lnSpc>
            </a:pPr>
            <a:endParaRPr lang="en-US" sz="3288">
              <a:solidFill>
                <a:srgbClr val="733B9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1577</Words>
  <Application>Microsoft Macintosh PowerPoint</Application>
  <PresentationFormat>Custom</PresentationFormat>
  <Paragraphs>272</Paragraphs>
  <Slides>23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Canva Sans Bold</vt:lpstr>
      <vt:lpstr>Canva Sans</vt:lpstr>
      <vt:lpstr>Calibri</vt:lpstr>
      <vt:lpstr>Montserrat Italics</vt:lpstr>
      <vt:lpstr>Gulfs Display</vt:lpstr>
      <vt:lpstr>Arial</vt:lpstr>
      <vt:lpstr>TAN Headline</vt:lpstr>
      <vt:lpstr>Fira Sans Bold</vt:lpstr>
      <vt:lpstr>IBM Plex Sans Hebrew Text</vt:lpstr>
      <vt:lpstr>Coco Gothic Bold</vt:lpstr>
      <vt:lpstr>Montserrat Bold Italics</vt:lpstr>
      <vt:lpstr>Belleza</vt:lpstr>
      <vt:lpstr>Fira Sans</vt:lpstr>
      <vt:lpstr>Montserrat Bold</vt:lpstr>
      <vt:lpstr>Montserrat</vt:lpstr>
      <vt:lpstr>ITC New Baskerville Semi-Bold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JK Sales Call April 10</dc:title>
  <cp:lastModifiedBy>Mari Krivelow</cp:lastModifiedBy>
  <cp:revision>3</cp:revision>
  <dcterms:created xsi:type="dcterms:W3CDTF">2006-08-16T00:00:00Z</dcterms:created>
  <dcterms:modified xsi:type="dcterms:W3CDTF">2025-04-10T17:50:40Z</dcterms:modified>
  <dc:identifier>DAGjsTJOdlA</dc:identifier>
</cp:coreProperties>
</file>