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Aileron Bold" pitchFamily="2" charset="77"/>
      <p:regular r:id="rId21"/>
      <p:bold r:id="rId22"/>
    </p:embeddedFont>
    <p:embeddedFont>
      <p:font typeface="Cy Grotesk Key" pitchFamily="2" charset="77"/>
      <p:regular r:id="rId23"/>
    </p:embeddedFont>
    <p:embeddedFont>
      <p:font typeface="March" panose="02000500000000000000" pitchFamily="2" charset="0"/>
      <p:regular r:id="rId24"/>
    </p:embeddedFont>
    <p:embeddedFont>
      <p:font typeface="Muli Bold" pitchFamily="2" charset="77"/>
      <p:regular r:id="rId25"/>
      <p:bold r:id="rId26"/>
    </p:embeddedFont>
    <p:embeddedFont>
      <p:font typeface="Object Sans Thin" pitchFamily="2" charset="0"/>
      <p:regular r:id="rId27"/>
    </p:embeddedFont>
    <p:embeddedFont>
      <p:font typeface="Roca Two" pitchFamily="2" charset="77"/>
      <p:regular r:id="rId28"/>
    </p:embeddedFont>
    <p:embeddedFont>
      <p:font typeface="Roca Two Bold" pitchFamily="2" charset="77"/>
      <p:regular r:id="rId29"/>
      <p:bold r:id="rId30"/>
    </p:embeddedFont>
    <p:embeddedFont>
      <p:font typeface="Roca Two Bold Italics" pitchFamily="2" charset="77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21" autoAdjust="0"/>
  </p:normalViewPr>
  <p:slideViewPr>
    <p:cSldViewPr>
      <p:cViewPr varScale="1">
        <p:scale>
          <a:sx n="79" d="100"/>
          <a:sy n="79" d="100"/>
        </p:scale>
        <p:origin x="552" y="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12.09.2025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Social Media</a:t>
            </a:r>
          </a:p>
          <a:p>
            <a:r>
              <a:rPr lang="en-US"/>
              <a:t>Google My Business (How to set up)</a:t>
            </a:r>
          </a:p>
          <a:p>
            <a:r>
              <a:rPr lang="en-US"/>
              <a:t>Facebook and Insta Business and how to connect the two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$40 lead credit for limited time (until May 5)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SPLIT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7" Type="http://schemas.openxmlformats.org/officeDocument/2006/relationships/image" Target="../media/image32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81.svg"/><Relationship Id="rId4" Type="http://schemas.openxmlformats.org/officeDocument/2006/relationships/image" Target="../media/image8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13" Type="http://schemas.openxmlformats.org/officeDocument/2006/relationships/image" Target="../media/image93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92.svg"/><Relationship Id="rId2" Type="http://schemas.openxmlformats.org/officeDocument/2006/relationships/image" Target="../media/image82.png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sv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5" Type="http://schemas.openxmlformats.org/officeDocument/2006/relationships/image" Target="../media/image95.png"/><Relationship Id="rId10" Type="http://schemas.openxmlformats.org/officeDocument/2006/relationships/image" Target="../media/image90.sv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image" Target="../media/image9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svg"/><Relationship Id="rId7" Type="http://schemas.openxmlformats.org/officeDocument/2006/relationships/image" Target="../media/image102.svg"/><Relationship Id="rId12" Type="http://schemas.openxmlformats.org/officeDocument/2006/relationships/image" Target="../media/image107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sv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svg"/><Relationship Id="rId7" Type="http://schemas.openxmlformats.org/officeDocument/2006/relationships/image" Target="../media/image119.sv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svg"/><Relationship Id="rId4" Type="http://schemas.openxmlformats.org/officeDocument/2006/relationships/image" Target="../media/image1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sv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22.png"/><Relationship Id="rId4" Type="http://schemas.openxmlformats.org/officeDocument/2006/relationships/image" Target="../media/image10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2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sv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62.jpeg"/><Relationship Id="rId18" Type="http://schemas.openxmlformats.org/officeDocument/2006/relationships/image" Target="../media/image67.svg"/><Relationship Id="rId3" Type="http://schemas.openxmlformats.org/officeDocument/2006/relationships/image" Target="../media/image52.svg"/><Relationship Id="rId21" Type="http://schemas.openxmlformats.org/officeDocument/2006/relationships/image" Target="../media/image70.png"/><Relationship Id="rId7" Type="http://schemas.openxmlformats.org/officeDocument/2006/relationships/image" Target="../media/image56.png"/><Relationship Id="rId12" Type="http://schemas.openxmlformats.org/officeDocument/2006/relationships/image" Target="../media/image61.svg"/><Relationship Id="rId17" Type="http://schemas.openxmlformats.org/officeDocument/2006/relationships/image" Target="../media/image66.png"/><Relationship Id="rId2" Type="http://schemas.openxmlformats.org/officeDocument/2006/relationships/image" Target="../media/image51.png"/><Relationship Id="rId16" Type="http://schemas.openxmlformats.org/officeDocument/2006/relationships/image" Target="../media/image65.svg"/><Relationship Id="rId20" Type="http://schemas.openxmlformats.org/officeDocument/2006/relationships/image" Target="../media/image6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svg"/><Relationship Id="rId19" Type="http://schemas.openxmlformats.org/officeDocument/2006/relationships/image" Target="../media/image68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7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7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564441">
            <a:off x="-6344982" y="1380781"/>
            <a:ext cx="10305542" cy="7609138"/>
          </a:xfrm>
          <a:custGeom>
            <a:avLst/>
            <a:gdLst/>
            <a:ahLst/>
            <a:cxnLst/>
            <a:rect l="l" t="t" r="r" b="b"/>
            <a:pathLst>
              <a:path w="10305542" h="7609138">
                <a:moveTo>
                  <a:pt x="0" y="0"/>
                </a:moveTo>
                <a:lnTo>
                  <a:pt x="10305542" y="0"/>
                </a:lnTo>
                <a:lnTo>
                  <a:pt x="10305542" y="7609138"/>
                </a:lnTo>
                <a:lnTo>
                  <a:pt x="0" y="76091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624528">
            <a:off x="15778321" y="3813478"/>
            <a:ext cx="7749311" cy="5721735"/>
          </a:xfrm>
          <a:custGeom>
            <a:avLst/>
            <a:gdLst/>
            <a:ahLst/>
            <a:cxnLst/>
            <a:rect l="l" t="t" r="r" b="b"/>
            <a:pathLst>
              <a:path w="7749311" h="5721735">
                <a:moveTo>
                  <a:pt x="0" y="0"/>
                </a:moveTo>
                <a:lnTo>
                  <a:pt x="7749311" y="0"/>
                </a:lnTo>
                <a:lnTo>
                  <a:pt x="7749311" y="5721734"/>
                </a:lnTo>
                <a:lnTo>
                  <a:pt x="0" y="57217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305436" y="8290305"/>
            <a:ext cx="9677128" cy="1146897"/>
            <a:chOff x="0" y="0"/>
            <a:chExt cx="2548709" cy="30206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48709" cy="302064"/>
            </a:xfrm>
            <a:custGeom>
              <a:avLst/>
              <a:gdLst/>
              <a:ahLst/>
              <a:cxnLst/>
              <a:rect l="l" t="t" r="r" b="b"/>
              <a:pathLst>
                <a:path w="2548709" h="302064">
                  <a:moveTo>
                    <a:pt x="80002" y="0"/>
                  </a:moveTo>
                  <a:lnTo>
                    <a:pt x="2468706" y="0"/>
                  </a:lnTo>
                  <a:cubicBezTo>
                    <a:pt x="2512891" y="0"/>
                    <a:pt x="2548709" y="35818"/>
                    <a:pt x="2548709" y="80002"/>
                  </a:cubicBezTo>
                  <a:lnTo>
                    <a:pt x="2548709" y="222061"/>
                  </a:lnTo>
                  <a:cubicBezTo>
                    <a:pt x="2548709" y="266245"/>
                    <a:pt x="2512891" y="302064"/>
                    <a:pt x="2468706" y="302064"/>
                  </a:cubicBezTo>
                  <a:lnTo>
                    <a:pt x="80002" y="302064"/>
                  </a:lnTo>
                  <a:cubicBezTo>
                    <a:pt x="35818" y="302064"/>
                    <a:pt x="0" y="266245"/>
                    <a:pt x="0" y="222061"/>
                  </a:cubicBezTo>
                  <a:lnTo>
                    <a:pt x="0" y="80002"/>
                  </a:lnTo>
                  <a:cubicBezTo>
                    <a:pt x="0" y="35818"/>
                    <a:pt x="35818" y="0"/>
                    <a:pt x="80002" y="0"/>
                  </a:cubicBezTo>
                  <a:close/>
                </a:path>
              </a:pathLst>
            </a:custGeom>
            <a:solidFill>
              <a:srgbClr val="C5D3FF"/>
            </a:solidFill>
            <a:ln w="3810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548709" cy="3401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525944" y="-368908"/>
            <a:ext cx="19065803" cy="10660666"/>
            <a:chOff x="0" y="0"/>
            <a:chExt cx="25421070" cy="14214221"/>
          </a:xfrm>
        </p:grpSpPr>
        <p:sp>
          <p:nvSpPr>
            <p:cNvPr id="8" name="AutoShape 8"/>
            <p:cNvSpPr/>
            <p:nvPr/>
          </p:nvSpPr>
          <p:spPr>
            <a:xfrm>
              <a:off x="2254080" y="144343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AutoShape 9"/>
            <p:cNvSpPr/>
            <p:nvPr/>
          </p:nvSpPr>
          <p:spPr>
            <a:xfrm>
              <a:off x="14172831" y="144343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AutoShape 10"/>
            <p:cNvSpPr/>
            <p:nvPr/>
          </p:nvSpPr>
          <p:spPr>
            <a:xfrm>
              <a:off x="8213456" y="144343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AutoShape 11"/>
            <p:cNvSpPr/>
            <p:nvPr/>
          </p:nvSpPr>
          <p:spPr>
            <a:xfrm>
              <a:off x="20132207" y="144343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AutoShape 12"/>
            <p:cNvSpPr/>
            <p:nvPr/>
          </p:nvSpPr>
          <p:spPr>
            <a:xfrm>
              <a:off x="5233768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AutoShape 13"/>
            <p:cNvSpPr/>
            <p:nvPr/>
          </p:nvSpPr>
          <p:spPr>
            <a:xfrm>
              <a:off x="17152519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AutoShape 14"/>
            <p:cNvSpPr/>
            <p:nvPr/>
          </p:nvSpPr>
          <p:spPr>
            <a:xfrm>
              <a:off x="11193144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AutoShape 15"/>
            <p:cNvSpPr/>
            <p:nvPr/>
          </p:nvSpPr>
          <p:spPr>
            <a:xfrm>
              <a:off x="23111895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AutoShape 16"/>
            <p:cNvSpPr/>
            <p:nvPr/>
          </p:nvSpPr>
          <p:spPr>
            <a:xfrm>
              <a:off x="3743924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AutoShape 17"/>
            <p:cNvSpPr/>
            <p:nvPr/>
          </p:nvSpPr>
          <p:spPr>
            <a:xfrm>
              <a:off x="15662675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AutoShape 18"/>
            <p:cNvSpPr/>
            <p:nvPr/>
          </p:nvSpPr>
          <p:spPr>
            <a:xfrm>
              <a:off x="9703300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AutoShape 19"/>
            <p:cNvSpPr/>
            <p:nvPr/>
          </p:nvSpPr>
          <p:spPr>
            <a:xfrm>
              <a:off x="21622051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AutoShape 20"/>
            <p:cNvSpPr/>
            <p:nvPr/>
          </p:nvSpPr>
          <p:spPr>
            <a:xfrm>
              <a:off x="6723612" y="109657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AutoShape 21"/>
            <p:cNvSpPr/>
            <p:nvPr/>
          </p:nvSpPr>
          <p:spPr>
            <a:xfrm>
              <a:off x="18642363" y="109657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AutoShape 22"/>
            <p:cNvSpPr/>
            <p:nvPr/>
          </p:nvSpPr>
          <p:spPr>
            <a:xfrm>
              <a:off x="12682988" y="109657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AutoShape 23"/>
            <p:cNvSpPr/>
            <p:nvPr/>
          </p:nvSpPr>
          <p:spPr>
            <a:xfrm>
              <a:off x="24601739" y="109657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AutoShape 24"/>
            <p:cNvSpPr/>
            <p:nvPr/>
          </p:nvSpPr>
          <p:spPr>
            <a:xfrm>
              <a:off x="1520983" y="144343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AutoShape 25"/>
            <p:cNvSpPr/>
            <p:nvPr/>
          </p:nvSpPr>
          <p:spPr>
            <a:xfrm>
              <a:off x="13439734" y="144343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AutoShape 26"/>
            <p:cNvSpPr/>
            <p:nvPr/>
          </p:nvSpPr>
          <p:spPr>
            <a:xfrm>
              <a:off x="7480358" y="144343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AutoShape 27"/>
            <p:cNvSpPr/>
            <p:nvPr/>
          </p:nvSpPr>
          <p:spPr>
            <a:xfrm>
              <a:off x="19399109" y="144343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AutoShape 28"/>
            <p:cNvSpPr/>
            <p:nvPr/>
          </p:nvSpPr>
          <p:spPr>
            <a:xfrm>
              <a:off x="4500670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AutoShape 29"/>
            <p:cNvSpPr/>
            <p:nvPr/>
          </p:nvSpPr>
          <p:spPr>
            <a:xfrm>
              <a:off x="16419421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AutoShape 30"/>
            <p:cNvSpPr/>
            <p:nvPr/>
          </p:nvSpPr>
          <p:spPr>
            <a:xfrm>
              <a:off x="10460046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AutoShape 31"/>
            <p:cNvSpPr/>
            <p:nvPr/>
          </p:nvSpPr>
          <p:spPr>
            <a:xfrm>
              <a:off x="22378797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AutoShape 32"/>
            <p:cNvSpPr/>
            <p:nvPr/>
          </p:nvSpPr>
          <p:spPr>
            <a:xfrm>
              <a:off x="3010826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AutoShape 33"/>
            <p:cNvSpPr/>
            <p:nvPr/>
          </p:nvSpPr>
          <p:spPr>
            <a:xfrm>
              <a:off x="14929577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AutoShape 34"/>
            <p:cNvSpPr/>
            <p:nvPr/>
          </p:nvSpPr>
          <p:spPr>
            <a:xfrm>
              <a:off x="8970202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AutoShape 35"/>
            <p:cNvSpPr/>
            <p:nvPr/>
          </p:nvSpPr>
          <p:spPr>
            <a:xfrm>
              <a:off x="20888953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AutoShape 36"/>
            <p:cNvSpPr/>
            <p:nvPr/>
          </p:nvSpPr>
          <p:spPr>
            <a:xfrm>
              <a:off x="5990514" y="109657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AutoShape 37"/>
            <p:cNvSpPr/>
            <p:nvPr/>
          </p:nvSpPr>
          <p:spPr>
            <a:xfrm>
              <a:off x="17909265" y="109657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AutoShape 38"/>
            <p:cNvSpPr/>
            <p:nvPr/>
          </p:nvSpPr>
          <p:spPr>
            <a:xfrm>
              <a:off x="11949890" y="109657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AutoShape 39"/>
            <p:cNvSpPr/>
            <p:nvPr/>
          </p:nvSpPr>
          <p:spPr>
            <a:xfrm>
              <a:off x="23868641" y="109657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AutoShape 40"/>
            <p:cNvSpPr/>
            <p:nvPr/>
          </p:nvSpPr>
          <p:spPr>
            <a:xfrm rot="-5400000">
              <a:off x="12633240" y="-11491855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AutoShape 41"/>
            <p:cNvSpPr/>
            <p:nvPr/>
          </p:nvSpPr>
          <p:spPr>
            <a:xfrm rot="-5400000">
              <a:off x="12633240" y="-5434061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AutoShape 42"/>
            <p:cNvSpPr/>
            <p:nvPr/>
          </p:nvSpPr>
          <p:spPr>
            <a:xfrm rot="-5400000">
              <a:off x="12633240" y="-8464871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AutoShape 43"/>
            <p:cNvSpPr/>
            <p:nvPr/>
          </p:nvSpPr>
          <p:spPr>
            <a:xfrm rot="-5400000">
              <a:off x="12633240" y="-2407077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AutoShape 44"/>
            <p:cNvSpPr/>
            <p:nvPr/>
          </p:nvSpPr>
          <p:spPr>
            <a:xfrm rot="-5400000">
              <a:off x="12775130" y="-9978363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AutoShape 45"/>
            <p:cNvSpPr/>
            <p:nvPr/>
          </p:nvSpPr>
          <p:spPr>
            <a:xfrm rot="-5400000">
              <a:off x="12775130" y="-3920569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AutoShape 46"/>
            <p:cNvSpPr/>
            <p:nvPr/>
          </p:nvSpPr>
          <p:spPr>
            <a:xfrm rot="-5400000">
              <a:off x="12775130" y="-6951378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AutoShape 47"/>
            <p:cNvSpPr/>
            <p:nvPr/>
          </p:nvSpPr>
          <p:spPr>
            <a:xfrm rot="-5400000">
              <a:off x="12775130" y="-893585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AutoShape 48"/>
            <p:cNvSpPr/>
            <p:nvPr/>
          </p:nvSpPr>
          <p:spPr>
            <a:xfrm rot="-5400000">
              <a:off x="12775130" y="679892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AutoShape 49"/>
            <p:cNvSpPr/>
            <p:nvPr/>
          </p:nvSpPr>
          <p:spPr>
            <a:xfrm rot="-5400000">
              <a:off x="12633240" y="-10735109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AutoShape 50"/>
            <p:cNvSpPr/>
            <p:nvPr/>
          </p:nvSpPr>
          <p:spPr>
            <a:xfrm rot="-5400000">
              <a:off x="12633240" y="-4677315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AutoShape 51"/>
            <p:cNvSpPr/>
            <p:nvPr/>
          </p:nvSpPr>
          <p:spPr>
            <a:xfrm rot="-5400000">
              <a:off x="12633240" y="-7708125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AutoShape 52"/>
            <p:cNvSpPr/>
            <p:nvPr/>
          </p:nvSpPr>
          <p:spPr>
            <a:xfrm rot="-5400000">
              <a:off x="12633240" y="-1650331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AutoShape 53"/>
            <p:cNvSpPr/>
            <p:nvPr/>
          </p:nvSpPr>
          <p:spPr>
            <a:xfrm rot="-5400000">
              <a:off x="12775130" y="-9221617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AutoShape 54"/>
            <p:cNvSpPr/>
            <p:nvPr/>
          </p:nvSpPr>
          <p:spPr>
            <a:xfrm rot="-5400000">
              <a:off x="12775130" y="-3163823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AutoShape 55"/>
            <p:cNvSpPr/>
            <p:nvPr/>
          </p:nvSpPr>
          <p:spPr>
            <a:xfrm rot="-5400000">
              <a:off x="12775130" y="-6194632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AutoShape 56"/>
            <p:cNvSpPr/>
            <p:nvPr/>
          </p:nvSpPr>
          <p:spPr>
            <a:xfrm rot="-5400000">
              <a:off x="12775130" y="-136839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" name="Group 57"/>
          <p:cNvGrpSpPr>
            <a:grpSpLocks noChangeAspect="1"/>
          </p:cNvGrpSpPr>
          <p:nvPr/>
        </p:nvGrpSpPr>
        <p:grpSpPr>
          <a:xfrm>
            <a:off x="6954089" y="2875048"/>
            <a:ext cx="4379822" cy="4172753"/>
            <a:chOff x="0" y="0"/>
            <a:chExt cx="1772920" cy="1689100"/>
          </a:xfrm>
        </p:grpSpPr>
        <p:sp>
          <p:nvSpPr>
            <p:cNvPr id="58" name="Freeform 5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A7C8F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9" name="TextBox 59"/>
          <p:cNvSpPr txBox="1"/>
          <p:nvPr/>
        </p:nvSpPr>
        <p:spPr>
          <a:xfrm>
            <a:off x="3735766" y="3089556"/>
            <a:ext cx="10816468" cy="4517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80"/>
              </a:lnSpc>
            </a:pPr>
            <a:r>
              <a:rPr lang="en-US" sz="18000">
                <a:solidFill>
                  <a:srgbClr val="4278E7"/>
                </a:solidFill>
                <a:latin typeface="March"/>
                <a:ea typeface="March"/>
                <a:cs typeface="March"/>
                <a:sym typeface="March"/>
              </a:rPr>
              <a:t>Marketing Yourself</a:t>
            </a:r>
          </a:p>
        </p:txBody>
      </p:sp>
      <p:sp>
        <p:nvSpPr>
          <p:cNvPr id="60" name="Freeform 60"/>
          <p:cNvSpPr/>
          <p:nvPr/>
        </p:nvSpPr>
        <p:spPr>
          <a:xfrm>
            <a:off x="1901575" y="3214532"/>
            <a:ext cx="2101707" cy="3203822"/>
          </a:xfrm>
          <a:custGeom>
            <a:avLst/>
            <a:gdLst/>
            <a:ahLst/>
            <a:cxnLst/>
            <a:rect l="l" t="t" r="r" b="b"/>
            <a:pathLst>
              <a:path w="2101707" h="3203822">
                <a:moveTo>
                  <a:pt x="0" y="0"/>
                </a:moveTo>
                <a:lnTo>
                  <a:pt x="2101707" y="0"/>
                </a:lnTo>
                <a:lnTo>
                  <a:pt x="2101707" y="3203822"/>
                </a:lnTo>
                <a:lnTo>
                  <a:pt x="0" y="3203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1" name="Picture 6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286661" y="3465737"/>
            <a:ext cx="3654852" cy="2701413"/>
          </a:xfrm>
          <a:prstGeom prst="rect">
            <a:avLst/>
          </a:prstGeom>
        </p:spPr>
      </p:pic>
      <p:sp>
        <p:nvSpPr>
          <p:cNvPr id="62" name="Freeform 62"/>
          <p:cNvSpPr/>
          <p:nvPr/>
        </p:nvSpPr>
        <p:spPr>
          <a:xfrm>
            <a:off x="7961998" y="750284"/>
            <a:ext cx="2364004" cy="1243896"/>
          </a:xfrm>
          <a:custGeom>
            <a:avLst/>
            <a:gdLst/>
            <a:ahLst/>
            <a:cxnLst/>
            <a:rect l="l" t="t" r="r" b="b"/>
            <a:pathLst>
              <a:path w="2364004" h="1243896">
                <a:moveTo>
                  <a:pt x="0" y="0"/>
                </a:moveTo>
                <a:lnTo>
                  <a:pt x="2364004" y="0"/>
                </a:lnTo>
                <a:lnTo>
                  <a:pt x="2364004" y="1243897"/>
                </a:lnTo>
                <a:lnTo>
                  <a:pt x="0" y="12438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324" t="-53987" r="-5224" b="-580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3" name="TextBox 63"/>
          <p:cNvSpPr txBox="1"/>
          <p:nvPr/>
        </p:nvSpPr>
        <p:spPr>
          <a:xfrm>
            <a:off x="2952429" y="8668586"/>
            <a:ext cx="12383142" cy="352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 b="1" spc="146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WITH MARI KRIVELOW, LIZZY BENNE, &amp; CALEB THE COMPASS</a:t>
            </a:r>
          </a:p>
        </p:txBody>
      </p:sp>
      <p:sp>
        <p:nvSpPr>
          <p:cNvPr id="64" name="Freeform 64"/>
          <p:cNvSpPr/>
          <p:nvPr/>
        </p:nvSpPr>
        <p:spPr>
          <a:xfrm rot="-1882677">
            <a:off x="12974967" y="8062195"/>
            <a:ext cx="5610623" cy="995886"/>
          </a:xfrm>
          <a:custGeom>
            <a:avLst/>
            <a:gdLst/>
            <a:ahLst/>
            <a:cxnLst/>
            <a:rect l="l" t="t" r="r" b="b"/>
            <a:pathLst>
              <a:path w="5610623" h="995886">
                <a:moveTo>
                  <a:pt x="0" y="0"/>
                </a:moveTo>
                <a:lnTo>
                  <a:pt x="5610623" y="0"/>
                </a:lnTo>
                <a:lnTo>
                  <a:pt x="5610623" y="995885"/>
                </a:lnTo>
                <a:lnTo>
                  <a:pt x="0" y="9958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5" name="Freeform 65"/>
          <p:cNvSpPr/>
          <p:nvPr/>
        </p:nvSpPr>
        <p:spPr>
          <a:xfrm rot="1693315">
            <a:off x="-794000" y="1749736"/>
            <a:ext cx="2022021" cy="1316136"/>
          </a:xfrm>
          <a:custGeom>
            <a:avLst/>
            <a:gdLst/>
            <a:ahLst/>
            <a:cxnLst/>
            <a:rect l="l" t="t" r="r" b="b"/>
            <a:pathLst>
              <a:path w="2022021" h="1316136">
                <a:moveTo>
                  <a:pt x="0" y="0"/>
                </a:moveTo>
                <a:lnTo>
                  <a:pt x="2022021" y="0"/>
                </a:lnTo>
                <a:lnTo>
                  <a:pt x="2022021" y="1316136"/>
                </a:lnTo>
                <a:lnTo>
                  <a:pt x="0" y="13161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6" name="Freeform 66"/>
          <p:cNvSpPr/>
          <p:nvPr/>
        </p:nvSpPr>
        <p:spPr>
          <a:xfrm>
            <a:off x="3297272" y="2776038"/>
            <a:ext cx="876988" cy="876988"/>
          </a:xfrm>
          <a:custGeom>
            <a:avLst/>
            <a:gdLst/>
            <a:ahLst/>
            <a:cxnLst/>
            <a:rect l="l" t="t" r="r" b="b"/>
            <a:pathLst>
              <a:path w="876988" h="876988">
                <a:moveTo>
                  <a:pt x="0" y="0"/>
                </a:moveTo>
                <a:lnTo>
                  <a:pt x="876988" y="0"/>
                </a:lnTo>
                <a:lnTo>
                  <a:pt x="876988" y="876989"/>
                </a:lnTo>
                <a:lnTo>
                  <a:pt x="0" y="87698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7" name="Freeform 67"/>
          <p:cNvSpPr/>
          <p:nvPr/>
        </p:nvSpPr>
        <p:spPr>
          <a:xfrm>
            <a:off x="702014" y="3152910"/>
            <a:ext cx="1805795" cy="3265444"/>
          </a:xfrm>
          <a:custGeom>
            <a:avLst/>
            <a:gdLst/>
            <a:ahLst/>
            <a:cxnLst/>
            <a:rect l="l" t="t" r="r" b="b"/>
            <a:pathLst>
              <a:path w="1805795" h="3265444">
                <a:moveTo>
                  <a:pt x="0" y="0"/>
                </a:moveTo>
                <a:lnTo>
                  <a:pt x="1805795" y="0"/>
                </a:lnTo>
                <a:lnTo>
                  <a:pt x="1805795" y="3265444"/>
                </a:lnTo>
                <a:lnTo>
                  <a:pt x="0" y="326544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789969" y="780145"/>
            <a:ext cx="4166886" cy="4114800"/>
          </a:xfrm>
          <a:custGeom>
            <a:avLst/>
            <a:gdLst/>
            <a:ahLst/>
            <a:cxnLst/>
            <a:rect l="l" t="t" r="r" b="b"/>
            <a:pathLst>
              <a:path w="4166886" h="4114800">
                <a:moveTo>
                  <a:pt x="0" y="0"/>
                </a:moveTo>
                <a:lnTo>
                  <a:pt x="4166886" y="0"/>
                </a:lnTo>
                <a:lnTo>
                  <a:pt x="41668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789969" y="5924199"/>
            <a:ext cx="4166886" cy="2984532"/>
          </a:xfrm>
          <a:custGeom>
            <a:avLst/>
            <a:gdLst/>
            <a:ahLst/>
            <a:cxnLst/>
            <a:rect l="l" t="t" r="r" b="b"/>
            <a:pathLst>
              <a:path w="4166886" h="2984532">
                <a:moveTo>
                  <a:pt x="0" y="0"/>
                </a:moveTo>
                <a:lnTo>
                  <a:pt x="4166886" y="0"/>
                </a:lnTo>
                <a:lnTo>
                  <a:pt x="4166886" y="2984532"/>
                </a:lnTo>
                <a:lnTo>
                  <a:pt x="0" y="29845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94227" y="512621"/>
            <a:ext cx="10965469" cy="1191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30"/>
              </a:lnSpc>
            </a:pPr>
            <a:r>
              <a:rPr lang="en-US" sz="8300">
                <a:solidFill>
                  <a:srgbClr val="4278E7"/>
                </a:solidFill>
                <a:latin typeface="March"/>
                <a:ea typeface="March"/>
                <a:cs typeface="March"/>
                <a:sym typeface="March"/>
              </a:rPr>
              <a:t>Social Media &amp; Email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271262" y="4732814"/>
            <a:ext cx="9854200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Utilize email and text marketing. Stay top of their mind with newsletters, birthdays (personal touch), policy check-ins, and reminders.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71262" y="3228618"/>
            <a:ext cx="9854200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You can write short blog posts or videos answering FAQs to get your face out there and recognizable.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71262" y="2031363"/>
            <a:ext cx="10101294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Use your content to build trust and recognition with your audience. </a:t>
            </a:r>
          </a:p>
        </p:txBody>
      </p:sp>
      <p:sp>
        <p:nvSpPr>
          <p:cNvPr id="8" name="Freeform 8"/>
          <p:cNvSpPr/>
          <p:nvPr/>
        </p:nvSpPr>
        <p:spPr>
          <a:xfrm>
            <a:off x="1151909" y="1972661"/>
            <a:ext cx="514279" cy="514279"/>
          </a:xfrm>
          <a:custGeom>
            <a:avLst/>
            <a:gdLst/>
            <a:ahLst/>
            <a:cxnLst/>
            <a:rect l="l" t="t" r="r" b="b"/>
            <a:pathLst>
              <a:path w="514279" h="514279">
                <a:moveTo>
                  <a:pt x="0" y="0"/>
                </a:moveTo>
                <a:lnTo>
                  <a:pt x="514279" y="0"/>
                </a:lnTo>
                <a:lnTo>
                  <a:pt x="514279" y="514280"/>
                </a:lnTo>
                <a:lnTo>
                  <a:pt x="0" y="5142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151909" y="3346128"/>
            <a:ext cx="514279" cy="514279"/>
          </a:xfrm>
          <a:custGeom>
            <a:avLst/>
            <a:gdLst/>
            <a:ahLst/>
            <a:cxnLst/>
            <a:rect l="l" t="t" r="r" b="b"/>
            <a:pathLst>
              <a:path w="514279" h="514279">
                <a:moveTo>
                  <a:pt x="0" y="0"/>
                </a:moveTo>
                <a:lnTo>
                  <a:pt x="514279" y="0"/>
                </a:lnTo>
                <a:lnTo>
                  <a:pt x="514279" y="514280"/>
                </a:lnTo>
                <a:lnTo>
                  <a:pt x="0" y="5142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51909" y="4780439"/>
            <a:ext cx="514279" cy="514279"/>
          </a:xfrm>
          <a:custGeom>
            <a:avLst/>
            <a:gdLst/>
            <a:ahLst/>
            <a:cxnLst/>
            <a:rect l="l" t="t" r="r" b="b"/>
            <a:pathLst>
              <a:path w="514279" h="514279">
                <a:moveTo>
                  <a:pt x="0" y="0"/>
                </a:moveTo>
                <a:lnTo>
                  <a:pt x="514279" y="0"/>
                </a:lnTo>
                <a:lnTo>
                  <a:pt x="514279" y="514279"/>
                </a:lnTo>
                <a:lnTo>
                  <a:pt x="0" y="5142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2271262" y="5978190"/>
            <a:ext cx="10396645" cy="143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Consistency is key</a:t>
            </a:r>
          </a:p>
          <a:p>
            <a:pPr marL="410216" lvl="1" indent="-205108" algn="l">
              <a:lnSpc>
                <a:spcPts val="2660"/>
              </a:lnSpc>
              <a:buFont typeface="Arial"/>
              <a:buChar char="•"/>
            </a:pPr>
            <a:r>
              <a:rPr lang="en-US" sz="1900" b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Use the same headshot, logo, imagery, and tone on all posts, business flyers, and emails</a:t>
            </a:r>
          </a:p>
          <a:p>
            <a:pPr marL="431805" lvl="1" indent="-215903" algn="l">
              <a:lnSpc>
                <a:spcPts val="2800"/>
              </a:lnSpc>
              <a:spcBef>
                <a:spcPct val="0"/>
              </a:spcBef>
              <a:buFont typeface="Arial"/>
              <a:buChar char="•"/>
            </a:pPr>
            <a:r>
              <a:rPr lang="en-US" sz="2000" b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Make sure your conversations match with your online branding and voice</a:t>
            </a:r>
          </a:p>
        </p:txBody>
      </p:sp>
      <p:sp>
        <p:nvSpPr>
          <p:cNvPr id="12" name="Freeform 12"/>
          <p:cNvSpPr/>
          <p:nvPr/>
        </p:nvSpPr>
        <p:spPr>
          <a:xfrm>
            <a:off x="1151909" y="6376232"/>
            <a:ext cx="514279" cy="514279"/>
          </a:xfrm>
          <a:custGeom>
            <a:avLst/>
            <a:gdLst/>
            <a:ahLst/>
            <a:cxnLst/>
            <a:rect l="l" t="t" r="r" b="b"/>
            <a:pathLst>
              <a:path w="514279" h="514279">
                <a:moveTo>
                  <a:pt x="0" y="0"/>
                </a:moveTo>
                <a:lnTo>
                  <a:pt x="514279" y="0"/>
                </a:lnTo>
                <a:lnTo>
                  <a:pt x="514279" y="514280"/>
                </a:lnTo>
                <a:lnTo>
                  <a:pt x="0" y="5142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271262" y="7949865"/>
            <a:ext cx="3809469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Facts tell, stories sell</a:t>
            </a:r>
          </a:p>
        </p:txBody>
      </p:sp>
      <p:sp>
        <p:nvSpPr>
          <p:cNvPr id="14" name="Freeform 14"/>
          <p:cNvSpPr/>
          <p:nvPr/>
        </p:nvSpPr>
        <p:spPr>
          <a:xfrm>
            <a:off x="1151909" y="7819891"/>
            <a:ext cx="514279" cy="514279"/>
          </a:xfrm>
          <a:custGeom>
            <a:avLst/>
            <a:gdLst/>
            <a:ahLst/>
            <a:cxnLst/>
            <a:rect l="l" t="t" r="r" b="b"/>
            <a:pathLst>
              <a:path w="514279" h="514279">
                <a:moveTo>
                  <a:pt x="0" y="0"/>
                </a:moveTo>
                <a:lnTo>
                  <a:pt x="514279" y="0"/>
                </a:lnTo>
                <a:lnTo>
                  <a:pt x="514279" y="514279"/>
                </a:lnTo>
                <a:lnTo>
                  <a:pt x="0" y="5142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2271262" y="9178079"/>
            <a:ext cx="8279992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Stay relevant: holidays, current events, etc.</a:t>
            </a:r>
          </a:p>
        </p:txBody>
      </p:sp>
      <p:sp>
        <p:nvSpPr>
          <p:cNvPr id="16" name="Freeform 16"/>
          <p:cNvSpPr/>
          <p:nvPr/>
        </p:nvSpPr>
        <p:spPr>
          <a:xfrm>
            <a:off x="1151909" y="9119377"/>
            <a:ext cx="514279" cy="514279"/>
          </a:xfrm>
          <a:custGeom>
            <a:avLst/>
            <a:gdLst/>
            <a:ahLst/>
            <a:cxnLst/>
            <a:rect l="l" t="t" r="r" b="b"/>
            <a:pathLst>
              <a:path w="514279" h="514279">
                <a:moveTo>
                  <a:pt x="0" y="0"/>
                </a:moveTo>
                <a:lnTo>
                  <a:pt x="514279" y="0"/>
                </a:lnTo>
                <a:lnTo>
                  <a:pt x="514279" y="514279"/>
                </a:lnTo>
                <a:lnTo>
                  <a:pt x="0" y="5142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14396" y="2167816"/>
            <a:ext cx="5254208" cy="4190231"/>
          </a:xfrm>
          <a:custGeom>
            <a:avLst/>
            <a:gdLst/>
            <a:ahLst/>
            <a:cxnLst/>
            <a:rect l="l" t="t" r="r" b="b"/>
            <a:pathLst>
              <a:path w="5254208" h="4190231">
                <a:moveTo>
                  <a:pt x="0" y="0"/>
                </a:moveTo>
                <a:lnTo>
                  <a:pt x="5254208" y="0"/>
                </a:lnTo>
                <a:lnTo>
                  <a:pt x="5254208" y="4190230"/>
                </a:lnTo>
                <a:lnTo>
                  <a:pt x="0" y="41902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FE89AA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454354" y="2147365"/>
            <a:ext cx="4526249" cy="4185649"/>
          </a:xfrm>
          <a:custGeom>
            <a:avLst/>
            <a:gdLst/>
            <a:ahLst/>
            <a:cxnLst/>
            <a:rect l="l" t="t" r="r" b="b"/>
            <a:pathLst>
              <a:path w="4526249" h="4185649">
                <a:moveTo>
                  <a:pt x="0" y="0"/>
                </a:moveTo>
                <a:lnTo>
                  <a:pt x="4526249" y="0"/>
                </a:lnTo>
                <a:lnTo>
                  <a:pt x="4526249" y="4185649"/>
                </a:lnTo>
                <a:lnTo>
                  <a:pt x="0" y="41856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77" b="-4477"/>
            </a:stretch>
          </a:blipFill>
          <a:ln w="38100" cap="sq">
            <a:solidFill>
              <a:srgbClr val="FE89AA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755847" y="2147365"/>
            <a:ext cx="5875055" cy="4185649"/>
            <a:chOff x="0" y="0"/>
            <a:chExt cx="7833407" cy="55808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833407" cy="5580865"/>
            </a:xfrm>
            <a:custGeom>
              <a:avLst/>
              <a:gdLst/>
              <a:ahLst/>
              <a:cxnLst/>
              <a:rect l="l" t="t" r="r" b="b"/>
              <a:pathLst>
                <a:path w="7833407" h="5580865">
                  <a:moveTo>
                    <a:pt x="0" y="0"/>
                  </a:moveTo>
                  <a:lnTo>
                    <a:pt x="7833407" y="0"/>
                  </a:lnTo>
                  <a:lnTo>
                    <a:pt x="7833407" y="5580865"/>
                  </a:lnTo>
                  <a:lnTo>
                    <a:pt x="0" y="5580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816"/>
              </a:stretch>
            </a:blipFill>
            <a:ln w="38100" cap="sq">
              <a:solidFill>
                <a:srgbClr val="FE89AA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4978613" y="799037"/>
              <a:ext cx="2854794" cy="1341753"/>
            </a:xfrm>
            <a:custGeom>
              <a:avLst/>
              <a:gdLst/>
              <a:ahLst/>
              <a:cxnLst/>
              <a:rect l="l" t="t" r="r" b="b"/>
              <a:pathLst>
                <a:path w="2854794" h="1341753">
                  <a:moveTo>
                    <a:pt x="0" y="0"/>
                  </a:moveTo>
                  <a:lnTo>
                    <a:pt x="2854794" y="0"/>
                  </a:lnTo>
                  <a:lnTo>
                    <a:pt x="2854794" y="1341753"/>
                  </a:lnTo>
                  <a:lnTo>
                    <a:pt x="0" y="13417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263192" y="1394695"/>
            <a:ext cx="1902139" cy="509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8"/>
              </a:lnSpc>
            </a:pPr>
            <a:r>
              <a:rPr lang="en-US" sz="2970" b="1">
                <a:solidFill>
                  <a:srgbClr val="1E4599"/>
                </a:solidFill>
                <a:latin typeface="Muli Bold"/>
                <a:ea typeface="Muli Bold"/>
                <a:cs typeface="Muli Bold"/>
                <a:sym typeface="Muli Bold"/>
              </a:rPr>
              <a:t>Facebook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792785" y="1413746"/>
            <a:ext cx="2001660" cy="509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8"/>
              </a:lnSpc>
            </a:pPr>
            <a:r>
              <a:rPr lang="en-US" sz="2970" b="1">
                <a:solidFill>
                  <a:srgbClr val="1E4599"/>
                </a:solidFill>
                <a:latin typeface="Muli Bold"/>
                <a:ea typeface="Muli Bold"/>
                <a:cs typeface="Muli Bold"/>
                <a:sym typeface="Muli Bold"/>
              </a:rPr>
              <a:t>Instagram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119269" y="1413746"/>
            <a:ext cx="1752858" cy="509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8"/>
              </a:lnSpc>
            </a:pPr>
            <a:r>
              <a:rPr lang="en-US" sz="2970" b="1">
                <a:solidFill>
                  <a:srgbClr val="1E4599"/>
                </a:solidFill>
                <a:latin typeface="Muli Bold"/>
                <a:ea typeface="Muli Bold"/>
                <a:cs typeface="Muli Bold"/>
                <a:sym typeface="Muli Bold"/>
              </a:rPr>
              <a:t>LinkedIn</a:t>
            </a:r>
          </a:p>
        </p:txBody>
      </p:sp>
      <p:sp>
        <p:nvSpPr>
          <p:cNvPr id="10" name="Freeform 10"/>
          <p:cNvSpPr/>
          <p:nvPr/>
        </p:nvSpPr>
        <p:spPr>
          <a:xfrm>
            <a:off x="223917" y="6651014"/>
            <a:ext cx="1063861" cy="1063861"/>
          </a:xfrm>
          <a:custGeom>
            <a:avLst/>
            <a:gdLst/>
            <a:ahLst/>
            <a:cxnLst/>
            <a:rect l="l" t="t" r="r" b="b"/>
            <a:pathLst>
              <a:path w="1063861" h="1063861">
                <a:moveTo>
                  <a:pt x="0" y="0"/>
                </a:moveTo>
                <a:lnTo>
                  <a:pt x="1063861" y="0"/>
                </a:lnTo>
                <a:lnTo>
                  <a:pt x="1063861" y="1063861"/>
                </a:lnTo>
                <a:lnTo>
                  <a:pt x="0" y="10638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31371" y="8203317"/>
            <a:ext cx="648952" cy="667303"/>
          </a:xfrm>
          <a:custGeom>
            <a:avLst/>
            <a:gdLst/>
            <a:ahLst/>
            <a:cxnLst/>
            <a:rect l="l" t="t" r="r" b="b"/>
            <a:pathLst>
              <a:path w="648952" h="667303">
                <a:moveTo>
                  <a:pt x="0" y="0"/>
                </a:moveTo>
                <a:lnTo>
                  <a:pt x="648953" y="0"/>
                </a:lnTo>
                <a:lnTo>
                  <a:pt x="648953" y="667303"/>
                </a:lnTo>
                <a:lnTo>
                  <a:pt x="0" y="6673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937558" y="6767621"/>
            <a:ext cx="998302" cy="998302"/>
          </a:xfrm>
          <a:custGeom>
            <a:avLst/>
            <a:gdLst/>
            <a:ahLst/>
            <a:cxnLst/>
            <a:rect l="l" t="t" r="r" b="b"/>
            <a:pathLst>
              <a:path w="998302" h="998302">
                <a:moveTo>
                  <a:pt x="0" y="0"/>
                </a:moveTo>
                <a:lnTo>
                  <a:pt x="998301" y="0"/>
                </a:lnTo>
                <a:lnTo>
                  <a:pt x="998301" y="998302"/>
                </a:lnTo>
                <a:lnTo>
                  <a:pt x="0" y="9983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040248" y="8089162"/>
            <a:ext cx="895612" cy="895612"/>
          </a:xfrm>
          <a:custGeom>
            <a:avLst/>
            <a:gdLst/>
            <a:ahLst/>
            <a:cxnLst/>
            <a:rect l="l" t="t" r="r" b="b"/>
            <a:pathLst>
              <a:path w="895612" h="895612">
                <a:moveTo>
                  <a:pt x="0" y="0"/>
                </a:moveTo>
                <a:lnTo>
                  <a:pt x="895611" y="0"/>
                </a:lnTo>
                <a:lnTo>
                  <a:pt x="895611" y="895612"/>
                </a:lnTo>
                <a:lnTo>
                  <a:pt x="0" y="8956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7054993" y="8096132"/>
            <a:ext cx="880866" cy="888642"/>
          </a:xfrm>
          <a:custGeom>
            <a:avLst/>
            <a:gdLst/>
            <a:ahLst/>
            <a:cxnLst/>
            <a:rect l="l" t="t" r="r" b="b"/>
            <a:pathLst>
              <a:path w="880866" h="888642">
                <a:moveTo>
                  <a:pt x="0" y="0"/>
                </a:moveTo>
                <a:lnTo>
                  <a:pt x="880866" y="0"/>
                </a:lnTo>
                <a:lnTo>
                  <a:pt x="880866" y="888642"/>
                </a:lnTo>
                <a:lnTo>
                  <a:pt x="0" y="88864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2603359" y="6885753"/>
            <a:ext cx="796462" cy="796462"/>
          </a:xfrm>
          <a:custGeom>
            <a:avLst/>
            <a:gdLst/>
            <a:ahLst/>
            <a:cxnLst/>
            <a:rect l="l" t="t" r="r" b="b"/>
            <a:pathLst>
              <a:path w="796462" h="796462">
                <a:moveTo>
                  <a:pt x="0" y="0"/>
                </a:moveTo>
                <a:lnTo>
                  <a:pt x="796462" y="0"/>
                </a:lnTo>
                <a:lnTo>
                  <a:pt x="796462" y="796462"/>
                </a:lnTo>
                <a:lnTo>
                  <a:pt x="0" y="79646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5978481" y="446517"/>
            <a:ext cx="6331039" cy="1191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30"/>
              </a:lnSpc>
            </a:pPr>
            <a:r>
              <a:rPr lang="en-US" sz="8300">
                <a:solidFill>
                  <a:srgbClr val="4278E7"/>
                </a:solidFill>
                <a:latin typeface="March"/>
                <a:ea typeface="March"/>
                <a:cs typeface="March"/>
                <a:sym typeface="March"/>
              </a:rPr>
              <a:t>Social Media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62500" y="6719996"/>
            <a:ext cx="5222633" cy="878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6"/>
              </a:lnSpc>
              <a:spcBef>
                <a:spcPct val="0"/>
              </a:spcBef>
            </a:pPr>
            <a:r>
              <a:rPr lang="en-US" sz="2547" b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pages, personal profiles, groups, reels, stories, posts, lives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05574" y="7918170"/>
            <a:ext cx="5316043" cy="1189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86"/>
              </a:lnSpc>
              <a:spcBef>
                <a:spcPct val="0"/>
              </a:spcBef>
            </a:pPr>
            <a:r>
              <a:rPr lang="en-US" sz="2275" b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Pages: scroll to monatise, not just scrolling. photo: friendly and inviting, same on all platforms.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076775" y="6803704"/>
            <a:ext cx="4350371" cy="878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53"/>
              </a:lnSpc>
              <a:spcBef>
                <a:spcPct val="0"/>
              </a:spcBef>
            </a:pPr>
            <a:r>
              <a:rPr lang="en-US" sz="2537" b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posts, stories, reel, carousel, lives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076775" y="8082551"/>
            <a:ext cx="4091829" cy="771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39"/>
              </a:lnSpc>
              <a:spcBef>
                <a:spcPct val="0"/>
              </a:spcBef>
            </a:pPr>
            <a:r>
              <a:rPr lang="en-US" sz="2242" b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IG: highlight reel full of client reviews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576034" y="6803704"/>
            <a:ext cx="3855964" cy="911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61"/>
              </a:lnSpc>
              <a:spcBef>
                <a:spcPct val="0"/>
              </a:spcBef>
            </a:pPr>
            <a:r>
              <a:rPr lang="en-US" sz="2615" b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linkedin: events, posts, stories, messaging, lives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98540" y="4437056"/>
            <a:ext cx="6649839" cy="2476641"/>
            <a:chOff x="0" y="0"/>
            <a:chExt cx="1558827" cy="5805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58827" cy="580564"/>
            </a:xfrm>
            <a:custGeom>
              <a:avLst/>
              <a:gdLst/>
              <a:ahLst/>
              <a:cxnLst/>
              <a:rect l="l" t="t" r="r" b="b"/>
              <a:pathLst>
                <a:path w="1558827" h="580564">
                  <a:moveTo>
                    <a:pt x="0" y="0"/>
                  </a:moveTo>
                  <a:lnTo>
                    <a:pt x="1558827" y="0"/>
                  </a:lnTo>
                  <a:lnTo>
                    <a:pt x="1558827" y="580564"/>
                  </a:lnTo>
                  <a:lnTo>
                    <a:pt x="0" y="580564"/>
                  </a:lnTo>
                  <a:close/>
                </a:path>
              </a:pathLst>
            </a:custGeom>
            <a:solidFill>
              <a:srgbClr val="FAF9F4"/>
            </a:solidFill>
            <a:ln w="19050" cap="sq">
              <a:solidFill>
                <a:srgbClr val="FE89AA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558827" cy="6377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0455898" flipH="1">
            <a:off x="9613696" y="-3166988"/>
            <a:ext cx="11394831" cy="9258300"/>
          </a:xfrm>
          <a:custGeom>
            <a:avLst/>
            <a:gdLst/>
            <a:ahLst/>
            <a:cxnLst/>
            <a:rect l="l" t="t" r="r" b="b"/>
            <a:pathLst>
              <a:path w="11394831" h="9258300">
                <a:moveTo>
                  <a:pt x="11394830" y="0"/>
                </a:moveTo>
                <a:lnTo>
                  <a:pt x="0" y="0"/>
                </a:lnTo>
                <a:lnTo>
                  <a:pt x="0" y="9258300"/>
                </a:lnTo>
                <a:lnTo>
                  <a:pt x="11394830" y="9258300"/>
                </a:lnTo>
                <a:lnTo>
                  <a:pt x="1139483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6685362" y="1816256"/>
            <a:ext cx="4822960" cy="2141245"/>
            <a:chOff x="0" y="0"/>
            <a:chExt cx="1270245" cy="56394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70245" cy="563949"/>
            </a:xfrm>
            <a:custGeom>
              <a:avLst/>
              <a:gdLst/>
              <a:ahLst/>
              <a:cxnLst/>
              <a:rect l="l" t="t" r="r" b="b"/>
              <a:pathLst>
                <a:path w="1270245" h="563949">
                  <a:moveTo>
                    <a:pt x="0" y="0"/>
                  </a:moveTo>
                  <a:lnTo>
                    <a:pt x="1270245" y="0"/>
                  </a:lnTo>
                  <a:lnTo>
                    <a:pt x="1270245" y="563949"/>
                  </a:lnTo>
                  <a:lnTo>
                    <a:pt x="0" y="563949"/>
                  </a:lnTo>
                  <a:close/>
                </a:path>
              </a:pathLst>
            </a:custGeom>
            <a:solidFill>
              <a:srgbClr val="FAF9F4"/>
            </a:solidFill>
            <a:ln w="19050" cap="sq">
              <a:solidFill>
                <a:srgbClr val="FE89AA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270245" cy="621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78842" y="7447323"/>
            <a:ext cx="4822960" cy="2141245"/>
            <a:chOff x="0" y="0"/>
            <a:chExt cx="1270245" cy="56394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70245" cy="563949"/>
            </a:xfrm>
            <a:custGeom>
              <a:avLst/>
              <a:gdLst/>
              <a:ahLst/>
              <a:cxnLst/>
              <a:rect l="l" t="t" r="r" b="b"/>
              <a:pathLst>
                <a:path w="1270245" h="563949">
                  <a:moveTo>
                    <a:pt x="0" y="0"/>
                  </a:moveTo>
                  <a:lnTo>
                    <a:pt x="1270245" y="0"/>
                  </a:lnTo>
                  <a:lnTo>
                    <a:pt x="1270245" y="563949"/>
                  </a:lnTo>
                  <a:lnTo>
                    <a:pt x="0" y="563949"/>
                  </a:lnTo>
                  <a:close/>
                </a:path>
              </a:pathLst>
            </a:custGeom>
            <a:solidFill>
              <a:srgbClr val="FAF9F4"/>
            </a:solidFill>
            <a:ln w="19050" cap="sq">
              <a:solidFill>
                <a:srgbClr val="FE89AA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270245" cy="621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552888" y="7447323"/>
            <a:ext cx="4822960" cy="2141245"/>
            <a:chOff x="0" y="0"/>
            <a:chExt cx="1270245" cy="56394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70245" cy="563949"/>
            </a:xfrm>
            <a:custGeom>
              <a:avLst/>
              <a:gdLst/>
              <a:ahLst/>
              <a:cxnLst/>
              <a:rect l="l" t="t" r="r" b="b"/>
              <a:pathLst>
                <a:path w="1270245" h="563949">
                  <a:moveTo>
                    <a:pt x="0" y="0"/>
                  </a:moveTo>
                  <a:lnTo>
                    <a:pt x="1270245" y="0"/>
                  </a:lnTo>
                  <a:lnTo>
                    <a:pt x="1270245" y="563949"/>
                  </a:lnTo>
                  <a:lnTo>
                    <a:pt x="0" y="563949"/>
                  </a:lnTo>
                  <a:close/>
                </a:path>
              </a:pathLst>
            </a:custGeom>
            <a:solidFill>
              <a:srgbClr val="FAF9F4"/>
            </a:solidFill>
            <a:ln w="19050" cap="sq">
              <a:solidFill>
                <a:srgbClr val="FE89AA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1270245" cy="621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626934" y="7447323"/>
            <a:ext cx="4822960" cy="2141245"/>
            <a:chOff x="0" y="0"/>
            <a:chExt cx="1270245" cy="56394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70245" cy="563949"/>
            </a:xfrm>
            <a:custGeom>
              <a:avLst/>
              <a:gdLst/>
              <a:ahLst/>
              <a:cxnLst/>
              <a:rect l="l" t="t" r="r" b="b"/>
              <a:pathLst>
                <a:path w="1270245" h="563949">
                  <a:moveTo>
                    <a:pt x="0" y="0"/>
                  </a:moveTo>
                  <a:lnTo>
                    <a:pt x="1270245" y="0"/>
                  </a:lnTo>
                  <a:lnTo>
                    <a:pt x="1270245" y="563949"/>
                  </a:lnTo>
                  <a:lnTo>
                    <a:pt x="0" y="563949"/>
                  </a:lnTo>
                  <a:close/>
                </a:path>
              </a:pathLst>
            </a:custGeom>
            <a:solidFill>
              <a:srgbClr val="FAF9F4"/>
            </a:solidFill>
            <a:ln w="19050" cap="sq">
              <a:solidFill>
                <a:srgbClr val="FE89AA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1270245" cy="621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228417" y="3957501"/>
            <a:ext cx="960850" cy="959110"/>
            <a:chOff x="0" y="0"/>
            <a:chExt cx="814274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4274" cy="812800"/>
            </a:xfrm>
            <a:custGeom>
              <a:avLst/>
              <a:gdLst/>
              <a:ahLst/>
              <a:cxnLst/>
              <a:rect l="l" t="t" r="r" b="b"/>
              <a:pathLst>
                <a:path w="814274" h="812800">
                  <a:moveTo>
                    <a:pt x="407137" y="0"/>
                  </a:moveTo>
                  <a:cubicBezTo>
                    <a:pt x="182282" y="0"/>
                    <a:pt x="0" y="181951"/>
                    <a:pt x="0" y="406400"/>
                  </a:cubicBezTo>
                  <a:cubicBezTo>
                    <a:pt x="0" y="630849"/>
                    <a:pt x="182282" y="812800"/>
                    <a:pt x="407137" y="812800"/>
                  </a:cubicBezTo>
                  <a:cubicBezTo>
                    <a:pt x="631993" y="812800"/>
                    <a:pt x="814274" y="630849"/>
                    <a:pt x="814274" y="406400"/>
                  </a:cubicBezTo>
                  <a:cubicBezTo>
                    <a:pt x="814274" y="181951"/>
                    <a:pt x="631993" y="0"/>
                    <a:pt x="407137" y="0"/>
                  </a:cubicBezTo>
                  <a:close/>
                </a:path>
              </a:pathLst>
            </a:custGeom>
            <a:solidFill>
              <a:srgbClr val="FE89AA"/>
            </a:solidFill>
            <a:ln w="19050" cap="sq">
              <a:solidFill>
                <a:srgbClr val="FE89AA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338" y="19050"/>
              <a:ext cx="661598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301802" y="1389429"/>
            <a:ext cx="853653" cy="853653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89AA"/>
            </a:solidFill>
            <a:ln w="19050" cap="sq">
              <a:solidFill>
                <a:srgbClr val="FE89AA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143159" y="7066097"/>
            <a:ext cx="853653" cy="853653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89AA"/>
            </a:solidFill>
            <a:ln w="19050" cap="sq">
              <a:solidFill>
                <a:srgbClr val="FE89AA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228998" y="7066097"/>
            <a:ext cx="853653" cy="853653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89AA"/>
            </a:solidFill>
            <a:ln w="19050" cap="sq">
              <a:solidFill>
                <a:srgbClr val="FE89AA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1314836" y="7066097"/>
            <a:ext cx="853653" cy="853653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89AA"/>
            </a:solidFill>
            <a:ln w="19050" cap="sq">
              <a:solidFill>
                <a:srgbClr val="FE89AA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7916553" y="5057890"/>
            <a:ext cx="267102" cy="254582"/>
            <a:chOff x="0" y="0"/>
            <a:chExt cx="812800" cy="7747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A7C8F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228600" y="209550"/>
              <a:ext cx="355600" cy="400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5928944" y="5019790"/>
            <a:ext cx="6339546" cy="1823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7"/>
              </a:lnSpc>
              <a:spcBef>
                <a:spcPct val="0"/>
              </a:spcBef>
            </a:pPr>
            <a:r>
              <a:rPr lang="en-US" sz="1727" spc="63">
                <a:solidFill>
                  <a:srgbClr val="000000"/>
                </a:solidFill>
                <a:latin typeface="Cy Grotesk Key"/>
                <a:ea typeface="Cy Grotesk Key"/>
                <a:cs typeface="Cy Grotesk Key"/>
                <a:sym typeface="Cy Grotesk Key"/>
              </a:rPr>
              <a:t>Public profiles</a:t>
            </a:r>
          </a:p>
          <a:p>
            <a:pPr algn="ctr">
              <a:lnSpc>
                <a:spcPts val="2417"/>
              </a:lnSpc>
              <a:spcBef>
                <a:spcPct val="0"/>
              </a:spcBef>
            </a:pPr>
            <a:r>
              <a:rPr lang="en-US" sz="1727" spc="63">
                <a:solidFill>
                  <a:srgbClr val="000000"/>
                </a:solidFill>
                <a:latin typeface="Cy Grotesk Key"/>
                <a:ea typeface="Cy Grotesk Key"/>
                <a:cs typeface="Cy Grotesk Key"/>
                <a:sym typeface="Cy Grotesk Key"/>
              </a:rPr>
              <a:t>Bio: Clearly state what you do and how people can reach you</a:t>
            </a:r>
          </a:p>
          <a:p>
            <a:pPr algn="ctr">
              <a:lnSpc>
                <a:spcPts val="2417"/>
              </a:lnSpc>
              <a:spcBef>
                <a:spcPct val="0"/>
              </a:spcBef>
            </a:pPr>
            <a:r>
              <a:rPr lang="en-US" sz="1727" spc="63">
                <a:solidFill>
                  <a:srgbClr val="000000"/>
                </a:solidFill>
                <a:latin typeface="Cy Grotesk Key"/>
                <a:ea typeface="Cy Grotesk Key"/>
                <a:cs typeface="Cy Grotesk Key"/>
                <a:sym typeface="Cy Grotesk Key"/>
              </a:rPr>
              <a:t>Pin posts: Example, “Start Here” or reviews. Headshot and reintroduce who and how I help, what I do, etc. 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5698540" y="5343793"/>
            <a:ext cx="267102" cy="254582"/>
            <a:chOff x="0" y="0"/>
            <a:chExt cx="812800" cy="7747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A7C8F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228600" y="209550"/>
              <a:ext cx="355600" cy="400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5985342" y="5950363"/>
            <a:ext cx="267102" cy="254582"/>
            <a:chOff x="0" y="0"/>
            <a:chExt cx="812800" cy="7747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A7C8F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228600" y="209550"/>
              <a:ext cx="355600" cy="400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43" name="Freeform 43"/>
          <p:cNvSpPr/>
          <p:nvPr/>
        </p:nvSpPr>
        <p:spPr>
          <a:xfrm rot="-5782599" flipH="1">
            <a:off x="-4128487" y="-1802246"/>
            <a:ext cx="8256973" cy="6708791"/>
          </a:xfrm>
          <a:custGeom>
            <a:avLst/>
            <a:gdLst/>
            <a:ahLst/>
            <a:cxnLst/>
            <a:rect l="l" t="t" r="r" b="b"/>
            <a:pathLst>
              <a:path w="8256973" h="6708791">
                <a:moveTo>
                  <a:pt x="8256974" y="0"/>
                </a:moveTo>
                <a:lnTo>
                  <a:pt x="0" y="0"/>
                </a:lnTo>
                <a:lnTo>
                  <a:pt x="0" y="6708790"/>
                </a:lnTo>
                <a:lnTo>
                  <a:pt x="8256974" y="6708790"/>
                </a:lnTo>
                <a:lnTo>
                  <a:pt x="8256974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44"/>
          <p:cNvSpPr/>
          <p:nvPr/>
        </p:nvSpPr>
        <p:spPr>
          <a:xfrm>
            <a:off x="6426579" y="1496461"/>
            <a:ext cx="639590" cy="639590"/>
          </a:xfrm>
          <a:custGeom>
            <a:avLst/>
            <a:gdLst/>
            <a:ahLst/>
            <a:cxnLst/>
            <a:rect l="l" t="t" r="r" b="b"/>
            <a:pathLst>
              <a:path w="639590" h="639590">
                <a:moveTo>
                  <a:pt x="0" y="0"/>
                </a:moveTo>
                <a:lnTo>
                  <a:pt x="639590" y="0"/>
                </a:lnTo>
                <a:lnTo>
                  <a:pt x="639590" y="639590"/>
                </a:lnTo>
                <a:lnTo>
                  <a:pt x="0" y="6395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45"/>
          <p:cNvSpPr/>
          <p:nvPr/>
        </p:nvSpPr>
        <p:spPr>
          <a:xfrm>
            <a:off x="5323437" y="4087741"/>
            <a:ext cx="750207" cy="698630"/>
          </a:xfrm>
          <a:custGeom>
            <a:avLst/>
            <a:gdLst/>
            <a:ahLst/>
            <a:cxnLst/>
            <a:rect l="l" t="t" r="r" b="b"/>
            <a:pathLst>
              <a:path w="750207" h="698630">
                <a:moveTo>
                  <a:pt x="0" y="0"/>
                </a:moveTo>
                <a:lnTo>
                  <a:pt x="750206" y="0"/>
                </a:lnTo>
                <a:lnTo>
                  <a:pt x="750206" y="698630"/>
                </a:lnTo>
                <a:lnTo>
                  <a:pt x="0" y="6986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46"/>
          <p:cNvSpPr/>
          <p:nvPr/>
        </p:nvSpPr>
        <p:spPr>
          <a:xfrm>
            <a:off x="1229888" y="7152826"/>
            <a:ext cx="680195" cy="680195"/>
          </a:xfrm>
          <a:custGeom>
            <a:avLst/>
            <a:gdLst/>
            <a:ahLst/>
            <a:cxnLst/>
            <a:rect l="l" t="t" r="r" b="b"/>
            <a:pathLst>
              <a:path w="680195" h="680195">
                <a:moveTo>
                  <a:pt x="0" y="0"/>
                </a:moveTo>
                <a:lnTo>
                  <a:pt x="680195" y="0"/>
                </a:lnTo>
                <a:lnTo>
                  <a:pt x="680195" y="680195"/>
                </a:lnTo>
                <a:lnTo>
                  <a:pt x="0" y="6801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47"/>
          <p:cNvSpPr/>
          <p:nvPr/>
        </p:nvSpPr>
        <p:spPr>
          <a:xfrm>
            <a:off x="6294470" y="7130664"/>
            <a:ext cx="722708" cy="724519"/>
          </a:xfrm>
          <a:custGeom>
            <a:avLst/>
            <a:gdLst/>
            <a:ahLst/>
            <a:cxnLst/>
            <a:rect l="l" t="t" r="r" b="b"/>
            <a:pathLst>
              <a:path w="722708" h="724519">
                <a:moveTo>
                  <a:pt x="0" y="0"/>
                </a:moveTo>
                <a:lnTo>
                  <a:pt x="722708" y="0"/>
                </a:lnTo>
                <a:lnTo>
                  <a:pt x="722708" y="724519"/>
                </a:lnTo>
                <a:lnTo>
                  <a:pt x="0" y="7245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Freeform 48"/>
          <p:cNvSpPr/>
          <p:nvPr/>
        </p:nvSpPr>
        <p:spPr>
          <a:xfrm>
            <a:off x="11413043" y="7152826"/>
            <a:ext cx="657239" cy="680195"/>
          </a:xfrm>
          <a:custGeom>
            <a:avLst/>
            <a:gdLst/>
            <a:ahLst/>
            <a:cxnLst/>
            <a:rect l="l" t="t" r="r" b="b"/>
            <a:pathLst>
              <a:path w="657239" h="680195">
                <a:moveTo>
                  <a:pt x="0" y="0"/>
                </a:moveTo>
                <a:lnTo>
                  <a:pt x="657239" y="0"/>
                </a:lnTo>
                <a:lnTo>
                  <a:pt x="657239" y="680195"/>
                </a:lnTo>
                <a:lnTo>
                  <a:pt x="0" y="6801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TextBox 49"/>
          <p:cNvSpPr txBox="1"/>
          <p:nvPr/>
        </p:nvSpPr>
        <p:spPr>
          <a:xfrm>
            <a:off x="7155455" y="2006863"/>
            <a:ext cx="3954037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9"/>
              </a:lnSpc>
              <a:spcBef>
                <a:spcPct val="0"/>
              </a:spcBef>
            </a:pPr>
            <a:r>
              <a:rPr lang="en-US" sz="2599" u="sng">
                <a:solidFill>
                  <a:srgbClr val="FE89AA"/>
                </a:solidFill>
                <a:latin typeface="Cy Grotesk Key"/>
                <a:ea typeface="Cy Grotesk Key"/>
                <a:cs typeface="Cy Grotesk Key"/>
                <a:sym typeface="Cy Grotesk Key"/>
              </a:rPr>
              <a:t>LinkedIn &amp; Facebook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6228998" y="4525877"/>
            <a:ext cx="5905748" cy="463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75"/>
              </a:lnSpc>
              <a:spcBef>
                <a:spcPct val="0"/>
              </a:spcBef>
            </a:pPr>
            <a:r>
              <a:rPr lang="en-US" sz="2696" u="sng">
                <a:solidFill>
                  <a:srgbClr val="FE89AA"/>
                </a:solidFill>
                <a:latin typeface="Cy Grotesk Key"/>
                <a:ea typeface="Cy Grotesk Key"/>
                <a:cs typeface="Cy Grotesk Key"/>
                <a:sym typeface="Cy Grotesk Key"/>
              </a:rPr>
              <a:t>Instagram, LinkedIn, &amp; Facebook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7269178" y="7658765"/>
            <a:ext cx="1294751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79"/>
              </a:lnSpc>
              <a:spcBef>
                <a:spcPct val="0"/>
              </a:spcBef>
            </a:pPr>
            <a:r>
              <a:rPr lang="en-US" sz="2699" u="sng">
                <a:solidFill>
                  <a:srgbClr val="FE89AA"/>
                </a:solidFill>
                <a:latin typeface="Cy Grotesk Key"/>
                <a:ea typeface="Cy Grotesk Key"/>
                <a:cs typeface="Cy Grotesk Key"/>
                <a:sym typeface="Cy Grotesk Key"/>
              </a:rPr>
              <a:t>Tiktok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2348379" y="7659611"/>
            <a:ext cx="1844156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79"/>
              </a:lnSpc>
              <a:spcBef>
                <a:spcPct val="0"/>
              </a:spcBef>
            </a:pPr>
            <a:r>
              <a:rPr lang="en-US" sz="2699" u="sng">
                <a:solidFill>
                  <a:srgbClr val="FE89AA"/>
                </a:solidFill>
                <a:latin typeface="Cy Grotesk Key"/>
                <a:ea typeface="Cy Grotesk Key"/>
                <a:cs typeface="Cy Grotesk Key"/>
                <a:sym typeface="Cy Grotesk Key"/>
              </a:rPr>
              <a:t>Podcast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2067603" y="7659611"/>
            <a:ext cx="1502766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79"/>
              </a:lnSpc>
              <a:spcBef>
                <a:spcPct val="0"/>
              </a:spcBef>
            </a:pPr>
            <a:r>
              <a:rPr lang="en-US" sz="2699" u="sng">
                <a:solidFill>
                  <a:srgbClr val="FE89AA"/>
                </a:solidFill>
                <a:latin typeface="Cy Grotesk Key"/>
                <a:ea typeface="Cy Grotesk Key"/>
                <a:cs typeface="Cy Grotesk Key"/>
                <a:sym typeface="Cy Grotesk Key"/>
              </a:rPr>
              <a:t>Youtube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6942007" y="2561127"/>
            <a:ext cx="4309671" cy="754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5"/>
              </a:lnSpc>
              <a:spcBef>
                <a:spcPct val="0"/>
              </a:spcBef>
            </a:pPr>
            <a:r>
              <a:rPr lang="en-US" sz="2175">
                <a:solidFill>
                  <a:srgbClr val="000000"/>
                </a:solidFill>
                <a:latin typeface="Cy Grotesk Key"/>
                <a:ea typeface="Cy Grotesk Key"/>
                <a:cs typeface="Cy Grotesk Key"/>
                <a:sym typeface="Cy Grotesk Key"/>
              </a:rPr>
              <a:t>Create a background photo that is intriguing, up to date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2297280" y="8305407"/>
            <a:ext cx="3186083" cy="78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Cy Grotesk Key"/>
                <a:ea typeface="Cy Grotesk Key"/>
                <a:cs typeface="Cy Grotesk Key"/>
                <a:sym typeface="Cy Grotesk Key"/>
              </a:rPr>
              <a:t>Shorts, lives, posts, podcasts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7403435" y="8237886"/>
            <a:ext cx="3312470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Cy Grotesk Key"/>
                <a:ea typeface="Cy Grotesk Key"/>
                <a:cs typeface="Cy Grotesk Key"/>
                <a:sym typeface="Cy Grotesk Key"/>
              </a:rPr>
              <a:t>Video/slideshow photo posts, stories, lives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1678374" y="8229207"/>
            <a:ext cx="4720081" cy="1108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y Grotesk Key"/>
                <a:ea typeface="Cy Grotesk Key"/>
                <a:cs typeface="Cy Grotesk Key"/>
                <a:sym typeface="Cy Grotesk Key"/>
              </a:rPr>
              <a:t>Posts can be uploaded as visual for YT and shared snippets as reels on IG, FB, TT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6163685" y="233012"/>
            <a:ext cx="5960630" cy="1191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30"/>
              </a:lnSpc>
            </a:pPr>
            <a:r>
              <a:rPr lang="en-US" sz="8300">
                <a:solidFill>
                  <a:srgbClr val="4278E7"/>
                </a:solidFill>
                <a:latin typeface="March"/>
                <a:ea typeface="March"/>
                <a:cs typeface="March"/>
                <a:sym typeface="March"/>
              </a:rPr>
              <a:t>Social Media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90435" y="-265409"/>
            <a:ext cx="19233345" cy="10660666"/>
            <a:chOff x="0" y="0"/>
            <a:chExt cx="25644460" cy="14214221"/>
          </a:xfrm>
        </p:grpSpPr>
        <p:sp>
          <p:nvSpPr>
            <p:cNvPr id="3" name="AutoShape 3"/>
            <p:cNvSpPr/>
            <p:nvPr/>
          </p:nvSpPr>
          <p:spPr>
            <a:xfrm>
              <a:off x="2273717" y="144343"/>
              <a:ext cx="12983" cy="14069879"/>
            </a:xfrm>
            <a:prstGeom prst="rect">
              <a:avLst/>
            </a:prstGeom>
            <a:solidFill>
              <a:srgbClr val="F899C0">
                <a:alpha val="8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AutoShape 4"/>
            <p:cNvSpPr/>
            <p:nvPr/>
          </p:nvSpPr>
          <p:spPr>
            <a:xfrm>
              <a:off x="14297205" y="144343"/>
              <a:ext cx="12983" cy="14069879"/>
            </a:xfrm>
            <a:prstGeom prst="rect">
              <a:avLst/>
            </a:prstGeom>
            <a:solidFill>
              <a:srgbClr val="F899C0">
                <a:alpha val="8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AutoShape 5"/>
            <p:cNvSpPr/>
            <p:nvPr/>
          </p:nvSpPr>
          <p:spPr>
            <a:xfrm>
              <a:off x="8285461" y="144343"/>
              <a:ext cx="12983" cy="14069879"/>
            </a:xfrm>
            <a:prstGeom prst="rect">
              <a:avLst/>
            </a:prstGeom>
            <a:solidFill>
              <a:srgbClr val="F899C0">
                <a:alpha val="8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6"/>
            <p:cNvSpPr/>
            <p:nvPr/>
          </p:nvSpPr>
          <p:spPr>
            <a:xfrm>
              <a:off x="20308949" y="144343"/>
              <a:ext cx="12983" cy="14069879"/>
            </a:xfrm>
            <a:prstGeom prst="rect">
              <a:avLst/>
            </a:prstGeom>
            <a:solidFill>
              <a:srgbClr val="F899C0">
                <a:alpha val="8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AutoShape 7"/>
            <p:cNvSpPr/>
            <p:nvPr/>
          </p:nvSpPr>
          <p:spPr>
            <a:xfrm>
              <a:off x="5279589" y="0"/>
              <a:ext cx="12983" cy="14069879"/>
            </a:xfrm>
            <a:prstGeom prst="rect">
              <a:avLst/>
            </a:prstGeom>
            <a:solidFill>
              <a:srgbClr val="F899C0">
                <a:alpha val="8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AutoShape 8"/>
            <p:cNvSpPr/>
            <p:nvPr/>
          </p:nvSpPr>
          <p:spPr>
            <a:xfrm>
              <a:off x="17303077" y="0"/>
              <a:ext cx="12983" cy="14069879"/>
            </a:xfrm>
            <a:prstGeom prst="rect">
              <a:avLst/>
            </a:prstGeom>
            <a:solidFill>
              <a:srgbClr val="F899C0">
                <a:alpha val="8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AutoShape 9"/>
            <p:cNvSpPr/>
            <p:nvPr/>
          </p:nvSpPr>
          <p:spPr>
            <a:xfrm>
              <a:off x="11291333" y="0"/>
              <a:ext cx="12983" cy="14069879"/>
            </a:xfrm>
            <a:prstGeom prst="rect">
              <a:avLst/>
            </a:prstGeom>
            <a:solidFill>
              <a:srgbClr val="F899C0">
                <a:alpha val="8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AutoShape 10"/>
            <p:cNvSpPr/>
            <p:nvPr/>
          </p:nvSpPr>
          <p:spPr>
            <a:xfrm>
              <a:off x="23314821" y="0"/>
              <a:ext cx="12983" cy="14069879"/>
            </a:xfrm>
            <a:prstGeom prst="rect">
              <a:avLst/>
            </a:prstGeom>
            <a:solidFill>
              <a:srgbClr val="F899C0">
                <a:alpha val="8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AutoShape 11"/>
            <p:cNvSpPr/>
            <p:nvPr/>
          </p:nvSpPr>
          <p:spPr>
            <a:xfrm>
              <a:off x="3776653" y="0"/>
              <a:ext cx="12983" cy="14069879"/>
            </a:xfrm>
            <a:prstGeom prst="rect">
              <a:avLst/>
            </a:prstGeom>
            <a:solidFill>
              <a:srgbClr val="F899C0">
                <a:alpha val="8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AutoShape 12"/>
            <p:cNvSpPr/>
            <p:nvPr/>
          </p:nvSpPr>
          <p:spPr>
            <a:xfrm>
              <a:off x="15800141" y="0"/>
              <a:ext cx="12983" cy="14069879"/>
            </a:xfrm>
            <a:prstGeom prst="rect">
              <a:avLst/>
            </a:prstGeom>
            <a:solidFill>
              <a:srgbClr val="F899C0">
                <a:alpha val="8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AutoShape 13"/>
            <p:cNvSpPr/>
            <p:nvPr/>
          </p:nvSpPr>
          <p:spPr>
            <a:xfrm>
              <a:off x="9788397" y="0"/>
              <a:ext cx="12983" cy="14069879"/>
            </a:xfrm>
            <a:prstGeom prst="rect">
              <a:avLst/>
            </a:prstGeom>
            <a:solidFill>
              <a:srgbClr val="F899C0">
                <a:alpha val="8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AutoShape 14"/>
            <p:cNvSpPr/>
            <p:nvPr/>
          </p:nvSpPr>
          <p:spPr>
            <a:xfrm>
              <a:off x="21811885" y="0"/>
              <a:ext cx="12983" cy="14069879"/>
            </a:xfrm>
            <a:prstGeom prst="rect">
              <a:avLst/>
            </a:prstGeom>
            <a:solidFill>
              <a:srgbClr val="F899C0">
                <a:alpha val="8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AutoShape 15"/>
            <p:cNvSpPr/>
            <p:nvPr/>
          </p:nvSpPr>
          <p:spPr>
            <a:xfrm>
              <a:off x="6782525" y="109657"/>
              <a:ext cx="12983" cy="14069879"/>
            </a:xfrm>
            <a:prstGeom prst="rect">
              <a:avLst/>
            </a:prstGeom>
            <a:solidFill>
              <a:srgbClr val="F899C0">
                <a:alpha val="8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AutoShape 16"/>
            <p:cNvSpPr/>
            <p:nvPr/>
          </p:nvSpPr>
          <p:spPr>
            <a:xfrm>
              <a:off x="18806013" y="109657"/>
              <a:ext cx="12983" cy="14069879"/>
            </a:xfrm>
            <a:prstGeom prst="rect">
              <a:avLst/>
            </a:prstGeom>
            <a:solidFill>
              <a:srgbClr val="F899C0">
                <a:alpha val="8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AutoShape 17"/>
            <p:cNvSpPr/>
            <p:nvPr/>
          </p:nvSpPr>
          <p:spPr>
            <a:xfrm>
              <a:off x="12794269" y="109657"/>
              <a:ext cx="12983" cy="14069879"/>
            </a:xfrm>
            <a:prstGeom prst="rect">
              <a:avLst/>
            </a:prstGeom>
            <a:solidFill>
              <a:srgbClr val="F899C0">
                <a:alpha val="8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AutoShape 18"/>
            <p:cNvSpPr/>
            <p:nvPr/>
          </p:nvSpPr>
          <p:spPr>
            <a:xfrm>
              <a:off x="24817757" y="109657"/>
              <a:ext cx="12983" cy="14069879"/>
            </a:xfrm>
            <a:prstGeom prst="rect">
              <a:avLst/>
            </a:prstGeom>
            <a:solidFill>
              <a:srgbClr val="F899C0">
                <a:alpha val="8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AutoShape 19"/>
            <p:cNvSpPr/>
            <p:nvPr/>
          </p:nvSpPr>
          <p:spPr>
            <a:xfrm>
              <a:off x="1534177" y="144343"/>
              <a:ext cx="12983" cy="14069879"/>
            </a:xfrm>
            <a:prstGeom prst="rect">
              <a:avLst/>
            </a:prstGeom>
            <a:solidFill>
              <a:srgbClr val="F899C0">
                <a:alpha val="8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AutoShape 20"/>
            <p:cNvSpPr/>
            <p:nvPr/>
          </p:nvSpPr>
          <p:spPr>
            <a:xfrm>
              <a:off x="13557665" y="144343"/>
              <a:ext cx="12983" cy="14069879"/>
            </a:xfrm>
            <a:prstGeom prst="rect">
              <a:avLst/>
            </a:prstGeom>
            <a:solidFill>
              <a:srgbClr val="F899C0">
                <a:alpha val="8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AutoShape 21"/>
            <p:cNvSpPr/>
            <p:nvPr/>
          </p:nvSpPr>
          <p:spPr>
            <a:xfrm>
              <a:off x="7545921" y="144343"/>
              <a:ext cx="12983" cy="14069879"/>
            </a:xfrm>
            <a:prstGeom prst="rect">
              <a:avLst/>
            </a:prstGeom>
            <a:solidFill>
              <a:srgbClr val="F899C0">
                <a:alpha val="8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AutoShape 22"/>
            <p:cNvSpPr/>
            <p:nvPr/>
          </p:nvSpPr>
          <p:spPr>
            <a:xfrm>
              <a:off x="19569409" y="144343"/>
              <a:ext cx="12983" cy="14069879"/>
            </a:xfrm>
            <a:prstGeom prst="rect">
              <a:avLst/>
            </a:prstGeom>
            <a:solidFill>
              <a:srgbClr val="F899C0">
                <a:alpha val="8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AutoShape 23"/>
            <p:cNvSpPr/>
            <p:nvPr/>
          </p:nvSpPr>
          <p:spPr>
            <a:xfrm>
              <a:off x="4540049" y="0"/>
              <a:ext cx="12983" cy="14069879"/>
            </a:xfrm>
            <a:prstGeom prst="rect">
              <a:avLst/>
            </a:prstGeom>
            <a:solidFill>
              <a:srgbClr val="F899C0">
                <a:alpha val="8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AutoShape 24"/>
            <p:cNvSpPr/>
            <p:nvPr/>
          </p:nvSpPr>
          <p:spPr>
            <a:xfrm>
              <a:off x="16563537" y="0"/>
              <a:ext cx="12983" cy="14069879"/>
            </a:xfrm>
            <a:prstGeom prst="rect">
              <a:avLst/>
            </a:prstGeom>
            <a:solidFill>
              <a:srgbClr val="F899C0">
                <a:alpha val="8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AutoShape 25"/>
            <p:cNvSpPr/>
            <p:nvPr/>
          </p:nvSpPr>
          <p:spPr>
            <a:xfrm>
              <a:off x="10551793" y="0"/>
              <a:ext cx="12983" cy="14069879"/>
            </a:xfrm>
            <a:prstGeom prst="rect">
              <a:avLst/>
            </a:prstGeom>
            <a:solidFill>
              <a:srgbClr val="F899C0">
                <a:alpha val="8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AutoShape 26"/>
            <p:cNvSpPr/>
            <p:nvPr/>
          </p:nvSpPr>
          <p:spPr>
            <a:xfrm>
              <a:off x="22575281" y="0"/>
              <a:ext cx="12983" cy="14069879"/>
            </a:xfrm>
            <a:prstGeom prst="rect">
              <a:avLst/>
            </a:prstGeom>
            <a:solidFill>
              <a:srgbClr val="F899C0">
                <a:alpha val="8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AutoShape 27"/>
            <p:cNvSpPr/>
            <p:nvPr/>
          </p:nvSpPr>
          <p:spPr>
            <a:xfrm>
              <a:off x="3037113" y="0"/>
              <a:ext cx="12983" cy="14069879"/>
            </a:xfrm>
            <a:prstGeom prst="rect">
              <a:avLst/>
            </a:prstGeom>
            <a:solidFill>
              <a:srgbClr val="F899C0">
                <a:alpha val="8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AutoShape 28"/>
            <p:cNvSpPr/>
            <p:nvPr/>
          </p:nvSpPr>
          <p:spPr>
            <a:xfrm>
              <a:off x="15060601" y="0"/>
              <a:ext cx="12983" cy="14069879"/>
            </a:xfrm>
            <a:prstGeom prst="rect">
              <a:avLst/>
            </a:prstGeom>
            <a:solidFill>
              <a:srgbClr val="F899C0">
                <a:alpha val="8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AutoShape 29"/>
            <p:cNvSpPr/>
            <p:nvPr/>
          </p:nvSpPr>
          <p:spPr>
            <a:xfrm>
              <a:off x="9048857" y="0"/>
              <a:ext cx="12983" cy="14069879"/>
            </a:xfrm>
            <a:prstGeom prst="rect">
              <a:avLst/>
            </a:prstGeom>
            <a:solidFill>
              <a:srgbClr val="F899C0">
                <a:alpha val="8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AutoShape 30"/>
            <p:cNvSpPr/>
            <p:nvPr/>
          </p:nvSpPr>
          <p:spPr>
            <a:xfrm>
              <a:off x="21072345" y="0"/>
              <a:ext cx="12983" cy="14069879"/>
            </a:xfrm>
            <a:prstGeom prst="rect">
              <a:avLst/>
            </a:prstGeom>
            <a:solidFill>
              <a:srgbClr val="F899C0">
                <a:alpha val="8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AutoShape 31"/>
            <p:cNvSpPr/>
            <p:nvPr/>
          </p:nvSpPr>
          <p:spPr>
            <a:xfrm>
              <a:off x="6042985" y="109657"/>
              <a:ext cx="12983" cy="14069879"/>
            </a:xfrm>
            <a:prstGeom prst="rect">
              <a:avLst/>
            </a:prstGeom>
            <a:solidFill>
              <a:srgbClr val="F899C0">
                <a:alpha val="8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AutoShape 32"/>
            <p:cNvSpPr/>
            <p:nvPr/>
          </p:nvSpPr>
          <p:spPr>
            <a:xfrm>
              <a:off x="18066473" y="109657"/>
              <a:ext cx="12983" cy="14069879"/>
            </a:xfrm>
            <a:prstGeom prst="rect">
              <a:avLst/>
            </a:prstGeom>
            <a:solidFill>
              <a:srgbClr val="F899C0">
                <a:alpha val="8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AutoShape 33"/>
            <p:cNvSpPr/>
            <p:nvPr/>
          </p:nvSpPr>
          <p:spPr>
            <a:xfrm>
              <a:off x="12054729" y="109657"/>
              <a:ext cx="12983" cy="14069879"/>
            </a:xfrm>
            <a:prstGeom prst="rect">
              <a:avLst/>
            </a:prstGeom>
            <a:solidFill>
              <a:srgbClr val="F899C0">
                <a:alpha val="8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AutoShape 34"/>
            <p:cNvSpPr/>
            <p:nvPr/>
          </p:nvSpPr>
          <p:spPr>
            <a:xfrm>
              <a:off x="24078217" y="109657"/>
              <a:ext cx="12983" cy="14069879"/>
            </a:xfrm>
            <a:prstGeom prst="rect">
              <a:avLst/>
            </a:prstGeom>
            <a:solidFill>
              <a:srgbClr val="F899C0">
                <a:alpha val="8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AutoShape 35"/>
            <p:cNvSpPr/>
            <p:nvPr/>
          </p:nvSpPr>
          <p:spPr>
            <a:xfrm rot="-5400000">
              <a:off x="12744311" y="-11602926"/>
              <a:ext cx="12700" cy="25501323"/>
            </a:xfrm>
            <a:prstGeom prst="rect">
              <a:avLst/>
            </a:prstGeom>
            <a:solidFill>
              <a:srgbClr val="F899C0">
                <a:alpha val="8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AutoShape 36"/>
            <p:cNvSpPr/>
            <p:nvPr/>
          </p:nvSpPr>
          <p:spPr>
            <a:xfrm rot="-5400000">
              <a:off x="12744311" y="-5545133"/>
              <a:ext cx="12700" cy="25501323"/>
            </a:xfrm>
            <a:prstGeom prst="rect">
              <a:avLst/>
            </a:prstGeom>
            <a:solidFill>
              <a:srgbClr val="F899C0">
                <a:alpha val="8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AutoShape 37"/>
            <p:cNvSpPr/>
            <p:nvPr/>
          </p:nvSpPr>
          <p:spPr>
            <a:xfrm rot="-5400000">
              <a:off x="12744311" y="-8575942"/>
              <a:ext cx="12700" cy="25501323"/>
            </a:xfrm>
            <a:prstGeom prst="rect">
              <a:avLst/>
            </a:prstGeom>
            <a:solidFill>
              <a:srgbClr val="F899C0">
                <a:alpha val="8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AutoShape 38"/>
            <p:cNvSpPr/>
            <p:nvPr/>
          </p:nvSpPr>
          <p:spPr>
            <a:xfrm rot="-5400000">
              <a:off x="12744311" y="-2518148"/>
              <a:ext cx="12700" cy="25501323"/>
            </a:xfrm>
            <a:prstGeom prst="rect">
              <a:avLst/>
            </a:prstGeom>
            <a:solidFill>
              <a:srgbClr val="F899C0">
                <a:alpha val="8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AutoShape 39"/>
            <p:cNvSpPr/>
            <p:nvPr/>
          </p:nvSpPr>
          <p:spPr>
            <a:xfrm rot="-5400000">
              <a:off x="12887448" y="-10089434"/>
              <a:ext cx="12700" cy="25501323"/>
            </a:xfrm>
            <a:prstGeom prst="rect">
              <a:avLst/>
            </a:prstGeom>
            <a:solidFill>
              <a:srgbClr val="F899C0">
                <a:alpha val="8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AutoShape 40"/>
            <p:cNvSpPr/>
            <p:nvPr/>
          </p:nvSpPr>
          <p:spPr>
            <a:xfrm rot="-5400000">
              <a:off x="12887448" y="-4031641"/>
              <a:ext cx="12700" cy="25501323"/>
            </a:xfrm>
            <a:prstGeom prst="rect">
              <a:avLst/>
            </a:prstGeom>
            <a:solidFill>
              <a:srgbClr val="F899C0">
                <a:alpha val="8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AutoShape 41"/>
            <p:cNvSpPr/>
            <p:nvPr/>
          </p:nvSpPr>
          <p:spPr>
            <a:xfrm rot="-5400000">
              <a:off x="12887448" y="-7062450"/>
              <a:ext cx="12700" cy="25501323"/>
            </a:xfrm>
            <a:prstGeom prst="rect">
              <a:avLst/>
            </a:prstGeom>
            <a:solidFill>
              <a:srgbClr val="F899C0">
                <a:alpha val="8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AutoShape 42"/>
            <p:cNvSpPr/>
            <p:nvPr/>
          </p:nvSpPr>
          <p:spPr>
            <a:xfrm rot="-5400000">
              <a:off x="12887448" y="-1004656"/>
              <a:ext cx="12700" cy="25501323"/>
            </a:xfrm>
            <a:prstGeom prst="rect">
              <a:avLst/>
            </a:prstGeom>
            <a:solidFill>
              <a:srgbClr val="F899C0">
                <a:alpha val="8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AutoShape 43"/>
            <p:cNvSpPr/>
            <p:nvPr/>
          </p:nvSpPr>
          <p:spPr>
            <a:xfrm rot="-5400000">
              <a:off x="12887448" y="568821"/>
              <a:ext cx="12700" cy="25501323"/>
            </a:xfrm>
            <a:prstGeom prst="rect">
              <a:avLst/>
            </a:prstGeom>
            <a:solidFill>
              <a:srgbClr val="F899C0">
                <a:alpha val="8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AutoShape 44"/>
            <p:cNvSpPr/>
            <p:nvPr/>
          </p:nvSpPr>
          <p:spPr>
            <a:xfrm rot="-5400000">
              <a:off x="12744311" y="-10846180"/>
              <a:ext cx="12700" cy="25501323"/>
            </a:xfrm>
            <a:prstGeom prst="rect">
              <a:avLst/>
            </a:prstGeom>
            <a:solidFill>
              <a:srgbClr val="F899C0">
                <a:alpha val="8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AutoShape 45"/>
            <p:cNvSpPr/>
            <p:nvPr/>
          </p:nvSpPr>
          <p:spPr>
            <a:xfrm rot="-5400000">
              <a:off x="12744311" y="-4788387"/>
              <a:ext cx="12700" cy="25501323"/>
            </a:xfrm>
            <a:prstGeom prst="rect">
              <a:avLst/>
            </a:prstGeom>
            <a:solidFill>
              <a:srgbClr val="F899C0">
                <a:alpha val="8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AutoShape 46"/>
            <p:cNvSpPr/>
            <p:nvPr/>
          </p:nvSpPr>
          <p:spPr>
            <a:xfrm rot="-5400000">
              <a:off x="12744311" y="-7819196"/>
              <a:ext cx="12700" cy="25501323"/>
            </a:xfrm>
            <a:prstGeom prst="rect">
              <a:avLst/>
            </a:prstGeom>
            <a:solidFill>
              <a:srgbClr val="F899C0">
                <a:alpha val="8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AutoShape 47"/>
            <p:cNvSpPr/>
            <p:nvPr/>
          </p:nvSpPr>
          <p:spPr>
            <a:xfrm rot="-5400000">
              <a:off x="12744311" y="-1761402"/>
              <a:ext cx="12700" cy="25501323"/>
            </a:xfrm>
            <a:prstGeom prst="rect">
              <a:avLst/>
            </a:prstGeom>
            <a:solidFill>
              <a:srgbClr val="F899C0">
                <a:alpha val="8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AutoShape 48"/>
            <p:cNvSpPr/>
            <p:nvPr/>
          </p:nvSpPr>
          <p:spPr>
            <a:xfrm rot="-5400000">
              <a:off x="12887448" y="-9332688"/>
              <a:ext cx="12700" cy="25501323"/>
            </a:xfrm>
            <a:prstGeom prst="rect">
              <a:avLst/>
            </a:prstGeom>
            <a:solidFill>
              <a:srgbClr val="F899C0">
                <a:alpha val="8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AutoShape 49"/>
            <p:cNvSpPr/>
            <p:nvPr/>
          </p:nvSpPr>
          <p:spPr>
            <a:xfrm rot="-5400000">
              <a:off x="12887448" y="-3274894"/>
              <a:ext cx="12700" cy="25501323"/>
            </a:xfrm>
            <a:prstGeom prst="rect">
              <a:avLst/>
            </a:prstGeom>
            <a:solidFill>
              <a:srgbClr val="F899C0">
                <a:alpha val="8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AutoShape 50"/>
            <p:cNvSpPr/>
            <p:nvPr/>
          </p:nvSpPr>
          <p:spPr>
            <a:xfrm rot="-5400000">
              <a:off x="12887448" y="-6305704"/>
              <a:ext cx="12700" cy="25501323"/>
            </a:xfrm>
            <a:prstGeom prst="rect">
              <a:avLst/>
            </a:prstGeom>
            <a:solidFill>
              <a:srgbClr val="F899C0">
                <a:alpha val="8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AutoShape 51"/>
            <p:cNvSpPr/>
            <p:nvPr/>
          </p:nvSpPr>
          <p:spPr>
            <a:xfrm rot="-5400000">
              <a:off x="12887448" y="-247910"/>
              <a:ext cx="12700" cy="25501323"/>
            </a:xfrm>
            <a:prstGeom prst="rect">
              <a:avLst/>
            </a:prstGeom>
            <a:solidFill>
              <a:srgbClr val="F899C0">
                <a:alpha val="82745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" name="AutoShape 52"/>
          <p:cNvSpPr/>
          <p:nvPr/>
        </p:nvSpPr>
        <p:spPr>
          <a:xfrm>
            <a:off x="-1803260" y="1725108"/>
            <a:ext cx="21894520" cy="6824005"/>
          </a:xfrm>
          <a:prstGeom prst="rect">
            <a:avLst/>
          </a:prstGeom>
          <a:solidFill>
            <a:srgbClr val="D8EEFF"/>
          </a:solidFill>
        </p:spPr>
        <p:txBody>
          <a:bodyPr/>
          <a:lstStyle/>
          <a:p>
            <a:endParaRPr lang="en-US"/>
          </a:p>
        </p:txBody>
      </p:sp>
      <p:sp>
        <p:nvSpPr>
          <p:cNvPr id="53" name="TextBox 53"/>
          <p:cNvSpPr txBox="1"/>
          <p:nvPr/>
        </p:nvSpPr>
        <p:spPr>
          <a:xfrm>
            <a:off x="2512275" y="2012155"/>
            <a:ext cx="13263450" cy="340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12000">
                <a:solidFill>
                  <a:srgbClr val="006AFF"/>
                </a:solidFill>
                <a:latin typeface="March"/>
                <a:ea typeface="March"/>
                <a:cs typeface="March"/>
                <a:sym typeface="March"/>
              </a:rPr>
              <a:t>No Social Media? No Problem.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2512275" y="5728244"/>
            <a:ext cx="13263450" cy="2638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Utilize networking by attending community events, talking with friends, or even putting flyers up around your town!</a:t>
            </a:r>
          </a:p>
          <a:p>
            <a:pPr algn="ctr">
              <a:lnSpc>
                <a:spcPts val="4200"/>
              </a:lnSpc>
            </a:pPr>
            <a:endParaRPr lang="en-US" sz="3000" b="1">
              <a:solidFill>
                <a:srgbClr val="000000"/>
              </a:solidFill>
              <a:latin typeface="Muli Bold"/>
              <a:ea typeface="Muli Bold"/>
              <a:cs typeface="Muli Bold"/>
              <a:sym typeface="Muli Bold"/>
            </a:endParaRPr>
          </a:p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Give our MEMORABLE business cards or promotional items (all of which are available on www.chcagents.com)</a:t>
            </a:r>
          </a:p>
        </p:txBody>
      </p:sp>
      <p:sp>
        <p:nvSpPr>
          <p:cNvPr id="55" name="Freeform 55"/>
          <p:cNvSpPr/>
          <p:nvPr/>
        </p:nvSpPr>
        <p:spPr>
          <a:xfrm>
            <a:off x="15775725" y="6600075"/>
            <a:ext cx="2969475" cy="2227106"/>
          </a:xfrm>
          <a:custGeom>
            <a:avLst/>
            <a:gdLst/>
            <a:ahLst/>
            <a:cxnLst/>
            <a:rect l="l" t="t" r="r" b="b"/>
            <a:pathLst>
              <a:path w="2969475" h="2227106">
                <a:moveTo>
                  <a:pt x="0" y="0"/>
                </a:moveTo>
                <a:lnTo>
                  <a:pt x="2969475" y="0"/>
                </a:lnTo>
                <a:lnTo>
                  <a:pt x="2969475" y="2227106"/>
                </a:lnTo>
                <a:lnTo>
                  <a:pt x="0" y="22271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93371" y="7366677"/>
            <a:ext cx="11301259" cy="2613416"/>
          </a:xfrm>
          <a:custGeom>
            <a:avLst/>
            <a:gdLst/>
            <a:ahLst/>
            <a:cxnLst/>
            <a:rect l="l" t="t" r="r" b="b"/>
            <a:pathLst>
              <a:path w="11301259" h="2613416">
                <a:moveTo>
                  <a:pt x="0" y="0"/>
                </a:moveTo>
                <a:lnTo>
                  <a:pt x="11301258" y="0"/>
                </a:lnTo>
                <a:lnTo>
                  <a:pt x="11301258" y="2613417"/>
                </a:lnTo>
                <a:lnTo>
                  <a:pt x="0" y="26134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175781" y="2910953"/>
            <a:ext cx="12383142" cy="2647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1E4599"/>
                </a:solidFill>
                <a:latin typeface="Muli Bold"/>
                <a:ea typeface="Muli Bold"/>
                <a:cs typeface="Muli Bold"/>
                <a:sym typeface="Muli Bold"/>
              </a:rPr>
              <a:t>Make it easy for them to share their amazing experience with others. </a:t>
            </a:r>
          </a:p>
          <a:p>
            <a:pPr algn="ctr">
              <a:lnSpc>
                <a:spcPts val="4200"/>
              </a:lnSpc>
            </a:pPr>
            <a:endParaRPr lang="en-US" sz="3000" b="1">
              <a:solidFill>
                <a:srgbClr val="1E4599"/>
              </a:solidFill>
              <a:latin typeface="Muli Bold"/>
              <a:ea typeface="Muli Bold"/>
              <a:cs typeface="Muli Bold"/>
              <a:sym typeface="Muli Bold"/>
            </a:endParaRPr>
          </a:p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1E4599"/>
                </a:solidFill>
                <a:latin typeface="Muli Bold"/>
                <a:ea typeface="Muli Bold"/>
                <a:cs typeface="Muli Bold"/>
                <a:sym typeface="Muli Bold"/>
              </a:rPr>
              <a:t>*You can post it on social media or share it with CHC and we can post it! We love sharing how amazing our agents are!</a:t>
            </a:r>
          </a:p>
        </p:txBody>
      </p:sp>
      <p:sp>
        <p:nvSpPr>
          <p:cNvPr id="4" name="Freeform 4"/>
          <p:cNvSpPr/>
          <p:nvPr/>
        </p:nvSpPr>
        <p:spPr>
          <a:xfrm>
            <a:off x="264023" y="644373"/>
            <a:ext cx="2911758" cy="509558"/>
          </a:xfrm>
          <a:custGeom>
            <a:avLst/>
            <a:gdLst/>
            <a:ahLst/>
            <a:cxnLst/>
            <a:rect l="l" t="t" r="r" b="b"/>
            <a:pathLst>
              <a:path w="2911758" h="509558">
                <a:moveTo>
                  <a:pt x="0" y="0"/>
                </a:moveTo>
                <a:lnTo>
                  <a:pt x="2911758" y="0"/>
                </a:lnTo>
                <a:lnTo>
                  <a:pt x="2911758" y="509558"/>
                </a:lnTo>
                <a:lnTo>
                  <a:pt x="0" y="5095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952429" y="468630"/>
            <a:ext cx="12383142" cy="147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80"/>
              </a:lnSpc>
            </a:pPr>
            <a:r>
              <a:rPr lang="en-US" sz="12000" spc="240">
                <a:solidFill>
                  <a:srgbClr val="006AFF"/>
                </a:solidFill>
                <a:latin typeface="March"/>
                <a:ea typeface="March"/>
                <a:cs typeface="March"/>
                <a:sym typeface="March"/>
              </a:rPr>
              <a:t>Ask For Reviews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952429" y="1850502"/>
            <a:ext cx="12383142" cy="502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b="1">
                <a:solidFill>
                  <a:srgbClr val="00B2FF"/>
                </a:solidFill>
                <a:latin typeface="Muli Bold"/>
                <a:ea typeface="Muli Bold"/>
                <a:cs typeface="Muli Bold"/>
                <a:sym typeface="Muli Bold"/>
              </a:rPr>
              <a:t>AND REFERRALS!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175781" y="6526757"/>
            <a:ext cx="1238314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1E4599"/>
                </a:solidFill>
                <a:latin typeface="Muli Bold"/>
                <a:ea typeface="Muli Bold"/>
                <a:cs typeface="Muli Bold"/>
                <a:sym typeface="Muli Bold"/>
              </a:rPr>
              <a:t>Utilize the tool on the bottom of your affiliate site: Review Us</a:t>
            </a:r>
          </a:p>
        </p:txBody>
      </p:sp>
      <p:sp>
        <p:nvSpPr>
          <p:cNvPr id="8" name="Freeform 8"/>
          <p:cNvSpPr/>
          <p:nvPr/>
        </p:nvSpPr>
        <p:spPr>
          <a:xfrm>
            <a:off x="15156800" y="773921"/>
            <a:ext cx="2911758" cy="509558"/>
          </a:xfrm>
          <a:custGeom>
            <a:avLst/>
            <a:gdLst/>
            <a:ahLst/>
            <a:cxnLst/>
            <a:rect l="l" t="t" r="r" b="b"/>
            <a:pathLst>
              <a:path w="2911758" h="509558">
                <a:moveTo>
                  <a:pt x="0" y="0"/>
                </a:moveTo>
                <a:lnTo>
                  <a:pt x="2911758" y="0"/>
                </a:lnTo>
                <a:lnTo>
                  <a:pt x="2911758" y="509558"/>
                </a:lnTo>
                <a:lnTo>
                  <a:pt x="0" y="5095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71385" y="-265409"/>
            <a:ext cx="19065803" cy="10660666"/>
            <a:chOff x="0" y="0"/>
            <a:chExt cx="25421070" cy="14214221"/>
          </a:xfrm>
        </p:grpSpPr>
        <p:sp>
          <p:nvSpPr>
            <p:cNvPr id="3" name="AutoShape 3"/>
            <p:cNvSpPr/>
            <p:nvPr/>
          </p:nvSpPr>
          <p:spPr>
            <a:xfrm>
              <a:off x="2254080" y="144343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AutoShape 4"/>
            <p:cNvSpPr/>
            <p:nvPr/>
          </p:nvSpPr>
          <p:spPr>
            <a:xfrm>
              <a:off x="14172831" y="144343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AutoShape 5"/>
            <p:cNvSpPr/>
            <p:nvPr/>
          </p:nvSpPr>
          <p:spPr>
            <a:xfrm>
              <a:off x="8213456" y="144343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6"/>
            <p:cNvSpPr/>
            <p:nvPr/>
          </p:nvSpPr>
          <p:spPr>
            <a:xfrm>
              <a:off x="20132207" y="144343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AutoShape 7"/>
            <p:cNvSpPr/>
            <p:nvPr/>
          </p:nvSpPr>
          <p:spPr>
            <a:xfrm>
              <a:off x="5233768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AutoShape 8"/>
            <p:cNvSpPr/>
            <p:nvPr/>
          </p:nvSpPr>
          <p:spPr>
            <a:xfrm>
              <a:off x="17152519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AutoShape 9"/>
            <p:cNvSpPr/>
            <p:nvPr/>
          </p:nvSpPr>
          <p:spPr>
            <a:xfrm>
              <a:off x="11193144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AutoShape 10"/>
            <p:cNvSpPr/>
            <p:nvPr/>
          </p:nvSpPr>
          <p:spPr>
            <a:xfrm>
              <a:off x="23111895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AutoShape 11"/>
            <p:cNvSpPr/>
            <p:nvPr/>
          </p:nvSpPr>
          <p:spPr>
            <a:xfrm>
              <a:off x="3743924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AutoShape 12"/>
            <p:cNvSpPr/>
            <p:nvPr/>
          </p:nvSpPr>
          <p:spPr>
            <a:xfrm>
              <a:off x="15662675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AutoShape 13"/>
            <p:cNvSpPr/>
            <p:nvPr/>
          </p:nvSpPr>
          <p:spPr>
            <a:xfrm>
              <a:off x="9703300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AutoShape 14"/>
            <p:cNvSpPr/>
            <p:nvPr/>
          </p:nvSpPr>
          <p:spPr>
            <a:xfrm>
              <a:off x="21622051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AutoShape 15"/>
            <p:cNvSpPr/>
            <p:nvPr/>
          </p:nvSpPr>
          <p:spPr>
            <a:xfrm>
              <a:off x="6723612" y="109657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AutoShape 16"/>
            <p:cNvSpPr/>
            <p:nvPr/>
          </p:nvSpPr>
          <p:spPr>
            <a:xfrm>
              <a:off x="18642363" y="109657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AutoShape 17"/>
            <p:cNvSpPr/>
            <p:nvPr/>
          </p:nvSpPr>
          <p:spPr>
            <a:xfrm>
              <a:off x="12682988" y="109657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AutoShape 18"/>
            <p:cNvSpPr/>
            <p:nvPr/>
          </p:nvSpPr>
          <p:spPr>
            <a:xfrm>
              <a:off x="24601739" y="109657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AutoShape 19"/>
            <p:cNvSpPr/>
            <p:nvPr/>
          </p:nvSpPr>
          <p:spPr>
            <a:xfrm>
              <a:off x="1520983" y="144343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AutoShape 20"/>
            <p:cNvSpPr/>
            <p:nvPr/>
          </p:nvSpPr>
          <p:spPr>
            <a:xfrm>
              <a:off x="13439734" y="144343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AutoShape 21"/>
            <p:cNvSpPr/>
            <p:nvPr/>
          </p:nvSpPr>
          <p:spPr>
            <a:xfrm>
              <a:off x="7480358" y="144343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AutoShape 22"/>
            <p:cNvSpPr/>
            <p:nvPr/>
          </p:nvSpPr>
          <p:spPr>
            <a:xfrm>
              <a:off x="19399109" y="144343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AutoShape 23"/>
            <p:cNvSpPr/>
            <p:nvPr/>
          </p:nvSpPr>
          <p:spPr>
            <a:xfrm>
              <a:off x="4500670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AutoShape 24"/>
            <p:cNvSpPr/>
            <p:nvPr/>
          </p:nvSpPr>
          <p:spPr>
            <a:xfrm>
              <a:off x="16419421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AutoShape 25"/>
            <p:cNvSpPr/>
            <p:nvPr/>
          </p:nvSpPr>
          <p:spPr>
            <a:xfrm>
              <a:off x="10460046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AutoShape 26"/>
            <p:cNvSpPr/>
            <p:nvPr/>
          </p:nvSpPr>
          <p:spPr>
            <a:xfrm>
              <a:off x="22378797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AutoShape 27"/>
            <p:cNvSpPr/>
            <p:nvPr/>
          </p:nvSpPr>
          <p:spPr>
            <a:xfrm>
              <a:off x="3010826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AutoShape 28"/>
            <p:cNvSpPr/>
            <p:nvPr/>
          </p:nvSpPr>
          <p:spPr>
            <a:xfrm>
              <a:off x="14929577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AutoShape 29"/>
            <p:cNvSpPr/>
            <p:nvPr/>
          </p:nvSpPr>
          <p:spPr>
            <a:xfrm>
              <a:off x="8970202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AutoShape 30"/>
            <p:cNvSpPr/>
            <p:nvPr/>
          </p:nvSpPr>
          <p:spPr>
            <a:xfrm>
              <a:off x="20888953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AutoShape 31"/>
            <p:cNvSpPr/>
            <p:nvPr/>
          </p:nvSpPr>
          <p:spPr>
            <a:xfrm>
              <a:off x="5990514" y="109657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AutoShape 32"/>
            <p:cNvSpPr/>
            <p:nvPr/>
          </p:nvSpPr>
          <p:spPr>
            <a:xfrm>
              <a:off x="17909265" y="109657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AutoShape 33"/>
            <p:cNvSpPr/>
            <p:nvPr/>
          </p:nvSpPr>
          <p:spPr>
            <a:xfrm>
              <a:off x="11949890" y="109657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AutoShape 34"/>
            <p:cNvSpPr/>
            <p:nvPr/>
          </p:nvSpPr>
          <p:spPr>
            <a:xfrm>
              <a:off x="23868641" y="109657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AutoShape 35"/>
            <p:cNvSpPr/>
            <p:nvPr/>
          </p:nvSpPr>
          <p:spPr>
            <a:xfrm rot="-5400000">
              <a:off x="12633240" y="-11491855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AutoShape 36"/>
            <p:cNvSpPr/>
            <p:nvPr/>
          </p:nvSpPr>
          <p:spPr>
            <a:xfrm rot="-5400000">
              <a:off x="12633240" y="-5434061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AutoShape 37"/>
            <p:cNvSpPr/>
            <p:nvPr/>
          </p:nvSpPr>
          <p:spPr>
            <a:xfrm rot="-5400000">
              <a:off x="12633240" y="-8464871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AutoShape 38"/>
            <p:cNvSpPr/>
            <p:nvPr/>
          </p:nvSpPr>
          <p:spPr>
            <a:xfrm rot="-5400000">
              <a:off x="12633240" y="-2407077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AutoShape 39"/>
            <p:cNvSpPr/>
            <p:nvPr/>
          </p:nvSpPr>
          <p:spPr>
            <a:xfrm rot="-5400000">
              <a:off x="12775130" y="-9978363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AutoShape 40"/>
            <p:cNvSpPr/>
            <p:nvPr/>
          </p:nvSpPr>
          <p:spPr>
            <a:xfrm rot="-5400000">
              <a:off x="12775130" y="-3920569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AutoShape 41"/>
            <p:cNvSpPr/>
            <p:nvPr/>
          </p:nvSpPr>
          <p:spPr>
            <a:xfrm rot="-5400000">
              <a:off x="12775130" y="-6951378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AutoShape 42"/>
            <p:cNvSpPr/>
            <p:nvPr/>
          </p:nvSpPr>
          <p:spPr>
            <a:xfrm rot="-5400000">
              <a:off x="12775130" y="-893585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AutoShape 43"/>
            <p:cNvSpPr/>
            <p:nvPr/>
          </p:nvSpPr>
          <p:spPr>
            <a:xfrm rot="-5400000">
              <a:off x="12775130" y="679892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AutoShape 44"/>
            <p:cNvSpPr/>
            <p:nvPr/>
          </p:nvSpPr>
          <p:spPr>
            <a:xfrm rot="-5400000">
              <a:off x="12633240" y="-10735109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AutoShape 45"/>
            <p:cNvSpPr/>
            <p:nvPr/>
          </p:nvSpPr>
          <p:spPr>
            <a:xfrm rot="-5400000">
              <a:off x="12633240" y="-4677315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AutoShape 46"/>
            <p:cNvSpPr/>
            <p:nvPr/>
          </p:nvSpPr>
          <p:spPr>
            <a:xfrm rot="-5400000">
              <a:off x="12633240" y="-7708125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AutoShape 47"/>
            <p:cNvSpPr/>
            <p:nvPr/>
          </p:nvSpPr>
          <p:spPr>
            <a:xfrm rot="-5400000">
              <a:off x="12633240" y="-1650331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AutoShape 48"/>
            <p:cNvSpPr/>
            <p:nvPr/>
          </p:nvSpPr>
          <p:spPr>
            <a:xfrm rot="-5400000">
              <a:off x="12775130" y="-9221617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AutoShape 49"/>
            <p:cNvSpPr/>
            <p:nvPr/>
          </p:nvSpPr>
          <p:spPr>
            <a:xfrm rot="-5400000">
              <a:off x="12775130" y="-3163823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AutoShape 50"/>
            <p:cNvSpPr/>
            <p:nvPr/>
          </p:nvSpPr>
          <p:spPr>
            <a:xfrm rot="-5400000">
              <a:off x="12775130" y="-6194632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AutoShape 51"/>
            <p:cNvSpPr/>
            <p:nvPr/>
          </p:nvSpPr>
          <p:spPr>
            <a:xfrm rot="-5400000">
              <a:off x="12775130" y="-136839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" name="Freeform 52"/>
          <p:cNvSpPr/>
          <p:nvPr/>
        </p:nvSpPr>
        <p:spPr>
          <a:xfrm>
            <a:off x="0" y="0"/>
            <a:ext cx="7729126" cy="10287000"/>
          </a:xfrm>
          <a:custGeom>
            <a:avLst/>
            <a:gdLst/>
            <a:ahLst/>
            <a:cxnLst/>
            <a:rect l="l" t="t" r="r" b="b"/>
            <a:pathLst>
              <a:path w="7729126" h="10287000">
                <a:moveTo>
                  <a:pt x="0" y="0"/>
                </a:moveTo>
                <a:lnTo>
                  <a:pt x="7729126" y="0"/>
                </a:lnTo>
                <a:lnTo>
                  <a:pt x="772912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882" r="-498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TextBox 53"/>
          <p:cNvSpPr txBox="1"/>
          <p:nvPr/>
        </p:nvSpPr>
        <p:spPr>
          <a:xfrm>
            <a:off x="8703203" y="785555"/>
            <a:ext cx="9099795" cy="2483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79"/>
              </a:lnSpc>
            </a:pPr>
            <a:r>
              <a:rPr lang="en-US" sz="8799">
                <a:solidFill>
                  <a:srgbClr val="006AFF"/>
                </a:solidFill>
                <a:latin typeface="March"/>
                <a:ea typeface="March"/>
                <a:cs typeface="March"/>
                <a:sym typeface="March"/>
              </a:rPr>
              <a:t>Marketing Yourself: Tools</a:t>
            </a:r>
          </a:p>
        </p:txBody>
      </p:sp>
      <p:grpSp>
        <p:nvGrpSpPr>
          <p:cNvPr id="54" name="Group 54"/>
          <p:cNvGrpSpPr/>
          <p:nvPr/>
        </p:nvGrpSpPr>
        <p:grpSpPr>
          <a:xfrm>
            <a:off x="8769878" y="3666785"/>
            <a:ext cx="8241350" cy="665021"/>
            <a:chOff x="0" y="0"/>
            <a:chExt cx="10988467" cy="886694"/>
          </a:xfrm>
        </p:grpSpPr>
        <p:sp>
          <p:nvSpPr>
            <p:cNvPr id="55" name="TextBox 55"/>
            <p:cNvSpPr txBox="1"/>
            <p:nvPr/>
          </p:nvSpPr>
          <p:spPr>
            <a:xfrm>
              <a:off x="1481153" y="92169"/>
              <a:ext cx="9507314" cy="6547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99"/>
                </a:lnSpc>
              </a:pPr>
              <a:r>
                <a:rPr lang="en-US" sz="2999" b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Canva</a:t>
              </a:r>
            </a:p>
          </p:txBody>
        </p:sp>
        <p:grpSp>
          <p:nvGrpSpPr>
            <p:cNvPr id="56" name="Group 56"/>
            <p:cNvGrpSpPr>
              <a:grpSpLocks noChangeAspect="1"/>
            </p:cNvGrpSpPr>
            <p:nvPr/>
          </p:nvGrpSpPr>
          <p:grpSpPr>
            <a:xfrm>
              <a:off x="0" y="0"/>
              <a:ext cx="930695" cy="886694"/>
              <a:chOff x="0" y="0"/>
              <a:chExt cx="1772920" cy="1689100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-8890" y="-5080"/>
                <a:ext cx="1789430" cy="1701800"/>
              </a:xfrm>
              <a:custGeom>
                <a:avLst/>
                <a:gdLst/>
                <a:ahLst/>
                <a:cxnLst/>
                <a:rect l="l" t="t" r="r" b="b"/>
                <a:pathLst>
                  <a:path w="1789430" h="1701800">
                    <a:moveTo>
                      <a:pt x="922020" y="21590"/>
                    </a:moveTo>
                    <a:lnTo>
                      <a:pt x="1172210" y="529590"/>
                    </a:lnTo>
                    <a:cubicBezTo>
                      <a:pt x="1176020" y="538480"/>
                      <a:pt x="1184910" y="544830"/>
                      <a:pt x="1195070" y="546100"/>
                    </a:cubicBezTo>
                    <a:lnTo>
                      <a:pt x="1755140" y="627380"/>
                    </a:lnTo>
                    <a:cubicBezTo>
                      <a:pt x="1779270" y="631190"/>
                      <a:pt x="1789430" y="661670"/>
                      <a:pt x="1771650" y="678180"/>
                    </a:cubicBezTo>
                    <a:lnTo>
                      <a:pt x="1366520" y="1073150"/>
                    </a:lnTo>
                    <a:cubicBezTo>
                      <a:pt x="1358900" y="1079500"/>
                      <a:pt x="1356360" y="1089660"/>
                      <a:pt x="1357630" y="1099820"/>
                    </a:cubicBezTo>
                    <a:lnTo>
                      <a:pt x="1452880" y="1658620"/>
                    </a:lnTo>
                    <a:cubicBezTo>
                      <a:pt x="1456690" y="1682750"/>
                      <a:pt x="1431290" y="1701800"/>
                      <a:pt x="1409700" y="1690370"/>
                    </a:cubicBezTo>
                    <a:lnTo>
                      <a:pt x="908050" y="1426210"/>
                    </a:lnTo>
                    <a:cubicBezTo>
                      <a:pt x="899160" y="1421130"/>
                      <a:pt x="889000" y="1421130"/>
                      <a:pt x="880110" y="1426210"/>
                    </a:cubicBezTo>
                    <a:lnTo>
                      <a:pt x="378460" y="1690370"/>
                    </a:lnTo>
                    <a:cubicBezTo>
                      <a:pt x="356870" y="1701800"/>
                      <a:pt x="331470" y="1682750"/>
                      <a:pt x="335280" y="1658620"/>
                    </a:cubicBezTo>
                    <a:lnTo>
                      <a:pt x="430530" y="1099820"/>
                    </a:lnTo>
                    <a:cubicBezTo>
                      <a:pt x="431800" y="1089660"/>
                      <a:pt x="429260" y="1080770"/>
                      <a:pt x="421640" y="1073150"/>
                    </a:cubicBezTo>
                    <a:lnTo>
                      <a:pt x="17780" y="678180"/>
                    </a:lnTo>
                    <a:cubicBezTo>
                      <a:pt x="0" y="660400"/>
                      <a:pt x="10160" y="631190"/>
                      <a:pt x="34290" y="627380"/>
                    </a:cubicBezTo>
                    <a:lnTo>
                      <a:pt x="594360" y="546100"/>
                    </a:lnTo>
                    <a:cubicBezTo>
                      <a:pt x="604520" y="544830"/>
                      <a:pt x="612140" y="538480"/>
                      <a:pt x="617220" y="529590"/>
                    </a:cubicBezTo>
                    <a:lnTo>
                      <a:pt x="867410" y="21590"/>
                    </a:lnTo>
                    <a:cubicBezTo>
                      <a:pt x="878840" y="0"/>
                      <a:pt x="910590" y="0"/>
                      <a:pt x="922020" y="21590"/>
                    </a:cubicBezTo>
                    <a:close/>
                  </a:path>
                </a:pathLst>
              </a:custGeom>
              <a:solidFill>
                <a:srgbClr val="A7C8F8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8" name="Group 58"/>
          <p:cNvGrpSpPr/>
          <p:nvPr/>
        </p:nvGrpSpPr>
        <p:grpSpPr>
          <a:xfrm>
            <a:off x="8769878" y="4810990"/>
            <a:ext cx="8308025" cy="665021"/>
            <a:chOff x="0" y="0"/>
            <a:chExt cx="11077367" cy="886694"/>
          </a:xfrm>
        </p:grpSpPr>
        <p:sp>
          <p:nvSpPr>
            <p:cNvPr id="59" name="TextBox 59"/>
            <p:cNvSpPr txBox="1"/>
            <p:nvPr/>
          </p:nvSpPr>
          <p:spPr>
            <a:xfrm>
              <a:off x="1570053" y="92169"/>
              <a:ext cx="9507314" cy="6547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99"/>
                </a:lnSpc>
              </a:pPr>
              <a:r>
                <a:rPr lang="en-US" sz="2999" b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Calendly</a:t>
              </a:r>
            </a:p>
          </p:txBody>
        </p:sp>
        <p:grpSp>
          <p:nvGrpSpPr>
            <p:cNvPr id="60" name="Group 60"/>
            <p:cNvGrpSpPr>
              <a:grpSpLocks noChangeAspect="1"/>
            </p:cNvGrpSpPr>
            <p:nvPr/>
          </p:nvGrpSpPr>
          <p:grpSpPr>
            <a:xfrm>
              <a:off x="0" y="0"/>
              <a:ext cx="930695" cy="886694"/>
              <a:chOff x="0" y="0"/>
              <a:chExt cx="1772920" cy="1689100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-8890" y="-5080"/>
                <a:ext cx="1789430" cy="1701800"/>
              </a:xfrm>
              <a:custGeom>
                <a:avLst/>
                <a:gdLst/>
                <a:ahLst/>
                <a:cxnLst/>
                <a:rect l="l" t="t" r="r" b="b"/>
                <a:pathLst>
                  <a:path w="1789430" h="1701800">
                    <a:moveTo>
                      <a:pt x="922020" y="21590"/>
                    </a:moveTo>
                    <a:lnTo>
                      <a:pt x="1172210" y="529590"/>
                    </a:lnTo>
                    <a:cubicBezTo>
                      <a:pt x="1176020" y="538480"/>
                      <a:pt x="1184910" y="544830"/>
                      <a:pt x="1195070" y="546100"/>
                    </a:cubicBezTo>
                    <a:lnTo>
                      <a:pt x="1755140" y="627380"/>
                    </a:lnTo>
                    <a:cubicBezTo>
                      <a:pt x="1779270" y="631190"/>
                      <a:pt x="1789430" y="661670"/>
                      <a:pt x="1771650" y="678180"/>
                    </a:cubicBezTo>
                    <a:lnTo>
                      <a:pt x="1366520" y="1073150"/>
                    </a:lnTo>
                    <a:cubicBezTo>
                      <a:pt x="1358900" y="1079500"/>
                      <a:pt x="1356360" y="1089660"/>
                      <a:pt x="1357630" y="1099820"/>
                    </a:cubicBezTo>
                    <a:lnTo>
                      <a:pt x="1452880" y="1658620"/>
                    </a:lnTo>
                    <a:cubicBezTo>
                      <a:pt x="1456690" y="1682750"/>
                      <a:pt x="1431290" y="1701800"/>
                      <a:pt x="1409700" y="1690370"/>
                    </a:cubicBezTo>
                    <a:lnTo>
                      <a:pt x="908050" y="1426210"/>
                    </a:lnTo>
                    <a:cubicBezTo>
                      <a:pt x="899160" y="1421130"/>
                      <a:pt x="889000" y="1421130"/>
                      <a:pt x="880110" y="1426210"/>
                    </a:cubicBezTo>
                    <a:lnTo>
                      <a:pt x="378460" y="1690370"/>
                    </a:lnTo>
                    <a:cubicBezTo>
                      <a:pt x="356870" y="1701800"/>
                      <a:pt x="331470" y="1682750"/>
                      <a:pt x="335280" y="1658620"/>
                    </a:cubicBezTo>
                    <a:lnTo>
                      <a:pt x="430530" y="1099820"/>
                    </a:lnTo>
                    <a:cubicBezTo>
                      <a:pt x="431800" y="1089660"/>
                      <a:pt x="429260" y="1080770"/>
                      <a:pt x="421640" y="1073150"/>
                    </a:cubicBezTo>
                    <a:lnTo>
                      <a:pt x="17780" y="678180"/>
                    </a:lnTo>
                    <a:cubicBezTo>
                      <a:pt x="0" y="660400"/>
                      <a:pt x="10160" y="631190"/>
                      <a:pt x="34290" y="627380"/>
                    </a:cubicBezTo>
                    <a:lnTo>
                      <a:pt x="594360" y="546100"/>
                    </a:lnTo>
                    <a:cubicBezTo>
                      <a:pt x="604520" y="544830"/>
                      <a:pt x="612140" y="538480"/>
                      <a:pt x="617220" y="529590"/>
                    </a:cubicBezTo>
                    <a:lnTo>
                      <a:pt x="867410" y="21590"/>
                    </a:lnTo>
                    <a:cubicBezTo>
                      <a:pt x="878840" y="0"/>
                      <a:pt x="910590" y="0"/>
                      <a:pt x="922020" y="21590"/>
                    </a:cubicBezTo>
                    <a:close/>
                  </a:path>
                </a:pathLst>
              </a:custGeom>
              <a:solidFill>
                <a:srgbClr val="D8EE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2" name="Group 62"/>
          <p:cNvGrpSpPr/>
          <p:nvPr/>
        </p:nvGrpSpPr>
        <p:grpSpPr>
          <a:xfrm>
            <a:off x="8769878" y="6115562"/>
            <a:ext cx="8308025" cy="665021"/>
            <a:chOff x="0" y="0"/>
            <a:chExt cx="11077367" cy="886694"/>
          </a:xfrm>
        </p:grpSpPr>
        <p:sp>
          <p:nvSpPr>
            <p:cNvPr id="63" name="TextBox 63"/>
            <p:cNvSpPr txBox="1"/>
            <p:nvPr/>
          </p:nvSpPr>
          <p:spPr>
            <a:xfrm>
              <a:off x="1570053" y="92169"/>
              <a:ext cx="9507314" cy="6547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99"/>
                </a:lnSpc>
              </a:pPr>
              <a:r>
                <a:rPr lang="en-US" sz="2999" b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Zoom</a:t>
              </a:r>
            </a:p>
          </p:txBody>
        </p:sp>
        <p:grpSp>
          <p:nvGrpSpPr>
            <p:cNvPr id="64" name="Group 64"/>
            <p:cNvGrpSpPr>
              <a:grpSpLocks noChangeAspect="1"/>
            </p:cNvGrpSpPr>
            <p:nvPr/>
          </p:nvGrpSpPr>
          <p:grpSpPr>
            <a:xfrm>
              <a:off x="0" y="0"/>
              <a:ext cx="930695" cy="886694"/>
              <a:chOff x="0" y="0"/>
              <a:chExt cx="1772920" cy="1689100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-8890" y="-5080"/>
                <a:ext cx="1789430" cy="1701800"/>
              </a:xfrm>
              <a:custGeom>
                <a:avLst/>
                <a:gdLst/>
                <a:ahLst/>
                <a:cxnLst/>
                <a:rect l="l" t="t" r="r" b="b"/>
                <a:pathLst>
                  <a:path w="1789430" h="1701800">
                    <a:moveTo>
                      <a:pt x="922020" y="21590"/>
                    </a:moveTo>
                    <a:lnTo>
                      <a:pt x="1172210" y="529590"/>
                    </a:lnTo>
                    <a:cubicBezTo>
                      <a:pt x="1176020" y="538480"/>
                      <a:pt x="1184910" y="544830"/>
                      <a:pt x="1195070" y="546100"/>
                    </a:cubicBezTo>
                    <a:lnTo>
                      <a:pt x="1755140" y="627380"/>
                    </a:lnTo>
                    <a:cubicBezTo>
                      <a:pt x="1779270" y="631190"/>
                      <a:pt x="1789430" y="661670"/>
                      <a:pt x="1771650" y="678180"/>
                    </a:cubicBezTo>
                    <a:lnTo>
                      <a:pt x="1366520" y="1073150"/>
                    </a:lnTo>
                    <a:cubicBezTo>
                      <a:pt x="1358900" y="1079500"/>
                      <a:pt x="1356360" y="1089660"/>
                      <a:pt x="1357630" y="1099820"/>
                    </a:cubicBezTo>
                    <a:lnTo>
                      <a:pt x="1452880" y="1658620"/>
                    </a:lnTo>
                    <a:cubicBezTo>
                      <a:pt x="1456690" y="1682750"/>
                      <a:pt x="1431290" y="1701800"/>
                      <a:pt x="1409700" y="1690370"/>
                    </a:cubicBezTo>
                    <a:lnTo>
                      <a:pt x="908050" y="1426210"/>
                    </a:lnTo>
                    <a:cubicBezTo>
                      <a:pt x="899160" y="1421130"/>
                      <a:pt x="889000" y="1421130"/>
                      <a:pt x="880110" y="1426210"/>
                    </a:cubicBezTo>
                    <a:lnTo>
                      <a:pt x="378460" y="1690370"/>
                    </a:lnTo>
                    <a:cubicBezTo>
                      <a:pt x="356870" y="1701800"/>
                      <a:pt x="331470" y="1682750"/>
                      <a:pt x="335280" y="1658620"/>
                    </a:cubicBezTo>
                    <a:lnTo>
                      <a:pt x="430530" y="1099820"/>
                    </a:lnTo>
                    <a:cubicBezTo>
                      <a:pt x="431800" y="1089660"/>
                      <a:pt x="429260" y="1080770"/>
                      <a:pt x="421640" y="1073150"/>
                    </a:cubicBezTo>
                    <a:lnTo>
                      <a:pt x="17780" y="678180"/>
                    </a:lnTo>
                    <a:cubicBezTo>
                      <a:pt x="0" y="660400"/>
                      <a:pt x="10160" y="631190"/>
                      <a:pt x="34290" y="627380"/>
                    </a:cubicBezTo>
                    <a:lnTo>
                      <a:pt x="594360" y="546100"/>
                    </a:lnTo>
                    <a:cubicBezTo>
                      <a:pt x="604520" y="544830"/>
                      <a:pt x="612140" y="538480"/>
                      <a:pt x="617220" y="529590"/>
                    </a:cubicBezTo>
                    <a:lnTo>
                      <a:pt x="867410" y="21590"/>
                    </a:lnTo>
                    <a:cubicBezTo>
                      <a:pt x="878840" y="0"/>
                      <a:pt x="910590" y="0"/>
                      <a:pt x="922020" y="21590"/>
                    </a:cubicBezTo>
                    <a:close/>
                  </a:path>
                </a:pathLst>
              </a:custGeom>
              <a:solidFill>
                <a:srgbClr val="A7C8F8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6" name="Group 66"/>
          <p:cNvGrpSpPr/>
          <p:nvPr/>
        </p:nvGrpSpPr>
        <p:grpSpPr>
          <a:xfrm>
            <a:off x="8769878" y="7256832"/>
            <a:ext cx="8308025" cy="665021"/>
            <a:chOff x="0" y="0"/>
            <a:chExt cx="11077367" cy="886694"/>
          </a:xfrm>
        </p:grpSpPr>
        <p:sp>
          <p:nvSpPr>
            <p:cNvPr id="67" name="TextBox 67"/>
            <p:cNvSpPr txBox="1"/>
            <p:nvPr/>
          </p:nvSpPr>
          <p:spPr>
            <a:xfrm>
              <a:off x="1570053" y="81397"/>
              <a:ext cx="9507314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b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Social Media Scheduling</a:t>
              </a:r>
            </a:p>
          </p:txBody>
        </p:sp>
        <p:grpSp>
          <p:nvGrpSpPr>
            <p:cNvPr id="68" name="Group 68"/>
            <p:cNvGrpSpPr>
              <a:grpSpLocks noChangeAspect="1"/>
            </p:cNvGrpSpPr>
            <p:nvPr/>
          </p:nvGrpSpPr>
          <p:grpSpPr>
            <a:xfrm>
              <a:off x="0" y="0"/>
              <a:ext cx="930695" cy="886694"/>
              <a:chOff x="0" y="0"/>
              <a:chExt cx="1772920" cy="1689100"/>
            </a:xfrm>
          </p:grpSpPr>
          <p:sp>
            <p:nvSpPr>
              <p:cNvPr id="69" name="Freeform 69"/>
              <p:cNvSpPr/>
              <p:nvPr/>
            </p:nvSpPr>
            <p:spPr>
              <a:xfrm>
                <a:off x="-8890" y="-5080"/>
                <a:ext cx="1789430" cy="1701800"/>
              </a:xfrm>
              <a:custGeom>
                <a:avLst/>
                <a:gdLst/>
                <a:ahLst/>
                <a:cxnLst/>
                <a:rect l="l" t="t" r="r" b="b"/>
                <a:pathLst>
                  <a:path w="1789430" h="1701800">
                    <a:moveTo>
                      <a:pt x="922020" y="21590"/>
                    </a:moveTo>
                    <a:lnTo>
                      <a:pt x="1172210" y="529590"/>
                    </a:lnTo>
                    <a:cubicBezTo>
                      <a:pt x="1176020" y="538480"/>
                      <a:pt x="1184910" y="544830"/>
                      <a:pt x="1195070" y="546100"/>
                    </a:cubicBezTo>
                    <a:lnTo>
                      <a:pt x="1755140" y="627380"/>
                    </a:lnTo>
                    <a:cubicBezTo>
                      <a:pt x="1779270" y="631190"/>
                      <a:pt x="1789430" y="661670"/>
                      <a:pt x="1771650" y="678180"/>
                    </a:cubicBezTo>
                    <a:lnTo>
                      <a:pt x="1366520" y="1073150"/>
                    </a:lnTo>
                    <a:cubicBezTo>
                      <a:pt x="1358900" y="1079500"/>
                      <a:pt x="1356360" y="1089660"/>
                      <a:pt x="1357630" y="1099820"/>
                    </a:cubicBezTo>
                    <a:lnTo>
                      <a:pt x="1452880" y="1658620"/>
                    </a:lnTo>
                    <a:cubicBezTo>
                      <a:pt x="1456690" y="1682750"/>
                      <a:pt x="1431290" y="1701800"/>
                      <a:pt x="1409700" y="1690370"/>
                    </a:cubicBezTo>
                    <a:lnTo>
                      <a:pt x="908050" y="1426210"/>
                    </a:lnTo>
                    <a:cubicBezTo>
                      <a:pt x="899160" y="1421130"/>
                      <a:pt x="889000" y="1421130"/>
                      <a:pt x="880110" y="1426210"/>
                    </a:cubicBezTo>
                    <a:lnTo>
                      <a:pt x="378460" y="1690370"/>
                    </a:lnTo>
                    <a:cubicBezTo>
                      <a:pt x="356870" y="1701800"/>
                      <a:pt x="331470" y="1682750"/>
                      <a:pt x="335280" y="1658620"/>
                    </a:cubicBezTo>
                    <a:lnTo>
                      <a:pt x="430530" y="1099820"/>
                    </a:lnTo>
                    <a:cubicBezTo>
                      <a:pt x="431800" y="1089660"/>
                      <a:pt x="429260" y="1080770"/>
                      <a:pt x="421640" y="1073150"/>
                    </a:cubicBezTo>
                    <a:lnTo>
                      <a:pt x="17780" y="678180"/>
                    </a:lnTo>
                    <a:cubicBezTo>
                      <a:pt x="0" y="660400"/>
                      <a:pt x="10160" y="631190"/>
                      <a:pt x="34290" y="627380"/>
                    </a:cubicBezTo>
                    <a:lnTo>
                      <a:pt x="594360" y="546100"/>
                    </a:lnTo>
                    <a:cubicBezTo>
                      <a:pt x="604520" y="544830"/>
                      <a:pt x="612140" y="538480"/>
                      <a:pt x="617220" y="529590"/>
                    </a:cubicBezTo>
                    <a:lnTo>
                      <a:pt x="867410" y="21590"/>
                    </a:lnTo>
                    <a:cubicBezTo>
                      <a:pt x="878840" y="0"/>
                      <a:pt x="910590" y="0"/>
                      <a:pt x="922020" y="21590"/>
                    </a:cubicBezTo>
                    <a:close/>
                  </a:path>
                </a:pathLst>
              </a:custGeom>
              <a:solidFill>
                <a:srgbClr val="D8EE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0" name="Group 70"/>
          <p:cNvGrpSpPr/>
          <p:nvPr/>
        </p:nvGrpSpPr>
        <p:grpSpPr>
          <a:xfrm>
            <a:off x="8769878" y="8398103"/>
            <a:ext cx="8308025" cy="665021"/>
            <a:chOff x="0" y="0"/>
            <a:chExt cx="11077367" cy="886694"/>
          </a:xfrm>
        </p:grpSpPr>
        <p:sp>
          <p:nvSpPr>
            <p:cNvPr id="71" name="TextBox 71"/>
            <p:cNvSpPr txBox="1"/>
            <p:nvPr/>
          </p:nvSpPr>
          <p:spPr>
            <a:xfrm>
              <a:off x="1570053" y="81397"/>
              <a:ext cx="9507314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b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Excel / Google Sheets</a:t>
              </a:r>
            </a:p>
          </p:txBody>
        </p:sp>
        <p:grpSp>
          <p:nvGrpSpPr>
            <p:cNvPr id="72" name="Group 72"/>
            <p:cNvGrpSpPr>
              <a:grpSpLocks noChangeAspect="1"/>
            </p:cNvGrpSpPr>
            <p:nvPr/>
          </p:nvGrpSpPr>
          <p:grpSpPr>
            <a:xfrm>
              <a:off x="0" y="0"/>
              <a:ext cx="930695" cy="886694"/>
              <a:chOff x="0" y="0"/>
              <a:chExt cx="1772920" cy="1689100"/>
            </a:xfrm>
          </p:grpSpPr>
          <p:sp>
            <p:nvSpPr>
              <p:cNvPr id="73" name="Freeform 73"/>
              <p:cNvSpPr/>
              <p:nvPr/>
            </p:nvSpPr>
            <p:spPr>
              <a:xfrm>
                <a:off x="-8890" y="-5080"/>
                <a:ext cx="1789430" cy="1701800"/>
              </a:xfrm>
              <a:custGeom>
                <a:avLst/>
                <a:gdLst/>
                <a:ahLst/>
                <a:cxnLst/>
                <a:rect l="l" t="t" r="r" b="b"/>
                <a:pathLst>
                  <a:path w="1789430" h="1701800">
                    <a:moveTo>
                      <a:pt x="922020" y="21590"/>
                    </a:moveTo>
                    <a:lnTo>
                      <a:pt x="1172210" y="529590"/>
                    </a:lnTo>
                    <a:cubicBezTo>
                      <a:pt x="1176020" y="538480"/>
                      <a:pt x="1184910" y="544830"/>
                      <a:pt x="1195070" y="546100"/>
                    </a:cubicBezTo>
                    <a:lnTo>
                      <a:pt x="1755140" y="627380"/>
                    </a:lnTo>
                    <a:cubicBezTo>
                      <a:pt x="1779270" y="631190"/>
                      <a:pt x="1789430" y="661670"/>
                      <a:pt x="1771650" y="678180"/>
                    </a:cubicBezTo>
                    <a:lnTo>
                      <a:pt x="1366520" y="1073150"/>
                    </a:lnTo>
                    <a:cubicBezTo>
                      <a:pt x="1358900" y="1079500"/>
                      <a:pt x="1356360" y="1089660"/>
                      <a:pt x="1357630" y="1099820"/>
                    </a:cubicBezTo>
                    <a:lnTo>
                      <a:pt x="1452880" y="1658620"/>
                    </a:lnTo>
                    <a:cubicBezTo>
                      <a:pt x="1456690" y="1682750"/>
                      <a:pt x="1431290" y="1701800"/>
                      <a:pt x="1409700" y="1690370"/>
                    </a:cubicBezTo>
                    <a:lnTo>
                      <a:pt x="908050" y="1426210"/>
                    </a:lnTo>
                    <a:cubicBezTo>
                      <a:pt x="899160" y="1421130"/>
                      <a:pt x="889000" y="1421130"/>
                      <a:pt x="880110" y="1426210"/>
                    </a:cubicBezTo>
                    <a:lnTo>
                      <a:pt x="378460" y="1690370"/>
                    </a:lnTo>
                    <a:cubicBezTo>
                      <a:pt x="356870" y="1701800"/>
                      <a:pt x="331470" y="1682750"/>
                      <a:pt x="335280" y="1658620"/>
                    </a:cubicBezTo>
                    <a:lnTo>
                      <a:pt x="430530" y="1099820"/>
                    </a:lnTo>
                    <a:cubicBezTo>
                      <a:pt x="431800" y="1089660"/>
                      <a:pt x="429260" y="1080770"/>
                      <a:pt x="421640" y="1073150"/>
                    </a:cubicBezTo>
                    <a:lnTo>
                      <a:pt x="17780" y="678180"/>
                    </a:lnTo>
                    <a:cubicBezTo>
                      <a:pt x="0" y="660400"/>
                      <a:pt x="10160" y="631190"/>
                      <a:pt x="34290" y="627380"/>
                    </a:cubicBezTo>
                    <a:lnTo>
                      <a:pt x="594360" y="546100"/>
                    </a:lnTo>
                    <a:cubicBezTo>
                      <a:pt x="604520" y="544830"/>
                      <a:pt x="612140" y="538480"/>
                      <a:pt x="617220" y="529590"/>
                    </a:cubicBezTo>
                    <a:lnTo>
                      <a:pt x="867410" y="21590"/>
                    </a:lnTo>
                    <a:cubicBezTo>
                      <a:pt x="878840" y="0"/>
                      <a:pt x="910590" y="0"/>
                      <a:pt x="922020" y="21590"/>
                    </a:cubicBezTo>
                    <a:close/>
                  </a:path>
                </a:pathLst>
              </a:custGeom>
              <a:solidFill>
                <a:srgbClr val="A7C8F8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4" name="Group 74"/>
          <p:cNvGrpSpPr/>
          <p:nvPr/>
        </p:nvGrpSpPr>
        <p:grpSpPr>
          <a:xfrm>
            <a:off x="8769878" y="9463174"/>
            <a:ext cx="8308025" cy="665021"/>
            <a:chOff x="0" y="0"/>
            <a:chExt cx="11077367" cy="886694"/>
          </a:xfrm>
        </p:grpSpPr>
        <p:sp>
          <p:nvSpPr>
            <p:cNvPr id="75" name="TextBox 75"/>
            <p:cNvSpPr txBox="1"/>
            <p:nvPr/>
          </p:nvSpPr>
          <p:spPr>
            <a:xfrm>
              <a:off x="1570053" y="81397"/>
              <a:ext cx="9507314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b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CHC Podcast Room</a:t>
              </a:r>
            </a:p>
          </p:txBody>
        </p:sp>
        <p:grpSp>
          <p:nvGrpSpPr>
            <p:cNvPr id="76" name="Group 76"/>
            <p:cNvGrpSpPr>
              <a:grpSpLocks noChangeAspect="1"/>
            </p:cNvGrpSpPr>
            <p:nvPr/>
          </p:nvGrpSpPr>
          <p:grpSpPr>
            <a:xfrm>
              <a:off x="0" y="0"/>
              <a:ext cx="930695" cy="886694"/>
              <a:chOff x="0" y="0"/>
              <a:chExt cx="1772920" cy="1689100"/>
            </a:xfrm>
          </p:grpSpPr>
          <p:sp>
            <p:nvSpPr>
              <p:cNvPr id="77" name="Freeform 77"/>
              <p:cNvSpPr/>
              <p:nvPr/>
            </p:nvSpPr>
            <p:spPr>
              <a:xfrm>
                <a:off x="-8890" y="-5080"/>
                <a:ext cx="1789430" cy="1701800"/>
              </a:xfrm>
              <a:custGeom>
                <a:avLst/>
                <a:gdLst/>
                <a:ahLst/>
                <a:cxnLst/>
                <a:rect l="l" t="t" r="r" b="b"/>
                <a:pathLst>
                  <a:path w="1789430" h="1701800">
                    <a:moveTo>
                      <a:pt x="922020" y="21590"/>
                    </a:moveTo>
                    <a:lnTo>
                      <a:pt x="1172210" y="529590"/>
                    </a:lnTo>
                    <a:cubicBezTo>
                      <a:pt x="1176020" y="538480"/>
                      <a:pt x="1184910" y="544830"/>
                      <a:pt x="1195070" y="546100"/>
                    </a:cubicBezTo>
                    <a:lnTo>
                      <a:pt x="1755140" y="627380"/>
                    </a:lnTo>
                    <a:cubicBezTo>
                      <a:pt x="1779270" y="631190"/>
                      <a:pt x="1789430" y="661670"/>
                      <a:pt x="1771650" y="678180"/>
                    </a:cubicBezTo>
                    <a:lnTo>
                      <a:pt x="1366520" y="1073150"/>
                    </a:lnTo>
                    <a:cubicBezTo>
                      <a:pt x="1358900" y="1079500"/>
                      <a:pt x="1356360" y="1089660"/>
                      <a:pt x="1357630" y="1099820"/>
                    </a:cubicBezTo>
                    <a:lnTo>
                      <a:pt x="1452880" y="1658620"/>
                    </a:lnTo>
                    <a:cubicBezTo>
                      <a:pt x="1456690" y="1682750"/>
                      <a:pt x="1431290" y="1701800"/>
                      <a:pt x="1409700" y="1690370"/>
                    </a:cubicBezTo>
                    <a:lnTo>
                      <a:pt x="908050" y="1426210"/>
                    </a:lnTo>
                    <a:cubicBezTo>
                      <a:pt x="899160" y="1421130"/>
                      <a:pt x="889000" y="1421130"/>
                      <a:pt x="880110" y="1426210"/>
                    </a:cubicBezTo>
                    <a:lnTo>
                      <a:pt x="378460" y="1690370"/>
                    </a:lnTo>
                    <a:cubicBezTo>
                      <a:pt x="356870" y="1701800"/>
                      <a:pt x="331470" y="1682750"/>
                      <a:pt x="335280" y="1658620"/>
                    </a:cubicBezTo>
                    <a:lnTo>
                      <a:pt x="430530" y="1099820"/>
                    </a:lnTo>
                    <a:cubicBezTo>
                      <a:pt x="431800" y="1089660"/>
                      <a:pt x="429260" y="1080770"/>
                      <a:pt x="421640" y="1073150"/>
                    </a:cubicBezTo>
                    <a:lnTo>
                      <a:pt x="17780" y="678180"/>
                    </a:lnTo>
                    <a:cubicBezTo>
                      <a:pt x="0" y="660400"/>
                      <a:pt x="10160" y="631190"/>
                      <a:pt x="34290" y="627380"/>
                    </a:cubicBezTo>
                    <a:lnTo>
                      <a:pt x="594360" y="546100"/>
                    </a:lnTo>
                    <a:cubicBezTo>
                      <a:pt x="604520" y="544830"/>
                      <a:pt x="612140" y="538480"/>
                      <a:pt x="617220" y="529590"/>
                    </a:cubicBezTo>
                    <a:lnTo>
                      <a:pt x="867410" y="21590"/>
                    </a:lnTo>
                    <a:cubicBezTo>
                      <a:pt x="878840" y="0"/>
                      <a:pt x="910590" y="0"/>
                      <a:pt x="922020" y="21590"/>
                    </a:cubicBezTo>
                    <a:close/>
                  </a:path>
                </a:pathLst>
              </a:custGeom>
              <a:solidFill>
                <a:srgbClr val="D8EE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357097" y="1797088"/>
            <a:ext cx="5783222" cy="7710963"/>
          </a:xfrm>
          <a:custGeom>
            <a:avLst/>
            <a:gdLst/>
            <a:ahLst/>
            <a:cxnLst/>
            <a:rect l="l" t="t" r="r" b="b"/>
            <a:pathLst>
              <a:path w="5783222" h="7710963">
                <a:moveTo>
                  <a:pt x="0" y="0"/>
                </a:moveTo>
                <a:lnTo>
                  <a:pt x="5783222" y="0"/>
                </a:lnTo>
                <a:lnTo>
                  <a:pt x="5783222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594103" y="444183"/>
            <a:ext cx="9099795" cy="1254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79"/>
              </a:lnSpc>
            </a:pPr>
            <a:r>
              <a:rPr lang="en-US" sz="8799">
                <a:solidFill>
                  <a:srgbClr val="006AFF"/>
                </a:solidFill>
                <a:latin typeface="March"/>
                <a:ea typeface="March"/>
                <a:cs typeface="March"/>
                <a:sym typeface="March"/>
              </a:rPr>
              <a:t>Podcast Room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2503232" y="2667154"/>
            <a:ext cx="8308025" cy="665021"/>
            <a:chOff x="0" y="0"/>
            <a:chExt cx="11077367" cy="886694"/>
          </a:xfrm>
        </p:grpSpPr>
        <p:sp>
          <p:nvSpPr>
            <p:cNvPr id="5" name="TextBox 5"/>
            <p:cNvSpPr txBox="1"/>
            <p:nvPr/>
          </p:nvSpPr>
          <p:spPr>
            <a:xfrm>
              <a:off x="1570053" y="81397"/>
              <a:ext cx="9507314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b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Privacy</a:t>
              </a:r>
            </a:p>
          </p:txBody>
        </p: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0" y="0"/>
              <a:ext cx="930695" cy="886694"/>
              <a:chOff x="0" y="0"/>
              <a:chExt cx="1772920" cy="16891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8890" y="-5080"/>
                <a:ext cx="1789430" cy="1701800"/>
              </a:xfrm>
              <a:custGeom>
                <a:avLst/>
                <a:gdLst/>
                <a:ahLst/>
                <a:cxnLst/>
                <a:rect l="l" t="t" r="r" b="b"/>
                <a:pathLst>
                  <a:path w="1789430" h="1701800">
                    <a:moveTo>
                      <a:pt x="922020" y="21590"/>
                    </a:moveTo>
                    <a:lnTo>
                      <a:pt x="1172210" y="529590"/>
                    </a:lnTo>
                    <a:cubicBezTo>
                      <a:pt x="1176020" y="538480"/>
                      <a:pt x="1184910" y="544830"/>
                      <a:pt x="1195070" y="546100"/>
                    </a:cubicBezTo>
                    <a:lnTo>
                      <a:pt x="1755140" y="627380"/>
                    </a:lnTo>
                    <a:cubicBezTo>
                      <a:pt x="1779270" y="631190"/>
                      <a:pt x="1789430" y="661670"/>
                      <a:pt x="1771650" y="678180"/>
                    </a:cubicBezTo>
                    <a:lnTo>
                      <a:pt x="1366520" y="1073150"/>
                    </a:lnTo>
                    <a:cubicBezTo>
                      <a:pt x="1358900" y="1079500"/>
                      <a:pt x="1356360" y="1089660"/>
                      <a:pt x="1357630" y="1099820"/>
                    </a:cubicBezTo>
                    <a:lnTo>
                      <a:pt x="1452880" y="1658620"/>
                    </a:lnTo>
                    <a:cubicBezTo>
                      <a:pt x="1456690" y="1682750"/>
                      <a:pt x="1431290" y="1701800"/>
                      <a:pt x="1409700" y="1690370"/>
                    </a:cubicBezTo>
                    <a:lnTo>
                      <a:pt x="908050" y="1426210"/>
                    </a:lnTo>
                    <a:cubicBezTo>
                      <a:pt x="899160" y="1421130"/>
                      <a:pt x="889000" y="1421130"/>
                      <a:pt x="880110" y="1426210"/>
                    </a:cubicBezTo>
                    <a:lnTo>
                      <a:pt x="378460" y="1690370"/>
                    </a:lnTo>
                    <a:cubicBezTo>
                      <a:pt x="356870" y="1701800"/>
                      <a:pt x="331470" y="1682750"/>
                      <a:pt x="335280" y="1658620"/>
                    </a:cubicBezTo>
                    <a:lnTo>
                      <a:pt x="430530" y="1099820"/>
                    </a:lnTo>
                    <a:cubicBezTo>
                      <a:pt x="431800" y="1089660"/>
                      <a:pt x="429260" y="1080770"/>
                      <a:pt x="421640" y="1073150"/>
                    </a:cubicBezTo>
                    <a:lnTo>
                      <a:pt x="17780" y="678180"/>
                    </a:lnTo>
                    <a:cubicBezTo>
                      <a:pt x="0" y="660400"/>
                      <a:pt x="10160" y="631190"/>
                      <a:pt x="34290" y="627380"/>
                    </a:cubicBezTo>
                    <a:lnTo>
                      <a:pt x="594360" y="546100"/>
                    </a:lnTo>
                    <a:cubicBezTo>
                      <a:pt x="604520" y="544830"/>
                      <a:pt x="612140" y="538480"/>
                      <a:pt x="617220" y="529590"/>
                    </a:cubicBezTo>
                    <a:lnTo>
                      <a:pt x="867410" y="21590"/>
                    </a:lnTo>
                    <a:cubicBezTo>
                      <a:pt x="878840" y="0"/>
                      <a:pt x="910590" y="0"/>
                      <a:pt x="922020" y="21590"/>
                    </a:cubicBezTo>
                    <a:close/>
                  </a:path>
                </a:pathLst>
              </a:custGeom>
              <a:solidFill>
                <a:srgbClr val="D8EE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" name="Group 8"/>
          <p:cNvGrpSpPr/>
          <p:nvPr/>
        </p:nvGrpSpPr>
        <p:grpSpPr>
          <a:xfrm>
            <a:off x="2503232" y="3760799"/>
            <a:ext cx="8308025" cy="665021"/>
            <a:chOff x="0" y="0"/>
            <a:chExt cx="11077367" cy="886694"/>
          </a:xfrm>
        </p:grpSpPr>
        <p:sp>
          <p:nvSpPr>
            <p:cNvPr id="9" name="TextBox 9"/>
            <p:cNvSpPr txBox="1"/>
            <p:nvPr/>
          </p:nvSpPr>
          <p:spPr>
            <a:xfrm>
              <a:off x="1570053" y="92169"/>
              <a:ext cx="9507314" cy="6547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99"/>
                </a:lnSpc>
              </a:pPr>
              <a:r>
                <a:rPr lang="en-US" sz="2999" b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Microphones</a:t>
              </a:r>
            </a:p>
          </p:txBody>
        </p: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0" y="0"/>
              <a:ext cx="930695" cy="886694"/>
              <a:chOff x="0" y="0"/>
              <a:chExt cx="1772920" cy="16891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-8890" y="-5080"/>
                <a:ext cx="1789430" cy="1701800"/>
              </a:xfrm>
              <a:custGeom>
                <a:avLst/>
                <a:gdLst/>
                <a:ahLst/>
                <a:cxnLst/>
                <a:rect l="l" t="t" r="r" b="b"/>
                <a:pathLst>
                  <a:path w="1789430" h="1701800">
                    <a:moveTo>
                      <a:pt x="922020" y="21590"/>
                    </a:moveTo>
                    <a:lnTo>
                      <a:pt x="1172210" y="529590"/>
                    </a:lnTo>
                    <a:cubicBezTo>
                      <a:pt x="1176020" y="538480"/>
                      <a:pt x="1184910" y="544830"/>
                      <a:pt x="1195070" y="546100"/>
                    </a:cubicBezTo>
                    <a:lnTo>
                      <a:pt x="1755140" y="627380"/>
                    </a:lnTo>
                    <a:cubicBezTo>
                      <a:pt x="1779270" y="631190"/>
                      <a:pt x="1789430" y="661670"/>
                      <a:pt x="1771650" y="678180"/>
                    </a:cubicBezTo>
                    <a:lnTo>
                      <a:pt x="1366520" y="1073150"/>
                    </a:lnTo>
                    <a:cubicBezTo>
                      <a:pt x="1358900" y="1079500"/>
                      <a:pt x="1356360" y="1089660"/>
                      <a:pt x="1357630" y="1099820"/>
                    </a:cubicBezTo>
                    <a:lnTo>
                      <a:pt x="1452880" y="1658620"/>
                    </a:lnTo>
                    <a:cubicBezTo>
                      <a:pt x="1456690" y="1682750"/>
                      <a:pt x="1431290" y="1701800"/>
                      <a:pt x="1409700" y="1690370"/>
                    </a:cubicBezTo>
                    <a:lnTo>
                      <a:pt x="908050" y="1426210"/>
                    </a:lnTo>
                    <a:cubicBezTo>
                      <a:pt x="899160" y="1421130"/>
                      <a:pt x="889000" y="1421130"/>
                      <a:pt x="880110" y="1426210"/>
                    </a:cubicBezTo>
                    <a:lnTo>
                      <a:pt x="378460" y="1690370"/>
                    </a:lnTo>
                    <a:cubicBezTo>
                      <a:pt x="356870" y="1701800"/>
                      <a:pt x="331470" y="1682750"/>
                      <a:pt x="335280" y="1658620"/>
                    </a:cubicBezTo>
                    <a:lnTo>
                      <a:pt x="430530" y="1099820"/>
                    </a:lnTo>
                    <a:cubicBezTo>
                      <a:pt x="431800" y="1089660"/>
                      <a:pt x="429260" y="1080770"/>
                      <a:pt x="421640" y="1073150"/>
                    </a:cubicBezTo>
                    <a:lnTo>
                      <a:pt x="17780" y="678180"/>
                    </a:lnTo>
                    <a:cubicBezTo>
                      <a:pt x="0" y="660400"/>
                      <a:pt x="10160" y="631190"/>
                      <a:pt x="34290" y="627380"/>
                    </a:cubicBezTo>
                    <a:lnTo>
                      <a:pt x="594360" y="546100"/>
                    </a:lnTo>
                    <a:cubicBezTo>
                      <a:pt x="604520" y="544830"/>
                      <a:pt x="612140" y="538480"/>
                      <a:pt x="617220" y="529590"/>
                    </a:cubicBezTo>
                    <a:lnTo>
                      <a:pt x="867410" y="21590"/>
                    </a:lnTo>
                    <a:cubicBezTo>
                      <a:pt x="878840" y="0"/>
                      <a:pt x="910590" y="0"/>
                      <a:pt x="922020" y="21590"/>
                    </a:cubicBezTo>
                    <a:close/>
                  </a:path>
                </a:pathLst>
              </a:custGeom>
              <a:solidFill>
                <a:srgbClr val="A7C8F8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2" name="Group 12"/>
          <p:cNvGrpSpPr/>
          <p:nvPr/>
        </p:nvGrpSpPr>
        <p:grpSpPr>
          <a:xfrm>
            <a:off x="2503232" y="4854445"/>
            <a:ext cx="8308025" cy="665021"/>
            <a:chOff x="0" y="0"/>
            <a:chExt cx="11077367" cy="886694"/>
          </a:xfrm>
        </p:grpSpPr>
        <p:sp>
          <p:nvSpPr>
            <p:cNvPr id="13" name="TextBox 13"/>
            <p:cNvSpPr txBox="1"/>
            <p:nvPr/>
          </p:nvSpPr>
          <p:spPr>
            <a:xfrm>
              <a:off x="1570053" y="81397"/>
              <a:ext cx="9507314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b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Headphones</a:t>
              </a:r>
            </a:p>
          </p:txBody>
        </p:sp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>
              <a:off x="0" y="0"/>
              <a:ext cx="930695" cy="886694"/>
              <a:chOff x="0" y="0"/>
              <a:chExt cx="1772920" cy="16891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-8890" y="-5080"/>
                <a:ext cx="1789430" cy="1701800"/>
              </a:xfrm>
              <a:custGeom>
                <a:avLst/>
                <a:gdLst/>
                <a:ahLst/>
                <a:cxnLst/>
                <a:rect l="l" t="t" r="r" b="b"/>
                <a:pathLst>
                  <a:path w="1789430" h="1701800">
                    <a:moveTo>
                      <a:pt x="922020" y="21590"/>
                    </a:moveTo>
                    <a:lnTo>
                      <a:pt x="1172210" y="529590"/>
                    </a:lnTo>
                    <a:cubicBezTo>
                      <a:pt x="1176020" y="538480"/>
                      <a:pt x="1184910" y="544830"/>
                      <a:pt x="1195070" y="546100"/>
                    </a:cubicBezTo>
                    <a:lnTo>
                      <a:pt x="1755140" y="627380"/>
                    </a:lnTo>
                    <a:cubicBezTo>
                      <a:pt x="1779270" y="631190"/>
                      <a:pt x="1789430" y="661670"/>
                      <a:pt x="1771650" y="678180"/>
                    </a:cubicBezTo>
                    <a:lnTo>
                      <a:pt x="1366520" y="1073150"/>
                    </a:lnTo>
                    <a:cubicBezTo>
                      <a:pt x="1358900" y="1079500"/>
                      <a:pt x="1356360" y="1089660"/>
                      <a:pt x="1357630" y="1099820"/>
                    </a:cubicBezTo>
                    <a:lnTo>
                      <a:pt x="1452880" y="1658620"/>
                    </a:lnTo>
                    <a:cubicBezTo>
                      <a:pt x="1456690" y="1682750"/>
                      <a:pt x="1431290" y="1701800"/>
                      <a:pt x="1409700" y="1690370"/>
                    </a:cubicBezTo>
                    <a:lnTo>
                      <a:pt x="908050" y="1426210"/>
                    </a:lnTo>
                    <a:cubicBezTo>
                      <a:pt x="899160" y="1421130"/>
                      <a:pt x="889000" y="1421130"/>
                      <a:pt x="880110" y="1426210"/>
                    </a:cubicBezTo>
                    <a:lnTo>
                      <a:pt x="378460" y="1690370"/>
                    </a:lnTo>
                    <a:cubicBezTo>
                      <a:pt x="356870" y="1701800"/>
                      <a:pt x="331470" y="1682750"/>
                      <a:pt x="335280" y="1658620"/>
                    </a:cubicBezTo>
                    <a:lnTo>
                      <a:pt x="430530" y="1099820"/>
                    </a:lnTo>
                    <a:cubicBezTo>
                      <a:pt x="431800" y="1089660"/>
                      <a:pt x="429260" y="1080770"/>
                      <a:pt x="421640" y="1073150"/>
                    </a:cubicBezTo>
                    <a:lnTo>
                      <a:pt x="17780" y="678180"/>
                    </a:lnTo>
                    <a:cubicBezTo>
                      <a:pt x="0" y="660400"/>
                      <a:pt x="10160" y="631190"/>
                      <a:pt x="34290" y="627380"/>
                    </a:cubicBezTo>
                    <a:lnTo>
                      <a:pt x="594360" y="546100"/>
                    </a:lnTo>
                    <a:cubicBezTo>
                      <a:pt x="604520" y="544830"/>
                      <a:pt x="612140" y="538480"/>
                      <a:pt x="617220" y="529590"/>
                    </a:cubicBezTo>
                    <a:lnTo>
                      <a:pt x="867410" y="21590"/>
                    </a:lnTo>
                    <a:cubicBezTo>
                      <a:pt x="878840" y="0"/>
                      <a:pt x="910590" y="0"/>
                      <a:pt x="922020" y="21590"/>
                    </a:cubicBezTo>
                    <a:close/>
                  </a:path>
                </a:pathLst>
              </a:custGeom>
              <a:solidFill>
                <a:srgbClr val="D8EE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2503232" y="5948090"/>
            <a:ext cx="8308025" cy="986858"/>
            <a:chOff x="0" y="0"/>
            <a:chExt cx="11077367" cy="1315811"/>
          </a:xfrm>
        </p:grpSpPr>
        <p:sp>
          <p:nvSpPr>
            <p:cNvPr id="17" name="TextBox 17"/>
            <p:cNvSpPr txBox="1"/>
            <p:nvPr/>
          </p:nvSpPr>
          <p:spPr>
            <a:xfrm>
              <a:off x="1570053" y="-57150"/>
              <a:ext cx="9507314" cy="13729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b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Book a time </a:t>
              </a:r>
            </a:p>
            <a:p>
              <a:pPr algn="l">
                <a:lnSpc>
                  <a:spcPts val="4199"/>
                </a:lnSpc>
              </a:pPr>
              <a:r>
                <a:rPr lang="en-US" sz="2999" b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Email Cindy, Amy, or Holly</a:t>
              </a:r>
            </a:p>
          </p:txBody>
        </p:sp>
        <p:grpSp>
          <p:nvGrpSpPr>
            <p:cNvPr id="18" name="Group 18"/>
            <p:cNvGrpSpPr>
              <a:grpSpLocks noChangeAspect="1"/>
            </p:cNvGrpSpPr>
            <p:nvPr/>
          </p:nvGrpSpPr>
          <p:grpSpPr>
            <a:xfrm>
              <a:off x="0" y="214559"/>
              <a:ext cx="930695" cy="886694"/>
              <a:chOff x="0" y="0"/>
              <a:chExt cx="1772920" cy="16891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-8890" y="-5080"/>
                <a:ext cx="1789430" cy="1701800"/>
              </a:xfrm>
              <a:custGeom>
                <a:avLst/>
                <a:gdLst/>
                <a:ahLst/>
                <a:cxnLst/>
                <a:rect l="l" t="t" r="r" b="b"/>
                <a:pathLst>
                  <a:path w="1789430" h="1701800">
                    <a:moveTo>
                      <a:pt x="922020" y="21590"/>
                    </a:moveTo>
                    <a:lnTo>
                      <a:pt x="1172210" y="529590"/>
                    </a:lnTo>
                    <a:cubicBezTo>
                      <a:pt x="1176020" y="538480"/>
                      <a:pt x="1184910" y="544830"/>
                      <a:pt x="1195070" y="546100"/>
                    </a:cubicBezTo>
                    <a:lnTo>
                      <a:pt x="1755140" y="627380"/>
                    </a:lnTo>
                    <a:cubicBezTo>
                      <a:pt x="1779270" y="631190"/>
                      <a:pt x="1789430" y="661670"/>
                      <a:pt x="1771650" y="678180"/>
                    </a:cubicBezTo>
                    <a:lnTo>
                      <a:pt x="1366520" y="1073150"/>
                    </a:lnTo>
                    <a:cubicBezTo>
                      <a:pt x="1358900" y="1079500"/>
                      <a:pt x="1356360" y="1089660"/>
                      <a:pt x="1357630" y="1099820"/>
                    </a:cubicBezTo>
                    <a:lnTo>
                      <a:pt x="1452880" y="1658620"/>
                    </a:lnTo>
                    <a:cubicBezTo>
                      <a:pt x="1456690" y="1682750"/>
                      <a:pt x="1431290" y="1701800"/>
                      <a:pt x="1409700" y="1690370"/>
                    </a:cubicBezTo>
                    <a:lnTo>
                      <a:pt x="908050" y="1426210"/>
                    </a:lnTo>
                    <a:cubicBezTo>
                      <a:pt x="899160" y="1421130"/>
                      <a:pt x="889000" y="1421130"/>
                      <a:pt x="880110" y="1426210"/>
                    </a:cubicBezTo>
                    <a:lnTo>
                      <a:pt x="378460" y="1690370"/>
                    </a:lnTo>
                    <a:cubicBezTo>
                      <a:pt x="356870" y="1701800"/>
                      <a:pt x="331470" y="1682750"/>
                      <a:pt x="335280" y="1658620"/>
                    </a:cubicBezTo>
                    <a:lnTo>
                      <a:pt x="430530" y="1099820"/>
                    </a:lnTo>
                    <a:cubicBezTo>
                      <a:pt x="431800" y="1089660"/>
                      <a:pt x="429260" y="1080770"/>
                      <a:pt x="421640" y="1073150"/>
                    </a:cubicBezTo>
                    <a:lnTo>
                      <a:pt x="17780" y="678180"/>
                    </a:lnTo>
                    <a:cubicBezTo>
                      <a:pt x="0" y="660400"/>
                      <a:pt x="10160" y="631190"/>
                      <a:pt x="34290" y="627380"/>
                    </a:cubicBezTo>
                    <a:lnTo>
                      <a:pt x="594360" y="546100"/>
                    </a:lnTo>
                    <a:cubicBezTo>
                      <a:pt x="604520" y="544830"/>
                      <a:pt x="612140" y="538480"/>
                      <a:pt x="617220" y="529590"/>
                    </a:cubicBezTo>
                    <a:lnTo>
                      <a:pt x="867410" y="21590"/>
                    </a:lnTo>
                    <a:cubicBezTo>
                      <a:pt x="878840" y="0"/>
                      <a:pt x="910590" y="0"/>
                      <a:pt x="922020" y="21590"/>
                    </a:cubicBezTo>
                    <a:close/>
                  </a:path>
                </a:pathLst>
              </a:custGeom>
              <a:solidFill>
                <a:srgbClr val="A7C8F8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6536994"/>
            <a:ext cx="2102209" cy="2721306"/>
          </a:xfrm>
          <a:custGeom>
            <a:avLst/>
            <a:gdLst/>
            <a:ahLst/>
            <a:cxnLst/>
            <a:rect l="l" t="t" r="r" b="b"/>
            <a:pathLst>
              <a:path w="2102209" h="2721306">
                <a:moveTo>
                  <a:pt x="0" y="0"/>
                </a:moveTo>
                <a:lnTo>
                  <a:pt x="2102209" y="0"/>
                </a:lnTo>
                <a:lnTo>
                  <a:pt x="2102209" y="2721306"/>
                </a:lnTo>
                <a:lnTo>
                  <a:pt x="0" y="27213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778542" y="1302568"/>
            <a:ext cx="10730917" cy="6436275"/>
            <a:chOff x="0" y="0"/>
            <a:chExt cx="14307889" cy="858170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4307889" cy="8581700"/>
              <a:chOff x="0" y="0"/>
              <a:chExt cx="2826250" cy="169515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826250" cy="1695151"/>
              </a:xfrm>
              <a:custGeom>
                <a:avLst/>
                <a:gdLst/>
                <a:ahLst/>
                <a:cxnLst/>
                <a:rect l="l" t="t" r="r" b="b"/>
                <a:pathLst>
                  <a:path w="2826250" h="1695151">
                    <a:moveTo>
                      <a:pt x="36794" y="0"/>
                    </a:moveTo>
                    <a:lnTo>
                      <a:pt x="2789455" y="0"/>
                    </a:lnTo>
                    <a:cubicBezTo>
                      <a:pt x="2799214" y="0"/>
                      <a:pt x="2808572" y="3877"/>
                      <a:pt x="2815473" y="10777"/>
                    </a:cubicBezTo>
                    <a:cubicBezTo>
                      <a:pt x="2822373" y="17677"/>
                      <a:pt x="2826250" y="27036"/>
                      <a:pt x="2826250" y="36794"/>
                    </a:cubicBezTo>
                    <a:lnTo>
                      <a:pt x="2826250" y="1658356"/>
                    </a:lnTo>
                    <a:cubicBezTo>
                      <a:pt x="2826250" y="1668115"/>
                      <a:pt x="2822373" y="1677474"/>
                      <a:pt x="2815473" y="1684374"/>
                    </a:cubicBezTo>
                    <a:cubicBezTo>
                      <a:pt x="2808572" y="1691274"/>
                      <a:pt x="2799214" y="1695151"/>
                      <a:pt x="2789455" y="1695151"/>
                    </a:cubicBezTo>
                    <a:lnTo>
                      <a:pt x="36794" y="1695151"/>
                    </a:lnTo>
                    <a:cubicBezTo>
                      <a:pt x="27036" y="1695151"/>
                      <a:pt x="17677" y="1691274"/>
                      <a:pt x="10777" y="1684374"/>
                    </a:cubicBezTo>
                    <a:cubicBezTo>
                      <a:pt x="3877" y="1677474"/>
                      <a:pt x="0" y="1668115"/>
                      <a:pt x="0" y="1658356"/>
                    </a:cubicBezTo>
                    <a:lnTo>
                      <a:pt x="0" y="36794"/>
                    </a:lnTo>
                    <a:cubicBezTo>
                      <a:pt x="0" y="27036"/>
                      <a:pt x="3877" y="17677"/>
                      <a:pt x="10777" y="10777"/>
                    </a:cubicBezTo>
                    <a:cubicBezTo>
                      <a:pt x="17677" y="3877"/>
                      <a:pt x="27036" y="0"/>
                      <a:pt x="3679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2826250" cy="17332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786238" y="302415"/>
              <a:ext cx="12735412" cy="7910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19"/>
                </a:lnSpc>
              </a:pPr>
              <a:r>
                <a:rPr lang="en-US" sz="3299" b="1">
                  <a:solidFill>
                    <a:srgbClr val="006AFF"/>
                  </a:solidFill>
                  <a:latin typeface="Roca Two Bold"/>
                  <a:ea typeface="Roca Two Bold"/>
                  <a:cs typeface="Roca Two Bold"/>
                  <a:sym typeface="Roca Two Bold"/>
                </a:rPr>
                <a:t>ACTION PLAN! PICK AT LEAST ONE OF THE BELOW TO DO </a:t>
              </a:r>
              <a:r>
                <a:rPr lang="en-US" sz="3299" b="1" i="1" u="sng">
                  <a:solidFill>
                    <a:srgbClr val="006AFF"/>
                  </a:solidFill>
                  <a:latin typeface="Roca Two Bold Italics"/>
                  <a:ea typeface="Roca Two Bold Italics"/>
                  <a:cs typeface="Roca Two Bold Italics"/>
                  <a:sym typeface="Roca Two Bold Italics"/>
                </a:rPr>
                <a:t>THIS</a:t>
              </a:r>
              <a:r>
                <a:rPr lang="en-US" sz="3299" b="1">
                  <a:solidFill>
                    <a:srgbClr val="006AFF"/>
                  </a:solidFill>
                  <a:latin typeface="Roca Two Bold"/>
                  <a:ea typeface="Roca Two Bold"/>
                  <a:cs typeface="Roca Two Bold"/>
                  <a:sym typeface="Roca Two Bold"/>
                </a:rPr>
                <a:t> WEEK!</a:t>
              </a:r>
            </a:p>
            <a:p>
              <a:pPr algn="ctr">
                <a:lnSpc>
                  <a:spcPts val="4200"/>
                </a:lnSpc>
              </a:pPr>
              <a:endParaRPr lang="en-US" sz="3299" b="1">
                <a:solidFill>
                  <a:srgbClr val="006AFF"/>
                </a:solidFill>
                <a:latin typeface="Roca Two Bold"/>
                <a:ea typeface="Roca Two Bold"/>
                <a:cs typeface="Roca Two Bold"/>
                <a:sym typeface="Roca Two Bold"/>
              </a:endParaRPr>
            </a:p>
            <a:p>
              <a:pPr marL="647700" lvl="1" indent="-323850" algn="ctr">
                <a:lnSpc>
                  <a:spcPts val="4200"/>
                </a:lnSpc>
                <a:buAutoNum type="arabicPeriod"/>
              </a:pPr>
              <a:r>
                <a:rPr lang="en-US" sz="3000">
                  <a:solidFill>
                    <a:srgbClr val="F899C0"/>
                  </a:solidFill>
                  <a:latin typeface="Roca Two"/>
                  <a:ea typeface="Roca Two"/>
                  <a:cs typeface="Roca Two"/>
                  <a:sym typeface="Roca Two"/>
                </a:rPr>
                <a:t>Update your social media bios</a:t>
              </a:r>
            </a:p>
            <a:p>
              <a:pPr marL="647700" lvl="1" indent="-323850" algn="ctr">
                <a:lnSpc>
                  <a:spcPts val="4200"/>
                </a:lnSpc>
                <a:buAutoNum type="arabicPeriod"/>
              </a:pPr>
              <a:r>
                <a:rPr lang="en-US" sz="3000">
                  <a:solidFill>
                    <a:srgbClr val="F899C0"/>
                  </a:solidFill>
                  <a:latin typeface="Roca Two"/>
                  <a:ea typeface="Roca Two"/>
                  <a:cs typeface="Roca Two"/>
                  <a:sym typeface="Roca Two"/>
                </a:rPr>
                <a:t>Set up a Google Business page</a:t>
              </a:r>
            </a:p>
            <a:p>
              <a:pPr marL="647700" lvl="1" indent="-323850" algn="ctr">
                <a:lnSpc>
                  <a:spcPts val="4200"/>
                </a:lnSpc>
                <a:buAutoNum type="arabicPeriod"/>
              </a:pPr>
              <a:r>
                <a:rPr lang="en-US" sz="3000">
                  <a:solidFill>
                    <a:srgbClr val="F899C0"/>
                  </a:solidFill>
                  <a:latin typeface="Roca Two"/>
                  <a:ea typeface="Roca Two"/>
                  <a:cs typeface="Roca Two"/>
                  <a:sym typeface="Roca Two"/>
                </a:rPr>
                <a:t>Ask 2 happy clients to leave a review</a:t>
              </a:r>
            </a:p>
            <a:p>
              <a:pPr marL="647700" lvl="1" indent="-323850" algn="ctr">
                <a:lnSpc>
                  <a:spcPts val="4200"/>
                </a:lnSpc>
                <a:buAutoNum type="arabicPeriod"/>
              </a:pPr>
              <a:r>
                <a:rPr lang="en-US" sz="3000">
                  <a:solidFill>
                    <a:srgbClr val="F899C0"/>
                  </a:solidFill>
                  <a:latin typeface="Roca Two"/>
                  <a:ea typeface="Roca Two"/>
                  <a:cs typeface="Roca Two"/>
                  <a:sym typeface="Roca Two"/>
                </a:rPr>
                <a:t>Get an affiliate site</a:t>
              </a:r>
            </a:p>
            <a:p>
              <a:pPr marL="647700" lvl="1" indent="-323850" algn="ctr">
                <a:lnSpc>
                  <a:spcPts val="4200"/>
                </a:lnSpc>
                <a:buAutoNum type="arabicPeriod"/>
              </a:pPr>
              <a:r>
                <a:rPr lang="en-US" sz="3000">
                  <a:solidFill>
                    <a:srgbClr val="F899C0"/>
                  </a:solidFill>
                  <a:latin typeface="Roca Two"/>
                  <a:ea typeface="Roca Two"/>
                  <a:cs typeface="Roca Two"/>
                  <a:sym typeface="Roca Two"/>
                </a:rPr>
                <a:t>Create a business social media account</a:t>
              </a:r>
            </a:p>
            <a:p>
              <a:pPr marL="647700" lvl="1" indent="-323850" algn="ctr">
                <a:lnSpc>
                  <a:spcPts val="4200"/>
                </a:lnSpc>
                <a:buAutoNum type="arabicPeriod"/>
              </a:pPr>
              <a:r>
                <a:rPr lang="en-US" sz="3000">
                  <a:solidFill>
                    <a:srgbClr val="F899C0"/>
                  </a:solidFill>
                  <a:latin typeface="Roca Two"/>
                  <a:ea typeface="Roca Two"/>
                  <a:cs typeface="Roca Two"/>
                  <a:sym typeface="Roca Two"/>
                </a:rPr>
                <a:t>Post on a social media account</a:t>
              </a:r>
            </a:p>
            <a:p>
              <a:pPr algn="ctr">
                <a:lnSpc>
                  <a:spcPts val="4200"/>
                </a:lnSpc>
              </a:pPr>
              <a:endParaRPr lang="en-US" sz="3000">
                <a:solidFill>
                  <a:srgbClr val="F899C0"/>
                </a:solidFill>
                <a:latin typeface="Roca Two"/>
                <a:ea typeface="Roca Two"/>
                <a:cs typeface="Roca Two"/>
                <a:sym typeface="Roca Two"/>
              </a:endParaRPr>
            </a:p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F899C0"/>
                  </a:solidFill>
                  <a:latin typeface="Roca Two"/>
                  <a:ea typeface="Roca Two"/>
                  <a:cs typeface="Roca Two"/>
                  <a:sym typeface="Roca Two"/>
                </a:rPr>
                <a:t>*Do at least 1 thing a week to promote yourself!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3590990" y="1148880"/>
            <a:ext cx="11106020" cy="6498523"/>
          </a:xfrm>
          <a:custGeom>
            <a:avLst/>
            <a:gdLst/>
            <a:ahLst/>
            <a:cxnLst/>
            <a:rect l="l" t="t" r="r" b="b"/>
            <a:pathLst>
              <a:path w="11106020" h="6498523">
                <a:moveTo>
                  <a:pt x="0" y="0"/>
                </a:moveTo>
                <a:lnTo>
                  <a:pt x="11106020" y="0"/>
                </a:lnTo>
                <a:lnTo>
                  <a:pt x="11106020" y="6498523"/>
                </a:lnTo>
                <a:lnTo>
                  <a:pt x="0" y="6498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210324" y="5590003"/>
            <a:ext cx="2170557" cy="4114800"/>
          </a:xfrm>
          <a:custGeom>
            <a:avLst/>
            <a:gdLst/>
            <a:ahLst/>
            <a:cxnLst/>
            <a:rect l="l" t="t" r="r" b="b"/>
            <a:pathLst>
              <a:path w="2170557" h="4114800">
                <a:moveTo>
                  <a:pt x="0" y="0"/>
                </a:moveTo>
                <a:lnTo>
                  <a:pt x="2170557" y="0"/>
                </a:lnTo>
                <a:lnTo>
                  <a:pt x="21705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15625" y="689685"/>
            <a:ext cx="4156364" cy="4114800"/>
          </a:xfrm>
          <a:custGeom>
            <a:avLst/>
            <a:gdLst/>
            <a:ahLst/>
            <a:cxnLst/>
            <a:rect l="l" t="t" r="r" b="b"/>
            <a:pathLst>
              <a:path w="4156364" h="4114800">
                <a:moveTo>
                  <a:pt x="0" y="0"/>
                </a:moveTo>
                <a:lnTo>
                  <a:pt x="4156364" y="0"/>
                </a:lnTo>
                <a:lnTo>
                  <a:pt x="41563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781412" y="3357634"/>
            <a:ext cx="2381154" cy="1785866"/>
          </a:xfrm>
          <a:custGeom>
            <a:avLst/>
            <a:gdLst/>
            <a:ahLst/>
            <a:cxnLst/>
            <a:rect l="l" t="t" r="r" b="b"/>
            <a:pathLst>
              <a:path w="2381154" h="1785866">
                <a:moveTo>
                  <a:pt x="0" y="0"/>
                </a:moveTo>
                <a:lnTo>
                  <a:pt x="2381154" y="0"/>
                </a:lnTo>
                <a:lnTo>
                  <a:pt x="2381154" y="1785866"/>
                </a:lnTo>
                <a:lnTo>
                  <a:pt x="0" y="17858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353697" y="1983711"/>
            <a:ext cx="1702718" cy="3043480"/>
          </a:xfrm>
          <a:custGeom>
            <a:avLst/>
            <a:gdLst/>
            <a:ahLst/>
            <a:cxnLst/>
            <a:rect l="l" t="t" r="r" b="b"/>
            <a:pathLst>
              <a:path w="1702718" h="3043480">
                <a:moveTo>
                  <a:pt x="0" y="0"/>
                </a:moveTo>
                <a:lnTo>
                  <a:pt x="1702718" y="0"/>
                </a:lnTo>
                <a:lnTo>
                  <a:pt x="1702718" y="3043480"/>
                </a:lnTo>
                <a:lnTo>
                  <a:pt x="0" y="30434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990564" y="5007803"/>
            <a:ext cx="14306871" cy="4250531"/>
            <a:chOff x="0" y="0"/>
            <a:chExt cx="3768090" cy="11193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68090" cy="1119378"/>
            </a:xfrm>
            <a:custGeom>
              <a:avLst/>
              <a:gdLst/>
              <a:ahLst/>
              <a:cxnLst/>
              <a:rect l="l" t="t" r="r" b="b"/>
              <a:pathLst>
                <a:path w="3768090" h="1119378">
                  <a:moveTo>
                    <a:pt x="3768090" y="31927"/>
                  </a:moveTo>
                  <a:lnTo>
                    <a:pt x="3768090" y="1087451"/>
                  </a:lnTo>
                  <a:cubicBezTo>
                    <a:pt x="3768090" y="1105084"/>
                    <a:pt x="3753796" y="1119378"/>
                    <a:pt x="3736163" y="1119378"/>
                  </a:cubicBezTo>
                  <a:lnTo>
                    <a:pt x="31927" y="1119378"/>
                  </a:lnTo>
                  <a:cubicBezTo>
                    <a:pt x="14294" y="1119378"/>
                    <a:pt x="0" y="1105084"/>
                    <a:pt x="0" y="1087451"/>
                  </a:cubicBezTo>
                  <a:lnTo>
                    <a:pt x="0" y="31927"/>
                  </a:lnTo>
                  <a:cubicBezTo>
                    <a:pt x="0" y="14294"/>
                    <a:pt x="14294" y="0"/>
                    <a:pt x="31927" y="0"/>
                  </a:cubicBezTo>
                  <a:lnTo>
                    <a:pt x="3736163" y="0"/>
                  </a:lnTo>
                  <a:cubicBezTo>
                    <a:pt x="3744631" y="0"/>
                    <a:pt x="3752752" y="3364"/>
                    <a:pt x="3758739" y="9351"/>
                  </a:cubicBezTo>
                  <a:cubicBezTo>
                    <a:pt x="3764726" y="15339"/>
                    <a:pt x="3768090" y="23459"/>
                    <a:pt x="3768090" y="31927"/>
                  </a:cubicBezTo>
                  <a:close/>
                </a:path>
              </a:pathLst>
            </a:custGeom>
            <a:solidFill>
              <a:srgbClr val="D8EE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768090" cy="11574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178714" y="1872729"/>
            <a:ext cx="1805795" cy="3265444"/>
          </a:xfrm>
          <a:custGeom>
            <a:avLst/>
            <a:gdLst/>
            <a:ahLst/>
            <a:cxnLst/>
            <a:rect l="l" t="t" r="r" b="b"/>
            <a:pathLst>
              <a:path w="1805795" h="3265444">
                <a:moveTo>
                  <a:pt x="0" y="0"/>
                </a:moveTo>
                <a:lnTo>
                  <a:pt x="1805795" y="0"/>
                </a:lnTo>
                <a:lnTo>
                  <a:pt x="1805795" y="3265444"/>
                </a:lnTo>
                <a:lnTo>
                  <a:pt x="0" y="32654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990564" y="4884710"/>
            <a:ext cx="14306871" cy="4906983"/>
            <a:chOff x="0" y="0"/>
            <a:chExt cx="19075828" cy="6542644"/>
          </a:xfrm>
        </p:grpSpPr>
        <p:sp>
          <p:nvSpPr>
            <p:cNvPr id="10" name="TextBox 10"/>
            <p:cNvSpPr txBox="1"/>
            <p:nvPr/>
          </p:nvSpPr>
          <p:spPr>
            <a:xfrm>
              <a:off x="0" y="85725"/>
              <a:ext cx="19075828" cy="54108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60"/>
                </a:lnSpc>
              </a:pPr>
              <a:r>
                <a:rPr lang="en-US" sz="9600">
                  <a:solidFill>
                    <a:srgbClr val="006AFF"/>
                  </a:solidFill>
                  <a:latin typeface="March"/>
                  <a:ea typeface="March"/>
                  <a:cs typeface="March"/>
                  <a:sym typeface="March"/>
                </a:rPr>
                <a:t>Want more information? Email marketing@chcquotes.com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307886" y="5887913"/>
              <a:ext cx="16510856" cy="6547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</a:pPr>
              <a:r>
                <a:rPr lang="en-US" sz="2999" b="1">
                  <a:solidFill>
                    <a:srgbClr val="FFF5F9"/>
                  </a:solidFill>
                  <a:latin typeface="Muli Bold"/>
                  <a:ea typeface="Muli Bold"/>
                  <a:cs typeface="Muli Bold"/>
                  <a:sym typeface="Muli Bold"/>
                </a:rPr>
                <a:t>You’re not alone, we’ve got you covered!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95448" y="5226507"/>
            <a:ext cx="614969" cy="614969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89A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00"/>
                </a:lnSpc>
                <a:spcBef>
                  <a:spcPct val="0"/>
                </a:spcBef>
              </a:pPr>
              <a:r>
                <a:rPr lang="en-US" sz="2000">
                  <a:solidFill>
                    <a:srgbClr val="FAF9F4"/>
                  </a:solidFill>
                  <a:latin typeface="Cy Grotesk Key"/>
                  <a:ea typeface="Cy Grotesk Key"/>
                  <a:cs typeface="Cy Grotesk Key"/>
                  <a:sym typeface="Cy Grotesk Key"/>
                </a:rPr>
                <a:t>0</a:t>
              </a:r>
              <a:r>
                <a:rPr lang="en-US" sz="2000" u="none" strike="noStrike">
                  <a:solidFill>
                    <a:srgbClr val="FAF9F4"/>
                  </a:solidFill>
                  <a:latin typeface="Cy Grotesk Key"/>
                  <a:ea typeface="Cy Grotesk Key"/>
                  <a:cs typeface="Cy Grotesk Key"/>
                  <a:sym typeface="Cy Grotesk Key"/>
                </a:rPr>
                <a:t>1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11759" y="6435068"/>
            <a:ext cx="4345281" cy="1082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</a:pPr>
            <a:r>
              <a:rPr lang="en-US" sz="3299" b="1">
                <a:solidFill>
                  <a:srgbClr val="FE89AA"/>
                </a:solidFill>
                <a:latin typeface="Aileron Bold"/>
                <a:ea typeface="Aileron Bold"/>
                <a:cs typeface="Aileron Bold"/>
                <a:sym typeface="Aileron Bold"/>
              </a:rPr>
              <a:t>ESTABLISHING CREDIBILITY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6788301" y="4181475"/>
            <a:ext cx="4711398" cy="4089012"/>
            <a:chOff x="0" y="0"/>
            <a:chExt cx="1240862" cy="10769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40862" cy="1076941"/>
            </a:xfrm>
            <a:custGeom>
              <a:avLst/>
              <a:gdLst/>
              <a:ahLst/>
              <a:cxnLst/>
              <a:rect l="l" t="t" r="r" b="b"/>
              <a:pathLst>
                <a:path w="1240862" h="1076941">
                  <a:moveTo>
                    <a:pt x="0" y="0"/>
                  </a:moveTo>
                  <a:lnTo>
                    <a:pt x="1240862" y="0"/>
                  </a:lnTo>
                  <a:lnTo>
                    <a:pt x="1240862" y="1076941"/>
                  </a:lnTo>
                  <a:lnTo>
                    <a:pt x="0" y="1076941"/>
                  </a:lnTo>
                  <a:close/>
                </a:path>
              </a:pathLst>
            </a:custGeom>
            <a:solidFill>
              <a:srgbClr val="FAF9F4"/>
            </a:solidFill>
            <a:ln w="19050" cap="sq">
              <a:solidFill>
                <a:srgbClr val="A7C8F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240862" cy="11055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8571963" y="6472008"/>
            <a:ext cx="1144074" cy="1177940"/>
          </a:xfrm>
          <a:custGeom>
            <a:avLst/>
            <a:gdLst/>
            <a:ahLst/>
            <a:cxnLst/>
            <a:rect l="l" t="t" r="r" b="b"/>
            <a:pathLst>
              <a:path w="1144074" h="1177940">
                <a:moveTo>
                  <a:pt x="0" y="0"/>
                </a:moveTo>
                <a:lnTo>
                  <a:pt x="1144074" y="0"/>
                </a:lnTo>
                <a:lnTo>
                  <a:pt x="1144074" y="1177940"/>
                </a:lnTo>
                <a:lnTo>
                  <a:pt x="0" y="11779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0555048" y="4478305"/>
            <a:ext cx="614969" cy="614969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7C8F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00"/>
                </a:lnSpc>
                <a:spcBef>
                  <a:spcPct val="0"/>
                </a:spcBef>
              </a:pPr>
              <a:r>
                <a:rPr lang="en-US" sz="2000">
                  <a:solidFill>
                    <a:srgbClr val="FAF9F4"/>
                  </a:solidFill>
                  <a:latin typeface="Cy Grotesk Key"/>
                  <a:ea typeface="Cy Grotesk Key"/>
                  <a:cs typeface="Cy Grotesk Key"/>
                  <a:sym typeface="Cy Grotesk Key"/>
                </a:rPr>
                <a:t>02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28700" y="4181475"/>
            <a:ext cx="4711398" cy="4089012"/>
            <a:chOff x="0" y="0"/>
            <a:chExt cx="1240862" cy="107694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40862" cy="1076941"/>
            </a:xfrm>
            <a:custGeom>
              <a:avLst/>
              <a:gdLst/>
              <a:ahLst/>
              <a:cxnLst/>
              <a:rect l="l" t="t" r="r" b="b"/>
              <a:pathLst>
                <a:path w="1240862" h="1076941">
                  <a:moveTo>
                    <a:pt x="0" y="0"/>
                  </a:moveTo>
                  <a:lnTo>
                    <a:pt x="1240862" y="0"/>
                  </a:lnTo>
                  <a:lnTo>
                    <a:pt x="1240862" y="1076941"/>
                  </a:lnTo>
                  <a:lnTo>
                    <a:pt x="0" y="1076941"/>
                  </a:lnTo>
                  <a:close/>
                </a:path>
              </a:pathLst>
            </a:custGeom>
            <a:solidFill>
              <a:srgbClr val="FAF9F4"/>
            </a:solidFill>
            <a:ln w="19050" cap="sq">
              <a:solidFill>
                <a:srgbClr val="A7C8F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1240862" cy="11055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795448" y="4478305"/>
            <a:ext cx="614969" cy="614969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7C8F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00"/>
                </a:lnSpc>
                <a:spcBef>
                  <a:spcPct val="0"/>
                </a:spcBef>
              </a:pPr>
              <a:r>
                <a:rPr lang="en-US" sz="2000">
                  <a:solidFill>
                    <a:srgbClr val="FAF9F4"/>
                  </a:solidFill>
                  <a:latin typeface="Cy Grotesk Key"/>
                  <a:ea typeface="Cy Grotesk Key"/>
                  <a:cs typeface="Cy Grotesk Key"/>
                  <a:sym typeface="Cy Grotesk Key"/>
                </a:rPr>
                <a:t>0</a:t>
              </a:r>
              <a:r>
                <a:rPr lang="en-US" sz="2000" u="none" strike="noStrike">
                  <a:solidFill>
                    <a:srgbClr val="FAF9F4"/>
                  </a:solidFill>
                  <a:latin typeface="Cy Grotesk Key"/>
                  <a:ea typeface="Cy Grotesk Key"/>
                  <a:cs typeface="Cy Grotesk Key"/>
                  <a:sym typeface="Cy Grotesk Key"/>
                </a:rPr>
                <a:t>1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2463328" y="6606981"/>
            <a:ext cx="1437608" cy="1202199"/>
          </a:xfrm>
          <a:custGeom>
            <a:avLst/>
            <a:gdLst/>
            <a:ahLst/>
            <a:cxnLst/>
            <a:rect l="l" t="t" r="r" b="b"/>
            <a:pathLst>
              <a:path w="1437608" h="1202199">
                <a:moveTo>
                  <a:pt x="0" y="0"/>
                </a:moveTo>
                <a:lnTo>
                  <a:pt x="1437607" y="0"/>
                </a:lnTo>
                <a:lnTo>
                  <a:pt x="1437607" y="1202199"/>
                </a:lnTo>
                <a:lnTo>
                  <a:pt x="0" y="12021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/>
          <p:nvPr/>
        </p:nvGrpSpPr>
        <p:grpSpPr>
          <a:xfrm>
            <a:off x="12585549" y="4181475"/>
            <a:ext cx="4711398" cy="4089012"/>
            <a:chOff x="0" y="0"/>
            <a:chExt cx="1240862" cy="107694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40862" cy="1076941"/>
            </a:xfrm>
            <a:custGeom>
              <a:avLst/>
              <a:gdLst/>
              <a:ahLst/>
              <a:cxnLst/>
              <a:rect l="l" t="t" r="r" b="b"/>
              <a:pathLst>
                <a:path w="1240862" h="1076941">
                  <a:moveTo>
                    <a:pt x="0" y="0"/>
                  </a:moveTo>
                  <a:lnTo>
                    <a:pt x="1240862" y="0"/>
                  </a:lnTo>
                  <a:lnTo>
                    <a:pt x="1240862" y="1076941"/>
                  </a:lnTo>
                  <a:lnTo>
                    <a:pt x="0" y="1076941"/>
                  </a:lnTo>
                  <a:close/>
                </a:path>
              </a:pathLst>
            </a:custGeom>
            <a:solidFill>
              <a:srgbClr val="FAF9F4"/>
            </a:solidFill>
            <a:ln w="19050" cap="sq">
              <a:solidFill>
                <a:srgbClr val="A7C8F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1240862" cy="11055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4412826" y="6473168"/>
            <a:ext cx="1094800" cy="1214757"/>
          </a:xfrm>
          <a:custGeom>
            <a:avLst/>
            <a:gdLst/>
            <a:ahLst/>
            <a:cxnLst/>
            <a:rect l="l" t="t" r="r" b="b"/>
            <a:pathLst>
              <a:path w="1094800" h="1214757">
                <a:moveTo>
                  <a:pt x="0" y="0"/>
                </a:moveTo>
                <a:lnTo>
                  <a:pt x="1094800" y="0"/>
                </a:lnTo>
                <a:lnTo>
                  <a:pt x="1094800" y="1214757"/>
                </a:lnTo>
                <a:lnTo>
                  <a:pt x="0" y="12147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4"/>
          <p:cNvGrpSpPr/>
          <p:nvPr/>
        </p:nvGrpSpPr>
        <p:grpSpPr>
          <a:xfrm>
            <a:off x="16352297" y="4478305"/>
            <a:ext cx="614969" cy="614969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7C8F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00"/>
                </a:lnSpc>
                <a:spcBef>
                  <a:spcPct val="0"/>
                </a:spcBef>
              </a:pPr>
              <a:r>
                <a:rPr lang="en-US" sz="2000">
                  <a:solidFill>
                    <a:srgbClr val="FAF9F4"/>
                  </a:solidFill>
                  <a:latin typeface="Cy Grotesk Key"/>
                  <a:ea typeface="Cy Grotesk Key"/>
                  <a:cs typeface="Cy Grotesk Key"/>
                  <a:sym typeface="Cy Grotesk Key"/>
                </a:rPr>
                <a:t>03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4969928" y="556376"/>
            <a:ext cx="8147839" cy="2973961"/>
          </a:xfrm>
          <a:custGeom>
            <a:avLst/>
            <a:gdLst/>
            <a:ahLst/>
            <a:cxnLst/>
            <a:rect l="l" t="t" r="r" b="b"/>
            <a:pathLst>
              <a:path w="8147839" h="2973961">
                <a:moveTo>
                  <a:pt x="0" y="0"/>
                </a:moveTo>
                <a:lnTo>
                  <a:pt x="8147840" y="0"/>
                </a:lnTo>
                <a:lnTo>
                  <a:pt x="8147840" y="2973961"/>
                </a:lnTo>
                <a:lnTo>
                  <a:pt x="0" y="29739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/>
          <p:nvPr/>
        </p:nvSpPr>
        <p:spPr>
          <a:xfrm>
            <a:off x="4916909" y="930012"/>
            <a:ext cx="8253878" cy="2622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</a:pPr>
            <a:r>
              <a:rPr lang="en-US" sz="10500">
                <a:solidFill>
                  <a:srgbClr val="4278E7"/>
                </a:solidFill>
                <a:latin typeface="March"/>
                <a:ea typeface="March"/>
                <a:cs typeface="March"/>
                <a:sym typeface="March"/>
              </a:rPr>
              <a:t> MOST </a:t>
            </a:r>
          </a:p>
          <a:p>
            <a:pPr algn="ctr">
              <a:lnSpc>
                <a:spcPts val="10296"/>
              </a:lnSpc>
            </a:pPr>
            <a:r>
              <a:rPr lang="en-US" sz="11700">
                <a:solidFill>
                  <a:srgbClr val="4278E7"/>
                </a:solidFill>
                <a:latin typeface="March"/>
                <a:ea typeface="March"/>
                <a:cs typeface="March"/>
                <a:sym typeface="March"/>
              </a:rPr>
              <a:t>IMPORTANT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824736" y="5686866"/>
            <a:ext cx="4674963" cy="539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</a:pPr>
            <a:r>
              <a:rPr lang="en-US" sz="3299" b="1">
                <a:solidFill>
                  <a:srgbClr val="FE89AA"/>
                </a:solidFill>
                <a:latin typeface="Aileron Bold"/>
                <a:ea typeface="Aileron Bold"/>
                <a:cs typeface="Aileron Bold"/>
                <a:sym typeface="Aileron Bold"/>
              </a:rPr>
              <a:t>BUILDING TRUST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65136" y="5462517"/>
            <a:ext cx="4674963" cy="1082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</a:pPr>
            <a:r>
              <a:rPr lang="en-US" sz="3299" b="1">
                <a:solidFill>
                  <a:srgbClr val="FE89AA"/>
                </a:solidFill>
                <a:latin typeface="Aileron Bold"/>
                <a:ea typeface="Aileron Bold"/>
                <a:cs typeface="Aileron Bold"/>
                <a:sym typeface="Aileron Bold"/>
              </a:rPr>
              <a:t>ESTABLISHING CREDIBILITY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621985" y="5686866"/>
            <a:ext cx="4674963" cy="539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</a:pPr>
            <a:r>
              <a:rPr lang="en-US" sz="3299" b="1">
                <a:solidFill>
                  <a:srgbClr val="FE89AA"/>
                </a:solidFill>
                <a:latin typeface="Aileron Bold"/>
                <a:ea typeface="Aileron Bold"/>
                <a:cs typeface="Aileron Bold"/>
                <a:sym typeface="Aileron Bold"/>
              </a:rPr>
              <a:t>STAYING CONSISTENT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87081" y="-304268"/>
            <a:ext cx="8929919" cy="10591268"/>
            <a:chOff x="0" y="0"/>
            <a:chExt cx="11906558" cy="1412169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9000"/>
            </a:blip>
            <a:srcRect t="10489" b="10489"/>
            <a:stretch>
              <a:fillRect/>
            </a:stretch>
          </p:blipFill>
          <p:spPr>
            <a:xfrm>
              <a:off x="0" y="0"/>
              <a:ext cx="11906558" cy="14121691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1112164" y="1028700"/>
            <a:ext cx="6639605" cy="1946418"/>
            <a:chOff x="0" y="0"/>
            <a:chExt cx="2165554" cy="63483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65554" cy="634838"/>
            </a:xfrm>
            <a:custGeom>
              <a:avLst/>
              <a:gdLst/>
              <a:ahLst/>
              <a:cxnLst/>
              <a:rect l="l" t="t" r="r" b="b"/>
              <a:pathLst>
                <a:path w="2165554" h="634838">
                  <a:moveTo>
                    <a:pt x="0" y="0"/>
                  </a:moveTo>
                  <a:lnTo>
                    <a:pt x="2165554" y="0"/>
                  </a:lnTo>
                  <a:lnTo>
                    <a:pt x="2165554" y="634838"/>
                  </a:lnTo>
                  <a:lnTo>
                    <a:pt x="0" y="634838"/>
                  </a:lnTo>
                  <a:close/>
                </a:path>
              </a:pathLst>
            </a:custGeom>
            <a:solidFill>
              <a:srgbClr val="FAF9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2165554" cy="6634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112164" y="3247856"/>
            <a:ext cx="6639605" cy="1946418"/>
            <a:chOff x="0" y="0"/>
            <a:chExt cx="2165554" cy="63483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65554" cy="634838"/>
            </a:xfrm>
            <a:custGeom>
              <a:avLst/>
              <a:gdLst/>
              <a:ahLst/>
              <a:cxnLst/>
              <a:rect l="l" t="t" r="r" b="b"/>
              <a:pathLst>
                <a:path w="2165554" h="634838">
                  <a:moveTo>
                    <a:pt x="0" y="0"/>
                  </a:moveTo>
                  <a:lnTo>
                    <a:pt x="2165554" y="0"/>
                  </a:lnTo>
                  <a:lnTo>
                    <a:pt x="2165554" y="634838"/>
                  </a:lnTo>
                  <a:lnTo>
                    <a:pt x="0" y="634838"/>
                  </a:lnTo>
                  <a:close/>
                </a:path>
              </a:pathLst>
            </a:custGeom>
            <a:solidFill>
              <a:srgbClr val="FAF9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2165554" cy="6634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112164" y="5463476"/>
            <a:ext cx="6639605" cy="1946418"/>
            <a:chOff x="0" y="0"/>
            <a:chExt cx="2165554" cy="63483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65554" cy="634838"/>
            </a:xfrm>
            <a:custGeom>
              <a:avLst/>
              <a:gdLst/>
              <a:ahLst/>
              <a:cxnLst/>
              <a:rect l="l" t="t" r="r" b="b"/>
              <a:pathLst>
                <a:path w="2165554" h="634838">
                  <a:moveTo>
                    <a:pt x="0" y="0"/>
                  </a:moveTo>
                  <a:lnTo>
                    <a:pt x="2165554" y="0"/>
                  </a:lnTo>
                  <a:lnTo>
                    <a:pt x="2165554" y="634838"/>
                  </a:lnTo>
                  <a:lnTo>
                    <a:pt x="0" y="634838"/>
                  </a:lnTo>
                  <a:close/>
                </a:path>
              </a:pathLst>
            </a:custGeom>
            <a:solidFill>
              <a:srgbClr val="FAF9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2165554" cy="6634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24483" y="1481652"/>
            <a:ext cx="1076136" cy="1076136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89A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1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524483" y="3682997"/>
            <a:ext cx="1076136" cy="1076136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89A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1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524483" y="5898617"/>
            <a:ext cx="1076136" cy="1076136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89A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1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112164" y="7686119"/>
            <a:ext cx="6639605" cy="1946418"/>
            <a:chOff x="0" y="0"/>
            <a:chExt cx="2165554" cy="63483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165554" cy="634838"/>
            </a:xfrm>
            <a:custGeom>
              <a:avLst/>
              <a:gdLst/>
              <a:ahLst/>
              <a:cxnLst/>
              <a:rect l="l" t="t" r="r" b="b"/>
              <a:pathLst>
                <a:path w="2165554" h="634838">
                  <a:moveTo>
                    <a:pt x="0" y="0"/>
                  </a:moveTo>
                  <a:lnTo>
                    <a:pt x="2165554" y="0"/>
                  </a:lnTo>
                  <a:lnTo>
                    <a:pt x="2165554" y="634838"/>
                  </a:lnTo>
                  <a:lnTo>
                    <a:pt x="0" y="634838"/>
                  </a:lnTo>
                  <a:close/>
                </a:path>
              </a:pathLst>
            </a:custGeom>
            <a:solidFill>
              <a:srgbClr val="FAF9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2165554" cy="6634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1524483" y="8121260"/>
            <a:ext cx="1076136" cy="1076136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89A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12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11678280" y="1644349"/>
            <a:ext cx="768542" cy="758935"/>
          </a:xfrm>
          <a:custGeom>
            <a:avLst/>
            <a:gdLst/>
            <a:ahLst/>
            <a:cxnLst/>
            <a:rect l="l" t="t" r="r" b="b"/>
            <a:pathLst>
              <a:path w="768542" h="758935">
                <a:moveTo>
                  <a:pt x="0" y="0"/>
                </a:moveTo>
                <a:lnTo>
                  <a:pt x="768542" y="0"/>
                </a:lnTo>
                <a:lnTo>
                  <a:pt x="768542" y="758935"/>
                </a:lnTo>
                <a:lnTo>
                  <a:pt x="0" y="7589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1751607" y="3820011"/>
            <a:ext cx="621887" cy="798571"/>
          </a:xfrm>
          <a:custGeom>
            <a:avLst/>
            <a:gdLst/>
            <a:ahLst/>
            <a:cxnLst/>
            <a:rect l="l" t="t" r="r" b="b"/>
            <a:pathLst>
              <a:path w="621887" h="798571">
                <a:moveTo>
                  <a:pt x="0" y="0"/>
                </a:moveTo>
                <a:lnTo>
                  <a:pt x="621888" y="0"/>
                </a:lnTo>
                <a:lnTo>
                  <a:pt x="621888" y="798571"/>
                </a:lnTo>
                <a:lnTo>
                  <a:pt x="0" y="7985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1725432" y="6093567"/>
            <a:ext cx="710791" cy="686236"/>
          </a:xfrm>
          <a:custGeom>
            <a:avLst/>
            <a:gdLst/>
            <a:ahLst/>
            <a:cxnLst/>
            <a:rect l="l" t="t" r="r" b="b"/>
            <a:pathLst>
              <a:path w="710791" h="686236">
                <a:moveTo>
                  <a:pt x="0" y="0"/>
                </a:moveTo>
                <a:lnTo>
                  <a:pt x="710791" y="0"/>
                </a:lnTo>
                <a:lnTo>
                  <a:pt x="710791" y="686236"/>
                </a:lnTo>
                <a:lnTo>
                  <a:pt x="0" y="6862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1641735" y="8259812"/>
            <a:ext cx="841633" cy="814280"/>
          </a:xfrm>
          <a:custGeom>
            <a:avLst/>
            <a:gdLst/>
            <a:ahLst/>
            <a:cxnLst/>
            <a:rect l="l" t="t" r="r" b="b"/>
            <a:pathLst>
              <a:path w="841633" h="814280">
                <a:moveTo>
                  <a:pt x="0" y="0"/>
                </a:moveTo>
                <a:lnTo>
                  <a:pt x="841633" y="0"/>
                </a:lnTo>
                <a:lnTo>
                  <a:pt x="841633" y="814280"/>
                </a:lnTo>
                <a:lnTo>
                  <a:pt x="0" y="8142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6835590" y="6657901"/>
            <a:ext cx="2101707" cy="3203822"/>
          </a:xfrm>
          <a:custGeom>
            <a:avLst/>
            <a:gdLst/>
            <a:ahLst/>
            <a:cxnLst/>
            <a:rect l="l" t="t" r="r" b="b"/>
            <a:pathLst>
              <a:path w="2101707" h="3203822">
                <a:moveTo>
                  <a:pt x="0" y="0"/>
                </a:moveTo>
                <a:lnTo>
                  <a:pt x="2101707" y="0"/>
                </a:lnTo>
                <a:lnTo>
                  <a:pt x="2101707" y="3203821"/>
                </a:lnTo>
                <a:lnTo>
                  <a:pt x="0" y="320382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3876370" y="7383433"/>
            <a:ext cx="2187695" cy="2478290"/>
          </a:xfrm>
          <a:custGeom>
            <a:avLst/>
            <a:gdLst/>
            <a:ahLst/>
            <a:cxnLst/>
            <a:rect l="l" t="t" r="r" b="b"/>
            <a:pathLst>
              <a:path w="2187695" h="2478290">
                <a:moveTo>
                  <a:pt x="0" y="0"/>
                </a:moveTo>
                <a:lnTo>
                  <a:pt x="2187695" y="0"/>
                </a:lnTo>
                <a:lnTo>
                  <a:pt x="2187695" y="2478289"/>
                </a:lnTo>
                <a:lnTo>
                  <a:pt x="0" y="247828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6417" t="-35584" r="-23636" b="-631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TextBox 34"/>
          <p:cNvSpPr txBox="1"/>
          <p:nvPr/>
        </p:nvSpPr>
        <p:spPr>
          <a:xfrm>
            <a:off x="117279" y="3400233"/>
            <a:ext cx="9939453" cy="281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</a:pPr>
            <a:r>
              <a:rPr lang="en-US" sz="9999">
                <a:solidFill>
                  <a:srgbClr val="4278E7"/>
                </a:solidFill>
                <a:latin typeface="March"/>
                <a:ea typeface="March"/>
                <a:cs typeface="March"/>
                <a:sym typeface="March"/>
              </a:rPr>
              <a:t>HOW CAN </a:t>
            </a:r>
          </a:p>
          <a:p>
            <a:pPr algn="ctr">
              <a:lnSpc>
                <a:spcPts val="10999"/>
              </a:lnSpc>
            </a:pPr>
            <a:r>
              <a:rPr lang="en-US" sz="9999">
                <a:solidFill>
                  <a:srgbClr val="4278E7"/>
                </a:solidFill>
                <a:latin typeface="March"/>
                <a:ea typeface="March"/>
                <a:cs typeface="March"/>
                <a:sym typeface="March"/>
              </a:rPr>
              <a:t>WE HELP YOU?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3255087" y="1637171"/>
            <a:ext cx="3193908" cy="716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69"/>
              </a:lnSpc>
              <a:spcBef>
                <a:spcPct val="0"/>
              </a:spcBef>
            </a:pPr>
            <a:r>
              <a:rPr lang="en-US" sz="4360">
                <a:solidFill>
                  <a:srgbClr val="442900"/>
                </a:solidFill>
                <a:latin typeface="March"/>
                <a:ea typeface="March"/>
                <a:cs typeface="March"/>
                <a:sym typeface="March"/>
              </a:rPr>
              <a:t>Social Media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460066" y="3842043"/>
            <a:ext cx="1736292" cy="716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69"/>
              </a:lnSpc>
              <a:spcBef>
                <a:spcPct val="0"/>
              </a:spcBef>
            </a:pPr>
            <a:r>
              <a:rPr lang="en-US" sz="4360">
                <a:solidFill>
                  <a:srgbClr val="442900"/>
                </a:solidFill>
                <a:latin typeface="March"/>
                <a:ea typeface="March"/>
                <a:cs typeface="March"/>
                <a:sym typeface="March"/>
              </a:rPr>
              <a:t>Flyers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3255087" y="8280306"/>
            <a:ext cx="3035262" cy="716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69"/>
              </a:lnSpc>
              <a:spcBef>
                <a:spcPct val="0"/>
              </a:spcBef>
            </a:pPr>
            <a:r>
              <a:rPr lang="en-US" sz="4360">
                <a:solidFill>
                  <a:srgbClr val="442900"/>
                </a:solidFill>
                <a:latin typeface="March"/>
                <a:ea typeface="March"/>
                <a:cs typeface="March"/>
                <a:sym typeface="March"/>
              </a:rPr>
              <a:t>Compliancy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3255087" y="6057664"/>
            <a:ext cx="3445221" cy="716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69"/>
              </a:lnSpc>
              <a:spcBef>
                <a:spcPct val="0"/>
              </a:spcBef>
            </a:pPr>
            <a:r>
              <a:rPr lang="en-US" sz="4360">
                <a:solidFill>
                  <a:srgbClr val="442900"/>
                </a:solidFill>
                <a:latin typeface="March"/>
                <a:ea typeface="March"/>
                <a:cs typeface="March"/>
                <a:sym typeface="March"/>
              </a:rPr>
              <a:t>Affiliate Site</a:t>
            </a:r>
          </a:p>
        </p:txBody>
      </p:sp>
      <p:sp>
        <p:nvSpPr>
          <p:cNvPr id="39" name="Freeform 39"/>
          <p:cNvSpPr/>
          <p:nvPr/>
        </p:nvSpPr>
        <p:spPr>
          <a:xfrm>
            <a:off x="1631995" y="6444309"/>
            <a:ext cx="1805795" cy="3265444"/>
          </a:xfrm>
          <a:custGeom>
            <a:avLst/>
            <a:gdLst/>
            <a:ahLst/>
            <a:cxnLst/>
            <a:rect l="l" t="t" r="r" b="b"/>
            <a:pathLst>
              <a:path w="1805795" h="3265444">
                <a:moveTo>
                  <a:pt x="0" y="0"/>
                </a:moveTo>
                <a:lnTo>
                  <a:pt x="1805795" y="0"/>
                </a:lnTo>
                <a:lnTo>
                  <a:pt x="1805795" y="3265444"/>
                </a:lnTo>
                <a:lnTo>
                  <a:pt x="0" y="326544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41692" y="7431161"/>
            <a:ext cx="15395853" cy="1704213"/>
          </a:xfrm>
          <a:custGeom>
            <a:avLst/>
            <a:gdLst/>
            <a:ahLst/>
            <a:cxnLst/>
            <a:rect l="l" t="t" r="r" b="b"/>
            <a:pathLst>
              <a:path w="15395853" h="1704213">
                <a:moveTo>
                  <a:pt x="0" y="0"/>
                </a:moveTo>
                <a:lnTo>
                  <a:pt x="15395853" y="0"/>
                </a:lnTo>
                <a:lnTo>
                  <a:pt x="15395853" y="1704213"/>
                </a:lnTo>
                <a:lnTo>
                  <a:pt x="0" y="17042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31" t="-4140" r="-9421" b="-414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66127" y="2289533"/>
            <a:ext cx="15955746" cy="5707933"/>
            <a:chOff x="0" y="0"/>
            <a:chExt cx="3790767" cy="13560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90767" cy="1356091"/>
            </a:xfrm>
            <a:custGeom>
              <a:avLst/>
              <a:gdLst/>
              <a:ahLst/>
              <a:cxnLst/>
              <a:rect l="l" t="t" r="r" b="b"/>
              <a:pathLst>
                <a:path w="3790767" h="1356091">
                  <a:moveTo>
                    <a:pt x="24746" y="0"/>
                  </a:moveTo>
                  <a:lnTo>
                    <a:pt x="3766022" y="0"/>
                  </a:lnTo>
                  <a:cubicBezTo>
                    <a:pt x="3779688" y="0"/>
                    <a:pt x="3790767" y="11079"/>
                    <a:pt x="3790767" y="24746"/>
                  </a:cubicBezTo>
                  <a:lnTo>
                    <a:pt x="3790767" y="1331345"/>
                  </a:lnTo>
                  <a:cubicBezTo>
                    <a:pt x="3790767" y="1345012"/>
                    <a:pt x="3779688" y="1356091"/>
                    <a:pt x="3766022" y="1356091"/>
                  </a:cubicBezTo>
                  <a:lnTo>
                    <a:pt x="24746" y="1356091"/>
                  </a:lnTo>
                  <a:cubicBezTo>
                    <a:pt x="18183" y="1356091"/>
                    <a:pt x="11889" y="1353484"/>
                    <a:pt x="7248" y="1348843"/>
                  </a:cubicBezTo>
                  <a:cubicBezTo>
                    <a:pt x="2607" y="1344203"/>
                    <a:pt x="0" y="1337908"/>
                    <a:pt x="0" y="1331345"/>
                  </a:cubicBezTo>
                  <a:lnTo>
                    <a:pt x="0" y="24746"/>
                  </a:lnTo>
                  <a:cubicBezTo>
                    <a:pt x="0" y="11079"/>
                    <a:pt x="11079" y="0"/>
                    <a:pt x="2474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A7C8F8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90767" cy="14132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3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41692" y="2507321"/>
            <a:ext cx="15395853" cy="5261049"/>
            <a:chOff x="0" y="0"/>
            <a:chExt cx="3325691" cy="11364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325692" cy="1136450"/>
            </a:xfrm>
            <a:custGeom>
              <a:avLst/>
              <a:gdLst/>
              <a:ahLst/>
              <a:cxnLst/>
              <a:rect l="l" t="t" r="r" b="b"/>
              <a:pathLst>
                <a:path w="3325692" h="1136450">
                  <a:moveTo>
                    <a:pt x="19611" y="0"/>
                  </a:moveTo>
                  <a:lnTo>
                    <a:pt x="3306080" y="0"/>
                  </a:lnTo>
                  <a:cubicBezTo>
                    <a:pt x="3311282" y="0"/>
                    <a:pt x="3316270" y="2066"/>
                    <a:pt x="3319947" y="5744"/>
                  </a:cubicBezTo>
                  <a:cubicBezTo>
                    <a:pt x="3323625" y="9422"/>
                    <a:pt x="3325692" y="14410"/>
                    <a:pt x="3325692" y="19611"/>
                  </a:cubicBezTo>
                  <a:lnTo>
                    <a:pt x="3325692" y="1116839"/>
                  </a:lnTo>
                  <a:cubicBezTo>
                    <a:pt x="3325692" y="1122040"/>
                    <a:pt x="3323625" y="1127029"/>
                    <a:pt x="3319947" y="1130706"/>
                  </a:cubicBezTo>
                  <a:cubicBezTo>
                    <a:pt x="3316270" y="1134384"/>
                    <a:pt x="3311282" y="1136450"/>
                    <a:pt x="3306080" y="1136450"/>
                  </a:cubicBezTo>
                  <a:lnTo>
                    <a:pt x="19611" y="1136450"/>
                  </a:lnTo>
                  <a:cubicBezTo>
                    <a:pt x="8780" y="1136450"/>
                    <a:pt x="0" y="1127670"/>
                    <a:pt x="0" y="1116839"/>
                  </a:cubicBezTo>
                  <a:lnTo>
                    <a:pt x="0" y="19611"/>
                  </a:lnTo>
                  <a:cubicBezTo>
                    <a:pt x="0" y="14410"/>
                    <a:pt x="2066" y="9422"/>
                    <a:pt x="5744" y="5744"/>
                  </a:cubicBezTo>
                  <a:cubicBezTo>
                    <a:pt x="9422" y="2066"/>
                    <a:pt x="14410" y="0"/>
                    <a:pt x="19611" y="0"/>
                  </a:cubicBezTo>
                  <a:close/>
                </a:path>
              </a:pathLst>
            </a:custGeom>
            <a:solidFill>
              <a:srgbClr val="FAF9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3325691" cy="1184075"/>
            </a:xfrm>
            <a:prstGeom prst="rect">
              <a:avLst/>
            </a:prstGeom>
          </p:spPr>
          <p:txBody>
            <a:bodyPr lIns="42249" tIns="42249" rIns="42249" bIns="42249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5034913" y="5618263"/>
            <a:ext cx="2081497" cy="1652188"/>
          </a:xfrm>
          <a:custGeom>
            <a:avLst/>
            <a:gdLst/>
            <a:ahLst/>
            <a:cxnLst/>
            <a:rect l="l" t="t" r="r" b="b"/>
            <a:pathLst>
              <a:path w="2081497" h="1652188">
                <a:moveTo>
                  <a:pt x="0" y="0"/>
                </a:moveTo>
                <a:lnTo>
                  <a:pt x="2081498" y="0"/>
                </a:lnTo>
                <a:lnTo>
                  <a:pt x="2081498" y="1652189"/>
                </a:lnTo>
                <a:lnTo>
                  <a:pt x="0" y="16521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160705" y="2958246"/>
            <a:ext cx="570116" cy="570116"/>
          </a:xfrm>
          <a:custGeom>
            <a:avLst/>
            <a:gdLst/>
            <a:ahLst/>
            <a:cxnLst/>
            <a:rect l="l" t="t" r="r" b="b"/>
            <a:pathLst>
              <a:path w="570116" h="570116">
                <a:moveTo>
                  <a:pt x="0" y="0"/>
                </a:moveTo>
                <a:lnTo>
                  <a:pt x="570115" y="0"/>
                </a:lnTo>
                <a:lnTo>
                  <a:pt x="570115" y="570116"/>
                </a:lnTo>
                <a:lnTo>
                  <a:pt x="0" y="5701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8160705" y="4567730"/>
            <a:ext cx="570116" cy="570116"/>
          </a:xfrm>
          <a:custGeom>
            <a:avLst/>
            <a:gdLst/>
            <a:ahLst/>
            <a:cxnLst/>
            <a:rect l="l" t="t" r="r" b="b"/>
            <a:pathLst>
              <a:path w="570116" h="570116">
                <a:moveTo>
                  <a:pt x="0" y="0"/>
                </a:moveTo>
                <a:lnTo>
                  <a:pt x="570115" y="0"/>
                </a:lnTo>
                <a:lnTo>
                  <a:pt x="570115" y="570115"/>
                </a:lnTo>
                <a:lnTo>
                  <a:pt x="0" y="5701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160705" y="6444358"/>
            <a:ext cx="570116" cy="570116"/>
          </a:xfrm>
          <a:custGeom>
            <a:avLst/>
            <a:gdLst/>
            <a:ahLst/>
            <a:cxnLst/>
            <a:rect l="l" t="t" r="r" b="b"/>
            <a:pathLst>
              <a:path w="570116" h="570116">
                <a:moveTo>
                  <a:pt x="0" y="0"/>
                </a:moveTo>
                <a:lnTo>
                  <a:pt x="570115" y="0"/>
                </a:lnTo>
                <a:lnTo>
                  <a:pt x="570115" y="570115"/>
                </a:lnTo>
                <a:lnTo>
                  <a:pt x="0" y="5701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088066" y="-2259849"/>
            <a:ext cx="8086964" cy="8146209"/>
          </a:xfrm>
          <a:custGeom>
            <a:avLst/>
            <a:gdLst/>
            <a:ahLst/>
            <a:cxnLst/>
            <a:rect l="l" t="t" r="r" b="b"/>
            <a:pathLst>
              <a:path w="8086964" h="8146209">
                <a:moveTo>
                  <a:pt x="0" y="0"/>
                </a:moveTo>
                <a:lnTo>
                  <a:pt x="8086964" y="0"/>
                </a:lnTo>
                <a:lnTo>
                  <a:pt x="8086964" y="8146209"/>
                </a:lnTo>
                <a:lnTo>
                  <a:pt x="0" y="81462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2268589" y="2991541"/>
            <a:ext cx="5141852" cy="2911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54"/>
              </a:lnSpc>
              <a:spcBef>
                <a:spcPct val="0"/>
              </a:spcBef>
            </a:pPr>
            <a:r>
              <a:rPr lang="en-US" sz="5538">
                <a:solidFill>
                  <a:srgbClr val="FF95B8"/>
                </a:solidFill>
                <a:latin typeface="March"/>
                <a:ea typeface="March"/>
                <a:cs typeface="March"/>
                <a:sym typeface="March"/>
              </a:rPr>
              <a:t>People buy from those they </a:t>
            </a:r>
            <a:r>
              <a:rPr lang="en-US" sz="5538" u="sng">
                <a:solidFill>
                  <a:srgbClr val="FF95B8"/>
                </a:solidFill>
                <a:latin typeface="March"/>
                <a:ea typeface="March"/>
                <a:cs typeface="March"/>
                <a:sym typeface="March"/>
              </a:rPr>
              <a:t>TRUST</a:t>
            </a:r>
            <a:r>
              <a:rPr lang="en-US" sz="5538">
                <a:solidFill>
                  <a:srgbClr val="FF95B8"/>
                </a:solidFill>
                <a:latin typeface="March"/>
                <a:ea typeface="March"/>
                <a:cs typeface="March"/>
                <a:sym typeface="March"/>
              </a:rPr>
              <a:t>!</a:t>
            </a:r>
          </a:p>
        </p:txBody>
      </p:sp>
      <p:sp>
        <p:nvSpPr>
          <p:cNvPr id="15" name="Freeform 15"/>
          <p:cNvSpPr/>
          <p:nvPr/>
        </p:nvSpPr>
        <p:spPr>
          <a:xfrm rot="10688106">
            <a:off x="-3737163" y="5185195"/>
            <a:ext cx="8086964" cy="8146209"/>
          </a:xfrm>
          <a:custGeom>
            <a:avLst/>
            <a:gdLst/>
            <a:ahLst/>
            <a:cxnLst/>
            <a:rect l="l" t="t" r="r" b="b"/>
            <a:pathLst>
              <a:path w="8086964" h="8146209">
                <a:moveTo>
                  <a:pt x="0" y="0"/>
                </a:moveTo>
                <a:lnTo>
                  <a:pt x="8086964" y="0"/>
                </a:lnTo>
                <a:lnTo>
                  <a:pt x="8086964" y="8146210"/>
                </a:lnTo>
                <a:lnTo>
                  <a:pt x="0" y="8146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3728175" y="558496"/>
            <a:ext cx="10831649" cy="1254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79"/>
              </a:lnSpc>
            </a:pPr>
            <a:r>
              <a:rPr lang="en-US" sz="8799">
                <a:solidFill>
                  <a:srgbClr val="4278E7"/>
                </a:solidFill>
                <a:latin typeface="March"/>
                <a:ea typeface="March"/>
                <a:cs typeface="March"/>
                <a:sym typeface="March"/>
              </a:rPr>
              <a:t>Why Should I Care?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225814" y="2651520"/>
            <a:ext cx="7328142" cy="4915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11"/>
              </a:lnSpc>
            </a:pPr>
            <a:r>
              <a:rPr lang="en-US" sz="2722">
                <a:solidFill>
                  <a:srgbClr val="201E21"/>
                </a:solidFill>
                <a:latin typeface="Object Sans Thin"/>
                <a:ea typeface="Object Sans Thin"/>
                <a:cs typeface="Object Sans Thin"/>
                <a:sym typeface="Object Sans Thin"/>
              </a:rPr>
              <a:t>People don’t buy insurance policies, they buy peace of mind from YOU, a person. </a:t>
            </a:r>
          </a:p>
          <a:p>
            <a:pPr algn="l">
              <a:lnSpc>
                <a:spcPts val="3811"/>
              </a:lnSpc>
            </a:pPr>
            <a:endParaRPr lang="en-US" sz="2722">
              <a:solidFill>
                <a:srgbClr val="201E21"/>
              </a:solidFill>
              <a:latin typeface="Object Sans Thin"/>
              <a:ea typeface="Object Sans Thin"/>
              <a:cs typeface="Object Sans Thin"/>
              <a:sym typeface="Object Sans Thin"/>
            </a:endParaRPr>
          </a:p>
          <a:p>
            <a:pPr algn="l">
              <a:lnSpc>
                <a:spcPts val="3811"/>
              </a:lnSpc>
            </a:pPr>
            <a:r>
              <a:rPr lang="en-US" sz="2722">
                <a:solidFill>
                  <a:srgbClr val="201E21"/>
                </a:solidFill>
                <a:latin typeface="Object Sans Thin"/>
                <a:ea typeface="Object Sans Thin"/>
                <a:cs typeface="Object Sans Thin"/>
                <a:sym typeface="Object Sans Thin"/>
              </a:rPr>
              <a:t>By building your own brand, you can increase business with referrals and repeat business. </a:t>
            </a:r>
          </a:p>
          <a:p>
            <a:pPr algn="l">
              <a:lnSpc>
                <a:spcPts val="3811"/>
              </a:lnSpc>
            </a:pPr>
            <a:endParaRPr lang="en-US" sz="2722">
              <a:solidFill>
                <a:srgbClr val="201E21"/>
              </a:solidFill>
              <a:latin typeface="Object Sans Thin"/>
              <a:ea typeface="Object Sans Thin"/>
              <a:cs typeface="Object Sans Thin"/>
              <a:sym typeface="Object Sans Thin"/>
            </a:endParaRPr>
          </a:p>
          <a:p>
            <a:pPr algn="l">
              <a:lnSpc>
                <a:spcPts val="3811"/>
              </a:lnSpc>
              <a:spcBef>
                <a:spcPct val="0"/>
              </a:spcBef>
            </a:pPr>
            <a:r>
              <a:rPr lang="en-US" sz="2722">
                <a:solidFill>
                  <a:srgbClr val="201E21"/>
                </a:solidFill>
                <a:latin typeface="Object Sans Thin"/>
                <a:ea typeface="Object Sans Thin"/>
                <a:cs typeface="Object Sans Thin"/>
                <a:sym typeface="Object Sans Thin"/>
              </a:rPr>
              <a:t>In today’s world (a digital one), your first impression often speaks even before YOU do!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94640">
            <a:off x="252043" y="1491655"/>
            <a:ext cx="7366831" cy="8731487"/>
          </a:xfrm>
          <a:custGeom>
            <a:avLst/>
            <a:gdLst/>
            <a:ahLst/>
            <a:cxnLst/>
            <a:rect l="l" t="t" r="r" b="b"/>
            <a:pathLst>
              <a:path w="7366831" h="8731487">
                <a:moveTo>
                  <a:pt x="0" y="0"/>
                </a:moveTo>
                <a:lnTo>
                  <a:pt x="7366831" y="0"/>
                </a:lnTo>
                <a:lnTo>
                  <a:pt x="7366831" y="8731487"/>
                </a:lnTo>
                <a:lnTo>
                  <a:pt x="0" y="87314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80851">
            <a:off x="1470533" y="62188"/>
            <a:ext cx="2821868" cy="1836756"/>
          </a:xfrm>
          <a:custGeom>
            <a:avLst/>
            <a:gdLst/>
            <a:ahLst/>
            <a:cxnLst/>
            <a:rect l="l" t="t" r="r" b="b"/>
            <a:pathLst>
              <a:path w="2821868" h="1836756">
                <a:moveTo>
                  <a:pt x="0" y="0"/>
                </a:moveTo>
                <a:lnTo>
                  <a:pt x="2821868" y="0"/>
                </a:lnTo>
                <a:lnTo>
                  <a:pt x="2821868" y="1836756"/>
                </a:lnTo>
                <a:lnTo>
                  <a:pt x="0" y="18367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-650350" y="-373666"/>
            <a:ext cx="19065803" cy="10660666"/>
            <a:chOff x="0" y="0"/>
            <a:chExt cx="25421070" cy="14214221"/>
          </a:xfrm>
        </p:grpSpPr>
        <p:sp>
          <p:nvSpPr>
            <p:cNvPr id="5" name="AutoShape 5"/>
            <p:cNvSpPr/>
            <p:nvPr/>
          </p:nvSpPr>
          <p:spPr>
            <a:xfrm>
              <a:off x="2254080" y="144343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6"/>
            <p:cNvSpPr/>
            <p:nvPr/>
          </p:nvSpPr>
          <p:spPr>
            <a:xfrm>
              <a:off x="14172831" y="144343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AutoShape 7"/>
            <p:cNvSpPr/>
            <p:nvPr/>
          </p:nvSpPr>
          <p:spPr>
            <a:xfrm>
              <a:off x="8213456" y="144343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AutoShape 8"/>
            <p:cNvSpPr/>
            <p:nvPr/>
          </p:nvSpPr>
          <p:spPr>
            <a:xfrm>
              <a:off x="20132207" y="144343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AutoShape 9"/>
            <p:cNvSpPr/>
            <p:nvPr/>
          </p:nvSpPr>
          <p:spPr>
            <a:xfrm>
              <a:off x="5233768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AutoShape 10"/>
            <p:cNvSpPr/>
            <p:nvPr/>
          </p:nvSpPr>
          <p:spPr>
            <a:xfrm>
              <a:off x="17152519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AutoShape 11"/>
            <p:cNvSpPr/>
            <p:nvPr/>
          </p:nvSpPr>
          <p:spPr>
            <a:xfrm>
              <a:off x="11193144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AutoShape 12"/>
            <p:cNvSpPr/>
            <p:nvPr/>
          </p:nvSpPr>
          <p:spPr>
            <a:xfrm>
              <a:off x="23111895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AutoShape 13"/>
            <p:cNvSpPr/>
            <p:nvPr/>
          </p:nvSpPr>
          <p:spPr>
            <a:xfrm>
              <a:off x="3743924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AutoShape 14"/>
            <p:cNvSpPr/>
            <p:nvPr/>
          </p:nvSpPr>
          <p:spPr>
            <a:xfrm>
              <a:off x="15662675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AutoShape 15"/>
            <p:cNvSpPr/>
            <p:nvPr/>
          </p:nvSpPr>
          <p:spPr>
            <a:xfrm>
              <a:off x="9703300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AutoShape 16"/>
            <p:cNvSpPr/>
            <p:nvPr/>
          </p:nvSpPr>
          <p:spPr>
            <a:xfrm>
              <a:off x="21622051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AutoShape 17"/>
            <p:cNvSpPr/>
            <p:nvPr/>
          </p:nvSpPr>
          <p:spPr>
            <a:xfrm>
              <a:off x="6723612" y="109657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AutoShape 18"/>
            <p:cNvSpPr/>
            <p:nvPr/>
          </p:nvSpPr>
          <p:spPr>
            <a:xfrm>
              <a:off x="18642363" y="109657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AutoShape 19"/>
            <p:cNvSpPr/>
            <p:nvPr/>
          </p:nvSpPr>
          <p:spPr>
            <a:xfrm>
              <a:off x="12682988" y="109657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AutoShape 20"/>
            <p:cNvSpPr/>
            <p:nvPr/>
          </p:nvSpPr>
          <p:spPr>
            <a:xfrm>
              <a:off x="24601739" y="109657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AutoShape 21"/>
            <p:cNvSpPr/>
            <p:nvPr/>
          </p:nvSpPr>
          <p:spPr>
            <a:xfrm>
              <a:off x="1520983" y="144343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AutoShape 22"/>
            <p:cNvSpPr/>
            <p:nvPr/>
          </p:nvSpPr>
          <p:spPr>
            <a:xfrm>
              <a:off x="13439734" y="144343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AutoShape 23"/>
            <p:cNvSpPr/>
            <p:nvPr/>
          </p:nvSpPr>
          <p:spPr>
            <a:xfrm>
              <a:off x="7480358" y="144343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AutoShape 24"/>
            <p:cNvSpPr/>
            <p:nvPr/>
          </p:nvSpPr>
          <p:spPr>
            <a:xfrm>
              <a:off x="19399109" y="144343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AutoShape 25"/>
            <p:cNvSpPr/>
            <p:nvPr/>
          </p:nvSpPr>
          <p:spPr>
            <a:xfrm>
              <a:off x="4500670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AutoShape 26"/>
            <p:cNvSpPr/>
            <p:nvPr/>
          </p:nvSpPr>
          <p:spPr>
            <a:xfrm>
              <a:off x="16419421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AutoShape 27"/>
            <p:cNvSpPr/>
            <p:nvPr/>
          </p:nvSpPr>
          <p:spPr>
            <a:xfrm>
              <a:off x="10460046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AutoShape 28"/>
            <p:cNvSpPr/>
            <p:nvPr/>
          </p:nvSpPr>
          <p:spPr>
            <a:xfrm>
              <a:off x="22378797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AutoShape 29"/>
            <p:cNvSpPr/>
            <p:nvPr/>
          </p:nvSpPr>
          <p:spPr>
            <a:xfrm>
              <a:off x="3010826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AutoShape 30"/>
            <p:cNvSpPr/>
            <p:nvPr/>
          </p:nvSpPr>
          <p:spPr>
            <a:xfrm>
              <a:off x="14929577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AutoShape 31"/>
            <p:cNvSpPr/>
            <p:nvPr/>
          </p:nvSpPr>
          <p:spPr>
            <a:xfrm>
              <a:off x="8970202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AutoShape 32"/>
            <p:cNvSpPr/>
            <p:nvPr/>
          </p:nvSpPr>
          <p:spPr>
            <a:xfrm>
              <a:off x="20888953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AutoShape 33"/>
            <p:cNvSpPr/>
            <p:nvPr/>
          </p:nvSpPr>
          <p:spPr>
            <a:xfrm>
              <a:off x="5990514" y="109657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AutoShape 34"/>
            <p:cNvSpPr/>
            <p:nvPr/>
          </p:nvSpPr>
          <p:spPr>
            <a:xfrm>
              <a:off x="17909265" y="109657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AutoShape 35"/>
            <p:cNvSpPr/>
            <p:nvPr/>
          </p:nvSpPr>
          <p:spPr>
            <a:xfrm>
              <a:off x="11949890" y="109657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AutoShape 36"/>
            <p:cNvSpPr/>
            <p:nvPr/>
          </p:nvSpPr>
          <p:spPr>
            <a:xfrm>
              <a:off x="23868641" y="109657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AutoShape 37"/>
            <p:cNvSpPr/>
            <p:nvPr/>
          </p:nvSpPr>
          <p:spPr>
            <a:xfrm rot="-5400000">
              <a:off x="12633240" y="-11491855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AutoShape 38"/>
            <p:cNvSpPr/>
            <p:nvPr/>
          </p:nvSpPr>
          <p:spPr>
            <a:xfrm rot="-5400000">
              <a:off x="12633240" y="-5434061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AutoShape 39"/>
            <p:cNvSpPr/>
            <p:nvPr/>
          </p:nvSpPr>
          <p:spPr>
            <a:xfrm rot="-5400000">
              <a:off x="12633240" y="-8464871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AutoShape 40"/>
            <p:cNvSpPr/>
            <p:nvPr/>
          </p:nvSpPr>
          <p:spPr>
            <a:xfrm rot="-5400000">
              <a:off x="12633240" y="-2407077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AutoShape 41"/>
            <p:cNvSpPr/>
            <p:nvPr/>
          </p:nvSpPr>
          <p:spPr>
            <a:xfrm rot="-5400000">
              <a:off x="12775130" y="-9978363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AutoShape 42"/>
            <p:cNvSpPr/>
            <p:nvPr/>
          </p:nvSpPr>
          <p:spPr>
            <a:xfrm rot="-5400000">
              <a:off x="12775130" y="-3920569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AutoShape 43"/>
            <p:cNvSpPr/>
            <p:nvPr/>
          </p:nvSpPr>
          <p:spPr>
            <a:xfrm rot="-5400000">
              <a:off x="12775130" y="-6951378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AutoShape 44"/>
            <p:cNvSpPr/>
            <p:nvPr/>
          </p:nvSpPr>
          <p:spPr>
            <a:xfrm rot="-5400000">
              <a:off x="12775130" y="-893585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AutoShape 45"/>
            <p:cNvSpPr/>
            <p:nvPr/>
          </p:nvSpPr>
          <p:spPr>
            <a:xfrm rot="-5400000">
              <a:off x="12775130" y="679892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AutoShape 46"/>
            <p:cNvSpPr/>
            <p:nvPr/>
          </p:nvSpPr>
          <p:spPr>
            <a:xfrm rot="-5400000">
              <a:off x="12633240" y="-10735109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AutoShape 47"/>
            <p:cNvSpPr/>
            <p:nvPr/>
          </p:nvSpPr>
          <p:spPr>
            <a:xfrm rot="-5400000">
              <a:off x="12633240" y="-4677315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AutoShape 48"/>
            <p:cNvSpPr/>
            <p:nvPr/>
          </p:nvSpPr>
          <p:spPr>
            <a:xfrm rot="-5400000">
              <a:off x="12633240" y="-7708125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AutoShape 49"/>
            <p:cNvSpPr/>
            <p:nvPr/>
          </p:nvSpPr>
          <p:spPr>
            <a:xfrm rot="-5400000">
              <a:off x="12633240" y="-1650331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AutoShape 50"/>
            <p:cNvSpPr/>
            <p:nvPr/>
          </p:nvSpPr>
          <p:spPr>
            <a:xfrm rot="-5400000">
              <a:off x="12775130" y="-9221617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AutoShape 51"/>
            <p:cNvSpPr/>
            <p:nvPr/>
          </p:nvSpPr>
          <p:spPr>
            <a:xfrm rot="-5400000">
              <a:off x="12775130" y="-3163823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AutoShape 52"/>
            <p:cNvSpPr/>
            <p:nvPr/>
          </p:nvSpPr>
          <p:spPr>
            <a:xfrm rot="-5400000">
              <a:off x="12775130" y="-6194632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AutoShape 53"/>
            <p:cNvSpPr/>
            <p:nvPr/>
          </p:nvSpPr>
          <p:spPr>
            <a:xfrm rot="-5400000">
              <a:off x="12775130" y="-136839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8882551" y="3139311"/>
            <a:ext cx="7740180" cy="986859"/>
            <a:chOff x="0" y="0"/>
            <a:chExt cx="10320239" cy="1315811"/>
          </a:xfrm>
        </p:grpSpPr>
        <p:sp>
          <p:nvSpPr>
            <p:cNvPr id="55" name="TextBox 55"/>
            <p:cNvSpPr txBox="1"/>
            <p:nvPr/>
          </p:nvSpPr>
          <p:spPr>
            <a:xfrm>
              <a:off x="1481153" y="-47625"/>
              <a:ext cx="8839087" cy="1363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99"/>
                </a:lnSpc>
              </a:pPr>
              <a:r>
                <a:rPr lang="en-US" sz="2999" b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Answer the question “Why should I choose you over another agent?”</a:t>
              </a:r>
            </a:p>
          </p:txBody>
        </p:sp>
        <p:grpSp>
          <p:nvGrpSpPr>
            <p:cNvPr id="56" name="Group 56"/>
            <p:cNvGrpSpPr>
              <a:grpSpLocks noChangeAspect="1"/>
            </p:cNvGrpSpPr>
            <p:nvPr/>
          </p:nvGrpSpPr>
          <p:grpSpPr>
            <a:xfrm>
              <a:off x="0" y="214559"/>
              <a:ext cx="930695" cy="886694"/>
              <a:chOff x="0" y="0"/>
              <a:chExt cx="1772920" cy="1689100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-8890" y="-5080"/>
                <a:ext cx="1789430" cy="1701800"/>
              </a:xfrm>
              <a:custGeom>
                <a:avLst/>
                <a:gdLst/>
                <a:ahLst/>
                <a:cxnLst/>
                <a:rect l="l" t="t" r="r" b="b"/>
                <a:pathLst>
                  <a:path w="1789430" h="1701800">
                    <a:moveTo>
                      <a:pt x="922020" y="21590"/>
                    </a:moveTo>
                    <a:lnTo>
                      <a:pt x="1172210" y="529590"/>
                    </a:lnTo>
                    <a:cubicBezTo>
                      <a:pt x="1176020" y="538480"/>
                      <a:pt x="1184910" y="544830"/>
                      <a:pt x="1195070" y="546100"/>
                    </a:cubicBezTo>
                    <a:lnTo>
                      <a:pt x="1755140" y="627380"/>
                    </a:lnTo>
                    <a:cubicBezTo>
                      <a:pt x="1779270" y="631190"/>
                      <a:pt x="1789430" y="661670"/>
                      <a:pt x="1771650" y="678180"/>
                    </a:cubicBezTo>
                    <a:lnTo>
                      <a:pt x="1366520" y="1073150"/>
                    </a:lnTo>
                    <a:cubicBezTo>
                      <a:pt x="1358900" y="1079500"/>
                      <a:pt x="1356360" y="1089660"/>
                      <a:pt x="1357630" y="1099820"/>
                    </a:cubicBezTo>
                    <a:lnTo>
                      <a:pt x="1452880" y="1658620"/>
                    </a:lnTo>
                    <a:cubicBezTo>
                      <a:pt x="1456690" y="1682750"/>
                      <a:pt x="1431290" y="1701800"/>
                      <a:pt x="1409700" y="1690370"/>
                    </a:cubicBezTo>
                    <a:lnTo>
                      <a:pt x="908050" y="1426210"/>
                    </a:lnTo>
                    <a:cubicBezTo>
                      <a:pt x="899160" y="1421130"/>
                      <a:pt x="889000" y="1421130"/>
                      <a:pt x="880110" y="1426210"/>
                    </a:cubicBezTo>
                    <a:lnTo>
                      <a:pt x="378460" y="1690370"/>
                    </a:lnTo>
                    <a:cubicBezTo>
                      <a:pt x="356870" y="1701800"/>
                      <a:pt x="331470" y="1682750"/>
                      <a:pt x="335280" y="1658620"/>
                    </a:cubicBezTo>
                    <a:lnTo>
                      <a:pt x="430530" y="1099820"/>
                    </a:lnTo>
                    <a:cubicBezTo>
                      <a:pt x="431800" y="1089660"/>
                      <a:pt x="429260" y="1080770"/>
                      <a:pt x="421640" y="1073150"/>
                    </a:cubicBezTo>
                    <a:lnTo>
                      <a:pt x="17780" y="678180"/>
                    </a:lnTo>
                    <a:cubicBezTo>
                      <a:pt x="0" y="660400"/>
                      <a:pt x="10160" y="631190"/>
                      <a:pt x="34290" y="627380"/>
                    </a:cubicBezTo>
                    <a:lnTo>
                      <a:pt x="594360" y="546100"/>
                    </a:lnTo>
                    <a:cubicBezTo>
                      <a:pt x="604520" y="544830"/>
                      <a:pt x="612140" y="538480"/>
                      <a:pt x="617220" y="529590"/>
                    </a:cubicBezTo>
                    <a:lnTo>
                      <a:pt x="867410" y="21590"/>
                    </a:lnTo>
                    <a:cubicBezTo>
                      <a:pt x="878840" y="0"/>
                      <a:pt x="910590" y="0"/>
                      <a:pt x="922020" y="21590"/>
                    </a:cubicBezTo>
                    <a:close/>
                  </a:path>
                </a:pathLst>
              </a:custGeom>
              <a:solidFill>
                <a:srgbClr val="FFBD5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8" name="Group 58"/>
          <p:cNvGrpSpPr/>
          <p:nvPr/>
        </p:nvGrpSpPr>
        <p:grpSpPr>
          <a:xfrm>
            <a:off x="8882551" y="4535857"/>
            <a:ext cx="7583489" cy="651558"/>
            <a:chOff x="0" y="0"/>
            <a:chExt cx="10111318" cy="868744"/>
          </a:xfrm>
        </p:grpSpPr>
        <p:sp>
          <p:nvSpPr>
            <p:cNvPr id="59" name="TextBox 59"/>
            <p:cNvSpPr txBox="1"/>
            <p:nvPr/>
          </p:nvSpPr>
          <p:spPr>
            <a:xfrm>
              <a:off x="1451168" y="104625"/>
              <a:ext cx="8660150" cy="6118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74"/>
                </a:lnSpc>
              </a:pPr>
              <a:r>
                <a:rPr lang="en-US" sz="2839" b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Focus on the benefit to the client</a:t>
              </a:r>
            </a:p>
          </p:txBody>
        </p:sp>
        <p:grpSp>
          <p:nvGrpSpPr>
            <p:cNvPr id="60" name="Group 60"/>
            <p:cNvGrpSpPr>
              <a:grpSpLocks noChangeAspect="1"/>
            </p:cNvGrpSpPr>
            <p:nvPr/>
          </p:nvGrpSpPr>
          <p:grpSpPr>
            <a:xfrm>
              <a:off x="0" y="0"/>
              <a:ext cx="911855" cy="868744"/>
              <a:chOff x="0" y="0"/>
              <a:chExt cx="1772920" cy="1689100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-8890" y="-5080"/>
                <a:ext cx="1789430" cy="1701800"/>
              </a:xfrm>
              <a:custGeom>
                <a:avLst/>
                <a:gdLst/>
                <a:ahLst/>
                <a:cxnLst/>
                <a:rect l="l" t="t" r="r" b="b"/>
                <a:pathLst>
                  <a:path w="1789430" h="1701800">
                    <a:moveTo>
                      <a:pt x="922020" y="21590"/>
                    </a:moveTo>
                    <a:lnTo>
                      <a:pt x="1172210" y="529590"/>
                    </a:lnTo>
                    <a:cubicBezTo>
                      <a:pt x="1176020" y="538480"/>
                      <a:pt x="1184910" y="544830"/>
                      <a:pt x="1195070" y="546100"/>
                    </a:cubicBezTo>
                    <a:lnTo>
                      <a:pt x="1755140" y="627380"/>
                    </a:lnTo>
                    <a:cubicBezTo>
                      <a:pt x="1779270" y="631190"/>
                      <a:pt x="1789430" y="661670"/>
                      <a:pt x="1771650" y="678180"/>
                    </a:cubicBezTo>
                    <a:lnTo>
                      <a:pt x="1366520" y="1073150"/>
                    </a:lnTo>
                    <a:cubicBezTo>
                      <a:pt x="1358900" y="1079500"/>
                      <a:pt x="1356360" y="1089660"/>
                      <a:pt x="1357630" y="1099820"/>
                    </a:cubicBezTo>
                    <a:lnTo>
                      <a:pt x="1452880" y="1658620"/>
                    </a:lnTo>
                    <a:cubicBezTo>
                      <a:pt x="1456690" y="1682750"/>
                      <a:pt x="1431290" y="1701800"/>
                      <a:pt x="1409700" y="1690370"/>
                    </a:cubicBezTo>
                    <a:lnTo>
                      <a:pt x="908050" y="1426210"/>
                    </a:lnTo>
                    <a:cubicBezTo>
                      <a:pt x="899160" y="1421130"/>
                      <a:pt x="889000" y="1421130"/>
                      <a:pt x="880110" y="1426210"/>
                    </a:cubicBezTo>
                    <a:lnTo>
                      <a:pt x="378460" y="1690370"/>
                    </a:lnTo>
                    <a:cubicBezTo>
                      <a:pt x="356870" y="1701800"/>
                      <a:pt x="331470" y="1682750"/>
                      <a:pt x="335280" y="1658620"/>
                    </a:cubicBezTo>
                    <a:lnTo>
                      <a:pt x="430530" y="1099820"/>
                    </a:lnTo>
                    <a:cubicBezTo>
                      <a:pt x="431800" y="1089660"/>
                      <a:pt x="429260" y="1080770"/>
                      <a:pt x="421640" y="1073150"/>
                    </a:cubicBezTo>
                    <a:lnTo>
                      <a:pt x="17780" y="678180"/>
                    </a:lnTo>
                    <a:cubicBezTo>
                      <a:pt x="0" y="660400"/>
                      <a:pt x="10160" y="631190"/>
                      <a:pt x="34290" y="627380"/>
                    </a:cubicBezTo>
                    <a:lnTo>
                      <a:pt x="594360" y="546100"/>
                    </a:lnTo>
                    <a:cubicBezTo>
                      <a:pt x="604520" y="544830"/>
                      <a:pt x="612140" y="538480"/>
                      <a:pt x="617220" y="529590"/>
                    </a:cubicBezTo>
                    <a:lnTo>
                      <a:pt x="867410" y="21590"/>
                    </a:lnTo>
                    <a:cubicBezTo>
                      <a:pt x="878840" y="0"/>
                      <a:pt x="910590" y="0"/>
                      <a:pt x="922020" y="21590"/>
                    </a:cubicBezTo>
                    <a:close/>
                  </a:path>
                </a:pathLst>
              </a:custGeom>
              <a:solidFill>
                <a:srgbClr val="FFBD5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2" name="Group 62"/>
          <p:cNvGrpSpPr/>
          <p:nvPr/>
        </p:nvGrpSpPr>
        <p:grpSpPr>
          <a:xfrm>
            <a:off x="8861516" y="5663523"/>
            <a:ext cx="7583489" cy="1413783"/>
            <a:chOff x="0" y="0"/>
            <a:chExt cx="10111318" cy="1885043"/>
          </a:xfrm>
        </p:grpSpPr>
        <p:sp>
          <p:nvSpPr>
            <p:cNvPr id="63" name="TextBox 63"/>
            <p:cNvSpPr txBox="1"/>
            <p:nvPr/>
          </p:nvSpPr>
          <p:spPr>
            <a:xfrm>
              <a:off x="1451168" y="-47625"/>
              <a:ext cx="8660150" cy="1932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74"/>
                </a:lnSpc>
              </a:pPr>
              <a:r>
                <a:rPr lang="en-US" sz="2839" b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Use: “I help (target audience) achieve (result) through (your own approach)”</a:t>
              </a:r>
            </a:p>
          </p:txBody>
        </p:sp>
        <p:grpSp>
          <p:nvGrpSpPr>
            <p:cNvPr id="64" name="Group 64"/>
            <p:cNvGrpSpPr>
              <a:grpSpLocks noChangeAspect="1"/>
            </p:cNvGrpSpPr>
            <p:nvPr/>
          </p:nvGrpSpPr>
          <p:grpSpPr>
            <a:xfrm>
              <a:off x="0" y="508150"/>
              <a:ext cx="911855" cy="868744"/>
              <a:chOff x="0" y="0"/>
              <a:chExt cx="1772920" cy="1689100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-8890" y="-5080"/>
                <a:ext cx="1789430" cy="1701800"/>
              </a:xfrm>
              <a:custGeom>
                <a:avLst/>
                <a:gdLst/>
                <a:ahLst/>
                <a:cxnLst/>
                <a:rect l="l" t="t" r="r" b="b"/>
                <a:pathLst>
                  <a:path w="1789430" h="1701800">
                    <a:moveTo>
                      <a:pt x="922020" y="21590"/>
                    </a:moveTo>
                    <a:lnTo>
                      <a:pt x="1172210" y="529590"/>
                    </a:lnTo>
                    <a:cubicBezTo>
                      <a:pt x="1176020" y="538480"/>
                      <a:pt x="1184910" y="544830"/>
                      <a:pt x="1195070" y="546100"/>
                    </a:cubicBezTo>
                    <a:lnTo>
                      <a:pt x="1755140" y="627380"/>
                    </a:lnTo>
                    <a:cubicBezTo>
                      <a:pt x="1779270" y="631190"/>
                      <a:pt x="1789430" y="661670"/>
                      <a:pt x="1771650" y="678180"/>
                    </a:cubicBezTo>
                    <a:lnTo>
                      <a:pt x="1366520" y="1073150"/>
                    </a:lnTo>
                    <a:cubicBezTo>
                      <a:pt x="1358900" y="1079500"/>
                      <a:pt x="1356360" y="1089660"/>
                      <a:pt x="1357630" y="1099820"/>
                    </a:cubicBezTo>
                    <a:lnTo>
                      <a:pt x="1452880" y="1658620"/>
                    </a:lnTo>
                    <a:cubicBezTo>
                      <a:pt x="1456690" y="1682750"/>
                      <a:pt x="1431290" y="1701800"/>
                      <a:pt x="1409700" y="1690370"/>
                    </a:cubicBezTo>
                    <a:lnTo>
                      <a:pt x="908050" y="1426210"/>
                    </a:lnTo>
                    <a:cubicBezTo>
                      <a:pt x="899160" y="1421130"/>
                      <a:pt x="889000" y="1421130"/>
                      <a:pt x="880110" y="1426210"/>
                    </a:cubicBezTo>
                    <a:lnTo>
                      <a:pt x="378460" y="1690370"/>
                    </a:lnTo>
                    <a:cubicBezTo>
                      <a:pt x="356870" y="1701800"/>
                      <a:pt x="331470" y="1682750"/>
                      <a:pt x="335280" y="1658620"/>
                    </a:cubicBezTo>
                    <a:lnTo>
                      <a:pt x="430530" y="1099820"/>
                    </a:lnTo>
                    <a:cubicBezTo>
                      <a:pt x="431800" y="1089660"/>
                      <a:pt x="429260" y="1080770"/>
                      <a:pt x="421640" y="1073150"/>
                    </a:cubicBezTo>
                    <a:lnTo>
                      <a:pt x="17780" y="678180"/>
                    </a:lnTo>
                    <a:cubicBezTo>
                      <a:pt x="0" y="660400"/>
                      <a:pt x="10160" y="631190"/>
                      <a:pt x="34290" y="627380"/>
                    </a:cubicBezTo>
                    <a:lnTo>
                      <a:pt x="594360" y="546100"/>
                    </a:lnTo>
                    <a:cubicBezTo>
                      <a:pt x="604520" y="544830"/>
                      <a:pt x="612140" y="538480"/>
                      <a:pt x="617220" y="529590"/>
                    </a:cubicBezTo>
                    <a:lnTo>
                      <a:pt x="867410" y="21590"/>
                    </a:lnTo>
                    <a:cubicBezTo>
                      <a:pt x="878840" y="0"/>
                      <a:pt x="910590" y="0"/>
                      <a:pt x="922020" y="21590"/>
                    </a:cubicBezTo>
                    <a:close/>
                  </a:path>
                </a:pathLst>
              </a:custGeom>
              <a:solidFill>
                <a:srgbClr val="FFBD5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6" name="Group 66"/>
          <p:cNvGrpSpPr/>
          <p:nvPr/>
        </p:nvGrpSpPr>
        <p:grpSpPr>
          <a:xfrm>
            <a:off x="8861516" y="7553413"/>
            <a:ext cx="7583489" cy="1909083"/>
            <a:chOff x="0" y="0"/>
            <a:chExt cx="10111318" cy="2545443"/>
          </a:xfrm>
        </p:grpSpPr>
        <p:sp>
          <p:nvSpPr>
            <p:cNvPr id="67" name="TextBox 67"/>
            <p:cNvSpPr txBox="1"/>
            <p:nvPr/>
          </p:nvSpPr>
          <p:spPr>
            <a:xfrm>
              <a:off x="1451168" y="-47625"/>
              <a:ext cx="8660150" cy="25930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74"/>
                </a:lnSpc>
              </a:pPr>
              <a:r>
                <a:rPr lang="en-US" sz="2839" b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Example: If they’re a parent, “I help new parents protect their family’s future through customized life insurance solutions”</a:t>
              </a:r>
            </a:p>
          </p:txBody>
        </p:sp>
        <p:grpSp>
          <p:nvGrpSpPr>
            <p:cNvPr id="68" name="Group 68"/>
            <p:cNvGrpSpPr>
              <a:grpSpLocks noChangeAspect="1"/>
            </p:cNvGrpSpPr>
            <p:nvPr/>
          </p:nvGrpSpPr>
          <p:grpSpPr>
            <a:xfrm>
              <a:off x="0" y="838350"/>
              <a:ext cx="911855" cy="868744"/>
              <a:chOff x="0" y="0"/>
              <a:chExt cx="1772920" cy="1689100"/>
            </a:xfrm>
          </p:grpSpPr>
          <p:sp>
            <p:nvSpPr>
              <p:cNvPr id="69" name="Freeform 69"/>
              <p:cNvSpPr/>
              <p:nvPr/>
            </p:nvSpPr>
            <p:spPr>
              <a:xfrm>
                <a:off x="-8890" y="-5080"/>
                <a:ext cx="1789430" cy="1701800"/>
              </a:xfrm>
              <a:custGeom>
                <a:avLst/>
                <a:gdLst/>
                <a:ahLst/>
                <a:cxnLst/>
                <a:rect l="l" t="t" r="r" b="b"/>
                <a:pathLst>
                  <a:path w="1789430" h="1701800">
                    <a:moveTo>
                      <a:pt x="922020" y="21590"/>
                    </a:moveTo>
                    <a:lnTo>
                      <a:pt x="1172210" y="529590"/>
                    </a:lnTo>
                    <a:cubicBezTo>
                      <a:pt x="1176020" y="538480"/>
                      <a:pt x="1184910" y="544830"/>
                      <a:pt x="1195070" y="546100"/>
                    </a:cubicBezTo>
                    <a:lnTo>
                      <a:pt x="1755140" y="627380"/>
                    </a:lnTo>
                    <a:cubicBezTo>
                      <a:pt x="1779270" y="631190"/>
                      <a:pt x="1789430" y="661670"/>
                      <a:pt x="1771650" y="678180"/>
                    </a:cubicBezTo>
                    <a:lnTo>
                      <a:pt x="1366520" y="1073150"/>
                    </a:lnTo>
                    <a:cubicBezTo>
                      <a:pt x="1358900" y="1079500"/>
                      <a:pt x="1356360" y="1089660"/>
                      <a:pt x="1357630" y="1099820"/>
                    </a:cubicBezTo>
                    <a:lnTo>
                      <a:pt x="1452880" y="1658620"/>
                    </a:lnTo>
                    <a:cubicBezTo>
                      <a:pt x="1456690" y="1682750"/>
                      <a:pt x="1431290" y="1701800"/>
                      <a:pt x="1409700" y="1690370"/>
                    </a:cubicBezTo>
                    <a:lnTo>
                      <a:pt x="908050" y="1426210"/>
                    </a:lnTo>
                    <a:cubicBezTo>
                      <a:pt x="899160" y="1421130"/>
                      <a:pt x="889000" y="1421130"/>
                      <a:pt x="880110" y="1426210"/>
                    </a:cubicBezTo>
                    <a:lnTo>
                      <a:pt x="378460" y="1690370"/>
                    </a:lnTo>
                    <a:cubicBezTo>
                      <a:pt x="356870" y="1701800"/>
                      <a:pt x="331470" y="1682750"/>
                      <a:pt x="335280" y="1658620"/>
                    </a:cubicBezTo>
                    <a:lnTo>
                      <a:pt x="430530" y="1099820"/>
                    </a:lnTo>
                    <a:cubicBezTo>
                      <a:pt x="431800" y="1089660"/>
                      <a:pt x="429260" y="1080770"/>
                      <a:pt x="421640" y="1073150"/>
                    </a:cubicBezTo>
                    <a:lnTo>
                      <a:pt x="17780" y="678180"/>
                    </a:lnTo>
                    <a:cubicBezTo>
                      <a:pt x="0" y="660400"/>
                      <a:pt x="10160" y="631190"/>
                      <a:pt x="34290" y="627380"/>
                    </a:cubicBezTo>
                    <a:lnTo>
                      <a:pt x="594360" y="546100"/>
                    </a:lnTo>
                    <a:cubicBezTo>
                      <a:pt x="604520" y="544830"/>
                      <a:pt x="612140" y="538480"/>
                      <a:pt x="617220" y="529590"/>
                    </a:cubicBezTo>
                    <a:lnTo>
                      <a:pt x="867410" y="21590"/>
                    </a:lnTo>
                    <a:cubicBezTo>
                      <a:pt x="878840" y="0"/>
                      <a:pt x="910590" y="0"/>
                      <a:pt x="922020" y="21590"/>
                    </a:cubicBezTo>
                    <a:close/>
                  </a:path>
                </a:pathLst>
              </a:custGeom>
              <a:solidFill>
                <a:srgbClr val="FFBD5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0" name="Freeform 70"/>
          <p:cNvSpPr/>
          <p:nvPr/>
        </p:nvSpPr>
        <p:spPr>
          <a:xfrm>
            <a:off x="1539443" y="2377537"/>
            <a:ext cx="4792030" cy="5531925"/>
          </a:xfrm>
          <a:custGeom>
            <a:avLst/>
            <a:gdLst/>
            <a:ahLst/>
            <a:cxnLst/>
            <a:rect l="l" t="t" r="r" b="b"/>
            <a:pathLst>
              <a:path w="4792030" h="5531925">
                <a:moveTo>
                  <a:pt x="0" y="0"/>
                </a:moveTo>
                <a:lnTo>
                  <a:pt x="4792031" y="0"/>
                </a:lnTo>
                <a:lnTo>
                  <a:pt x="4792031" y="5531926"/>
                </a:lnTo>
                <a:lnTo>
                  <a:pt x="0" y="55319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1" name="TextBox 71"/>
          <p:cNvSpPr txBox="1"/>
          <p:nvPr/>
        </p:nvSpPr>
        <p:spPr>
          <a:xfrm>
            <a:off x="8618209" y="453891"/>
            <a:ext cx="9128409" cy="1954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90"/>
              </a:lnSpc>
            </a:pPr>
            <a:r>
              <a:rPr lang="en-US" sz="6900">
                <a:solidFill>
                  <a:srgbClr val="4278E7"/>
                </a:solidFill>
                <a:latin typeface="March"/>
                <a:ea typeface="March"/>
                <a:cs typeface="March"/>
                <a:sym typeface="March"/>
              </a:rPr>
              <a:t>Let’s talk: Unique Value Propostion (UVP)</a:t>
            </a:r>
          </a:p>
        </p:txBody>
      </p:sp>
      <p:sp>
        <p:nvSpPr>
          <p:cNvPr id="72" name="Freeform 72"/>
          <p:cNvSpPr/>
          <p:nvPr/>
        </p:nvSpPr>
        <p:spPr>
          <a:xfrm>
            <a:off x="1691843" y="2529937"/>
            <a:ext cx="4792030" cy="5531925"/>
          </a:xfrm>
          <a:custGeom>
            <a:avLst/>
            <a:gdLst/>
            <a:ahLst/>
            <a:cxnLst/>
            <a:rect l="l" t="t" r="r" b="b"/>
            <a:pathLst>
              <a:path w="4792030" h="5531925">
                <a:moveTo>
                  <a:pt x="0" y="0"/>
                </a:moveTo>
                <a:lnTo>
                  <a:pt x="4792031" y="0"/>
                </a:lnTo>
                <a:lnTo>
                  <a:pt x="4792031" y="5531926"/>
                </a:lnTo>
                <a:lnTo>
                  <a:pt x="0" y="55319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5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3" name="Freeform 73"/>
          <p:cNvSpPr/>
          <p:nvPr/>
        </p:nvSpPr>
        <p:spPr>
          <a:xfrm rot="-1882677">
            <a:off x="3401897" y="8347016"/>
            <a:ext cx="5610623" cy="995886"/>
          </a:xfrm>
          <a:custGeom>
            <a:avLst/>
            <a:gdLst/>
            <a:ahLst/>
            <a:cxnLst/>
            <a:rect l="l" t="t" r="r" b="b"/>
            <a:pathLst>
              <a:path w="5610623" h="995886">
                <a:moveTo>
                  <a:pt x="0" y="0"/>
                </a:moveTo>
                <a:lnTo>
                  <a:pt x="5610623" y="0"/>
                </a:lnTo>
                <a:lnTo>
                  <a:pt x="5610623" y="995886"/>
                </a:lnTo>
                <a:lnTo>
                  <a:pt x="0" y="9958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71385" y="-265409"/>
            <a:ext cx="19065803" cy="10660666"/>
            <a:chOff x="0" y="0"/>
            <a:chExt cx="25421070" cy="14214221"/>
          </a:xfrm>
        </p:grpSpPr>
        <p:sp>
          <p:nvSpPr>
            <p:cNvPr id="3" name="AutoShape 3"/>
            <p:cNvSpPr/>
            <p:nvPr/>
          </p:nvSpPr>
          <p:spPr>
            <a:xfrm>
              <a:off x="2254080" y="144343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AutoShape 4"/>
            <p:cNvSpPr/>
            <p:nvPr/>
          </p:nvSpPr>
          <p:spPr>
            <a:xfrm>
              <a:off x="14172831" y="144343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AutoShape 5"/>
            <p:cNvSpPr/>
            <p:nvPr/>
          </p:nvSpPr>
          <p:spPr>
            <a:xfrm>
              <a:off x="8213456" y="144343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6"/>
            <p:cNvSpPr/>
            <p:nvPr/>
          </p:nvSpPr>
          <p:spPr>
            <a:xfrm>
              <a:off x="20132207" y="144343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AutoShape 7"/>
            <p:cNvSpPr/>
            <p:nvPr/>
          </p:nvSpPr>
          <p:spPr>
            <a:xfrm>
              <a:off x="5233768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AutoShape 8"/>
            <p:cNvSpPr/>
            <p:nvPr/>
          </p:nvSpPr>
          <p:spPr>
            <a:xfrm>
              <a:off x="17152519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AutoShape 9"/>
            <p:cNvSpPr/>
            <p:nvPr/>
          </p:nvSpPr>
          <p:spPr>
            <a:xfrm>
              <a:off x="11193144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AutoShape 10"/>
            <p:cNvSpPr/>
            <p:nvPr/>
          </p:nvSpPr>
          <p:spPr>
            <a:xfrm>
              <a:off x="23111895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AutoShape 11"/>
            <p:cNvSpPr/>
            <p:nvPr/>
          </p:nvSpPr>
          <p:spPr>
            <a:xfrm>
              <a:off x="3743924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AutoShape 12"/>
            <p:cNvSpPr/>
            <p:nvPr/>
          </p:nvSpPr>
          <p:spPr>
            <a:xfrm>
              <a:off x="15662675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AutoShape 13"/>
            <p:cNvSpPr/>
            <p:nvPr/>
          </p:nvSpPr>
          <p:spPr>
            <a:xfrm>
              <a:off x="9703300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AutoShape 14"/>
            <p:cNvSpPr/>
            <p:nvPr/>
          </p:nvSpPr>
          <p:spPr>
            <a:xfrm>
              <a:off x="21622051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AutoShape 15"/>
            <p:cNvSpPr/>
            <p:nvPr/>
          </p:nvSpPr>
          <p:spPr>
            <a:xfrm>
              <a:off x="6723612" y="109657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AutoShape 16"/>
            <p:cNvSpPr/>
            <p:nvPr/>
          </p:nvSpPr>
          <p:spPr>
            <a:xfrm>
              <a:off x="18642363" y="109657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AutoShape 17"/>
            <p:cNvSpPr/>
            <p:nvPr/>
          </p:nvSpPr>
          <p:spPr>
            <a:xfrm>
              <a:off x="12682988" y="109657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AutoShape 18"/>
            <p:cNvSpPr/>
            <p:nvPr/>
          </p:nvSpPr>
          <p:spPr>
            <a:xfrm>
              <a:off x="24601739" y="109657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AutoShape 19"/>
            <p:cNvSpPr/>
            <p:nvPr/>
          </p:nvSpPr>
          <p:spPr>
            <a:xfrm>
              <a:off x="1520983" y="144343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AutoShape 20"/>
            <p:cNvSpPr/>
            <p:nvPr/>
          </p:nvSpPr>
          <p:spPr>
            <a:xfrm>
              <a:off x="13439734" y="144343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AutoShape 21"/>
            <p:cNvSpPr/>
            <p:nvPr/>
          </p:nvSpPr>
          <p:spPr>
            <a:xfrm>
              <a:off x="7480358" y="144343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AutoShape 22"/>
            <p:cNvSpPr/>
            <p:nvPr/>
          </p:nvSpPr>
          <p:spPr>
            <a:xfrm>
              <a:off x="19399109" y="144343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AutoShape 23"/>
            <p:cNvSpPr/>
            <p:nvPr/>
          </p:nvSpPr>
          <p:spPr>
            <a:xfrm>
              <a:off x="4500670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AutoShape 24"/>
            <p:cNvSpPr/>
            <p:nvPr/>
          </p:nvSpPr>
          <p:spPr>
            <a:xfrm>
              <a:off x="16419421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AutoShape 25"/>
            <p:cNvSpPr/>
            <p:nvPr/>
          </p:nvSpPr>
          <p:spPr>
            <a:xfrm>
              <a:off x="10460046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AutoShape 26"/>
            <p:cNvSpPr/>
            <p:nvPr/>
          </p:nvSpPr>
          <p:spPr>
            <a:xfrm>
              <a:off x="22378797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AutoShape 27"/>
            <p:cNvSpPr/>
            <p:nvPr/>
          </p:nvSpPr>
          <p:spPr>
            <a:xfrm>
              <a:off x="3010826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AutoShape 28"/>
            <p:cNvSpPr/>
            <p:nvPr/>
          </p:nvSpPr>
          <p:spPr>
            <a:xfrm>
              <a:off x="14929577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AutoShape 29"/>
            <p:cNvSpPr/>
            <p:nvPr/>
          </p:nvSpPr>
          <p:spPr>
            <a:xfrm>
              <a:off x="8970202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AutoShape 30"/>
            <p:cNvSpPr/>
            <p:nvPr/>
          </p:nvSpPr>
          <p:spPr>
            <a:xfrm>
              <a:off x="20888953" y="0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AutoShape 31"/>
            <p:cNvSpPr/>
            <p:nvPr/>
          </p:nvSpPr>
          <p:spPr>
            <a:xfrm>
              <a:off x="5990514" y="109657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AutoShape 32"/>
            <p:cNvSpPr/>
            <p:nvPr/>
          </p:nvSpPr>
          <p:spPr>
            <a:xfrm>
              <a:off x="17909265" y="109657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AutoShape 33"/>
            <p:cNvSpPr/>
            <p:nvPr/>
          </p:nvSpPr>
          <p:spPr>
            <a:xfrm>
              <a:off x="11949890" y="109657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AutoShape 34"/>
            <p:cNvSpPr/>
            <p:nvPr/>
          </p:nvSpPr>
          <p:spPr>
            <a:xfrm>
              <a:off x="23868641" y="109657"/>
              <a:ext cx="12700" cy="14069879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AutoShape 35"/>
            <p:cNvSpPr/>
            <p:nvPr/>
          </p:nvSpPr>
          <p:spPr>
            <a:xfrm rot="-5400000">
              <a:off x="12633240" y="-11491855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AutoShape 36"/>
            <p:cNvSpPr/>
            <p:nvPr/>
          </p:nvSpPr>
          <p:spPr>
            <a:xfrm rot="-5400000">
              <a:off x="12633240" y="-5434061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AutoShape 37"/>
            <p:cNvSpPr/>
            <p:nvPr/>
          </p:nvSpPr>
          <p:spPr>
            <a:xfrm rot="-5400000">
              <a:off x="12633240" y="-8464871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AutoShape 38"/>
            <p:cNvSpPr/>
            <p:nvPr/>
          </p:nvSpPr>
          <p:spPr>
            <a:xfrm rot="-5400000">
              <a:off x="12633240" y="-2407077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AutoShape 39"/>
            <p:cNvSpPr/>
            <p:nvPr/>
          </p:nvSpPr>
          <p:spPr>
            <a:xfrm rot="-5400000">
              <a:off x="12775130" y="-9978363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AutoShape 40"/>
            <p:cNvSpPr/>
            <p:nvPr/>
          </p:nvSpPr>
          <p:spPr>
            <a:xfrm rot="-5400000">
              <a:off x="12775130" y="-3920569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AutoShape 41"/>
            <p:cNvSpPr/>
            <p:nvPr/>
          </p:nvSpPr>
          <p:spPr>
            <a:xfrm rot="-5400000">
              <a:off x="12775130" y="-6951378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AutoShape 42"/>
            <p:cNvSpPr/>
            <p:nvPr/>
          </p:nvSpPr>
          <p:spPr>
            <a:xfrm rot="-5400000">
              <a:off x="12775130" y="-893585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AutoShape 43"/>
            <p:cNvSpPr/>
            <p:nvPr/>
          </p:nvSpPr>
          <p:spPr>
            <a:xfrm rot="-5400000">
              <a:off x="12775130" y="679892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AutoShape 44"/>
            <p:cNvSpPr/>
            <p:nvPr/>
          </p:nvSpPr>
          <p:spPr>
            <a:xfrm rot="-5400000">
              <a:off x="12633240" y="-10735109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AutoShape 45"/>
            <p:cNvSpPr/>
            <p:nvPr/>
          </p:nvSpPr>
          <p:spPr>
            <a:xfrm rot="-5400000">
              <a:off x="12633240" y="-4677315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AutoShape 46"/>
            <p:cNvSpPr/>
            <p:nvPr/>
          </p:nvSpPr>
          <p:spPr>
            <a:xfrm rot="-5400000">
              <a:off x="12633240" y="-7708125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AutoShape 47"/>
            <p:cNvSpPr/>
            <p:nvPr/>
          </p:nvSpPr>
          <p:spPr>
            <a:xfrm rot="-5400000">
              <a:off x="12633240" y="-1650331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AutoShape 48"/>
            <p:cNvSpPr/>
            <p:nvPr/>
          </p:nvSpPr>
          <p:spPr>
            <a:xfrm rot="-5400000">
              <a:off x="12775130" y="-9221617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AutoShape 49"/>
            <p:cNvSpPr/>
            <p:nvPr/>
          </p:nvSpPr>
          <p:spPr>
            <a:xfrm rot="-5400000">
              <a:off x="12775130" y="-3163823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AutoShape 50"/>
            <p:cNvSpPr/>
            <p:nvPr/>
          </p:nvSpPr>
          <p:spPr>
            <a:xfrm rot="-5400000">
              <a:off x="12775130" y="-6194632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AutoShape 51"/>
            <p:cNvSpPr/>
            <p:nvPr/>
          </p:nvSpPr>
          <p:spPr>
            <a:xfrm rot="-5400000">
              <a:off x="12775130" y="-136839"/>
              <a:ext cx="12700" cy="25279180"/>
            </a:xfrm>
            <a:prstGeom prst="rect">
              <a:avLst/>
            </a:prstGeom>
            <a:solidFill>
              <a:srgbClr val="F899C0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" name="Freeform 52"/>
          <p:cNvSpPr/>
          <p:nvPr/>
        </p:nvSpPr>
        <p:spPr>
          <a:xfrm>
            <a:off x="11602402" y="0"/>
            <a:ext cx="6685598" cy="10287000"/>
          </a:xfrm>
          <a:custGeom>
            <a:avLst/>
            <a:gdLst/>
            <a:ahLst/>
            <a:cxnLst/>
            <a:rect l="l" t="t" r="r" b="b"/>
            <a:pathLst>
              <a:path w="6685598" h="10287000">
                <a:moveTo>
                  <a:pt x="0" y="0"/>
                </a:moveTo>
                <a:lnTo>
                  <a:pt x="6685598" y="0"/>
                </a:lnTo>
                <a:lnTo>
                  <a:pt x="66855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</a:blip>
            <a:stretch>
              <a:fillRect l="-65473" r="-654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Freeform 53"/>
          <p:cNvSpPr/>
          <p:nvPr/>
        </p:nvSpPr>
        <p:spPr>
          <a:xfrm rot="5400000">
            <a:off x="7902839" y="4181115"/>
            <a:ext cx="9330865" cy="2880905"/>
          </a:xfrm>
          <a:custGeom>
            <a:avLst/>
            <a:gdLst/>
            <a:ahLst/>
            <a:cxnLst/>
            <a:rect l="l" t="t" r="r" b="b"/>
            <a:pathLst>
              <a:path w="9330865" h="2880905">
                <a:moveTo>
                  <a:pt x="0" y="0"/>
                </a:moveTo>
                <a:lnTo>
                  <a:pt x="9330865" y="0"/>
                </a:lnTo>
                <a:lnTo>
                  <a:pt x="9330865" y="2880905"/>
                </a:lnTo>
                <a:lnTo>
                  <a:pt x="0" y="28809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4" name="Freeform 54"/>
          <p:cNvSpPr/>
          <p:nvPr/>
        </p:nvSpPr>
        <p:spPr>
          <a:xfrm>
            <a:off x="359817" y="1518064"/>
            <a:ext cx="14024406" cy="7871198"/>
          </a:xfrm>
          <a:custGeom>
            <a:avLst/>
            <a:gdLst/>
            <a:ahLst/>
            <a:cxnLst/>
            <a:rect l="l" t="t" r="r" b="b"/>
            <a:pathLst>
              <a:path w="14024406" h="7871198">
                <a:moveTo>
                  <a:pt x="0" y="0"/>
                </a:moveTo>
                <a:lnTo>
                  <a:pt x="14024406" y="0"/>
                </a:lnTo>
                <a:lnTo>
                  <a:pt x="14024406" y="7871198"/>
                </a:lnTo>
                <a:lnTo>
                  <a:pt x="0" y="7871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5" name="Group 55"/>
          <p:cNvGrpSpPr/>
          <p:nvPr/>
        </p:nvGrpSpPr>
        <p:grpSpPr>
          <a:xfrm>
            <a:off x="2277880" y="2210021"/>
            <a:ext cx="8740320" cy="662981"/>
            <a:chOff x="0" y="0"/>
            <a:chExt cx="11653760" cy="883975"/>
          </a:xfrm>
        </p:grpSpPr>
        <p:sp>
          <p:nvSpPr>
            <p:cNvPr id="56" name="TextBox 56"/>
            <p:cNvSpPr txBox="1"/>
            <p:nvPr/>
          </p:nvSpPr>
          <p:spPr>
            <a:xfrm>
              <a:off x="1476611" y="91741"/>
              <a:ext cx="10177150" cy="652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87"/>
                </a:lnSpc>
              </a:pPr>
              <a:r>
                <a:rPr lang="en-US" sz="2990" b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Professionalism is IMPORTANT!!</a:t>
              </a:r>
            </a:p>
          </p:txBody>
        </p:sp>
        <p:grpSp>
          <p:nvGrpSpPr>
            <p:cNvPr id="57" name="Group 57"/>
            <p:cNvGrpSpPr>
              <a:grpSpLocks noChangeAspect="1"/>
            </p:cNvGrpSpPr>
            <p:nvPr/>
          </p:nvGrpSpPr>
          <p:grpSpPr>
            <a:xfrm>
              <a:off x="0" y="0"/>
              <a:ext cx="927841" cy="883975"/>
              <a:chOff x="0" y="0"/>
              <a:chExt cx="1772920" cy="1689100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-8890" y="-5080"/>
                <a:ext cx="1789430" cy="1701800"/>
              </a:xfrm>
              <a:custGeom>
                <a:avLst/>
                <a:gdLst/>
                <a:ahLst/>
                <a:cxnLst/>
                <a:rect l="l" t="t" r="r" b="b"/>
                <a:pathLst>
                  <a:path w="1789430" h="1701800">
                    <a:moveTo>
                      <a:pt x="922020" y="21590"/>
                    </a:moveTo>
                    <a:lnTo>
                      <a:pt x="1172210" y="529590"/>
                    </a:lnTo>
                    <a:cubicBezTo>
                      <a:pt x="1176020" y="538480"/>
                      <a:pt x="1184910" y="544830"/>
                      <a:pt x="1195070" y="546100"/>
                    </a:cubicBezTo>
                    <a:lnTo>
                      <a:pt x="1755140" y="627380"/>
                    </a:lnTo>
                    <a:cubicBezTo>
                      <a:pt x="1779270" y="631190"/>
                      <a:pt x="1789430" y="661670"/>
                      <a:pt x="1771650" y="678180"/>
                    </a:cubicBezTo>
                    <a:lnTo>
                      <a:pt x="1366520" y="1073150"/>
                    </a:lnTo>
                    <a:cubicBezTo>
                      <a:pt x="1358900" y="1079500"/>
                      <a:pt x="1356360" y="1089660"/>
                      <a:pt x="1357630" y="1099820"/>
                    </a:cubicBezTo>
                    <a:lnTo>
                      <a:pt x="1452880" y="1658620"/>
                    </a:lnTo>
                    <a:cubicBezTo>
                      <a:pt x="1456690" y="1682750"/>
                      <a:pt x="1431290" y="1701800"/>
                      <a:pt x="1409700" y="1690370"/>
                    </a:cubicBezTo>
                    <a:lnTo>
                      <a:pt x="908050" y="1426210"/>
                    </a:lnTo>
                    <a:cubicBezTo>
                      <a:pt x="899160" y="1421130"/>
                      <a:pt x="889000" y="1421130"/>
                      <a:pt x="880110" y="1426210"/>
                    </a:cubicBezTo>
                    <a:lnTo>
                      <a:pt x="378460" y="1690370"/>
                    </a:lnTo>
                    <a:cubicBezTo>
                      <a:pt x="356870" y="1701800"/>
                      <a:pt x="331470" y="1682750"/>
                      <a:pt x="335280" y="1658620"/>
                    </a:cubicBezTo>
                    <a:lnTo>
                      <a:pt x="430530" y="1099820"/>
                    </a:lnTo>
                    <a:cubicBezTo>
                      <a:pt x="431800" y="1089660"/>
                      <a:pt x="429260" y="1080770"/>
                      <a:pt x="421640" y="1073150"/>
                    </a:cubicBezTo>
                    <a:lnTo>
                      <a:pt x="17780" y="678180"/>
                    </a:lnTo>
                    <a:cubicBezTo>
                      <a:pt x="0" y="660400"/>
                      <a:pt x="10160" y="631190"/>
                      <a:pt x="34290" y="627380"/>
                    </a:cubicBezTo>
                    <a:lnTo>
                      <a:pt x="594360" y="546100"/>
                    </a:lnTo>
                    <a:cubicBezTo>
                      <a:pt x="604520" y="544830"/>
                      <a:pt x="612140" y="538480"/>
                      <a:pt x="617220" y="529590"/>
                    </a:cubicBezTo>
                    <a:lnTo>
                      <a:pt x="867410" y="21590"/>
                    </a:lnTo>
                    <a:cubicBezTo>
                      <a:pt x="878840" y="0"/>
                      <a:pt x="910590" y="0"/>
                      <a:pt x="922020" y="21590"/>
                    </a:cubicBezTo>
                    <a:close/>
                  </a:path>
                </a:pathLst>
              </a:custGeom>
              <a:solidFill>
                <a:srgbClr val="4278E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9" name="Group 59"/>
          <p:cNvGrpSpPr/>
          <p:nvPr/>
        </p:nvGrpSpPr>
        <p:grpSpPr>
          <a:xfrm>
            <a:off x="2277880" y="3408167"/>
            <a:ext cx="8740320" cy="1513732"/>
            <a:chOff x="0" y="0"/>
            <a:chExt cx="11653760" cy="2018309"/>
          </a:xfrm>
        </p:grpSpPr>
        <p:sp>
          <p:nvSpPr>
            <p:cNvPr id="60" name="TextBox 60"/>
            <p:cNvSpPr txBox="1"/>
            <p:nvPr/>
          </p:nvSpPr>
          <p:spPr>
            <a:xfrm>
              <a:off x="1476611" y="-47625"/>
              <a:ext cx="10177150" cy="2065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87"/>
                </a:lnSpc>
              </a:pPr>
              <a:r>
                <a:rPr lang="en-US" sz="2990" b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If you have an affiliate site, a business card with a headshot, or any other media make sure your picture is professional.</a:t>
              </a:r>
            </a:p>
          </p:txBody>
        </p:sp>
        <p:grpSp>
          <p:nvGrpSpPr>
            <p:cNvPr id="61" name="Group 61"/>
            <p:cNvGrpSpPr>
              <a:grpSpLocks noChangeAspect="1"/>
            </p:cNvGrpSpPr>
            <p:nvPr/>
          </p:nvGrpSpPr>
          <p:grpSpPr>
            <a:xfrm>
              <a:off x="0" y="567167"/>
              <a:ext cx="927841" cy="883975"/>
              <a:chOff x="0" y="0"/>
              <a:chExt cx="1772920" cy="1689100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-8890" y="-5080"/>
                <a:ext cx="1789430" cy="1701800"/>
              </a:xfrm>
              <a:custGeom>
                <a:avLst/>
                <a:gdLst/>
                <a:ahLst/>
                <a:cxnLst/>
                <a:rect l="l" t="t" r="r" b="b"/>
                <a:pathLst>
                  <a:path w="1789430" h="1701800">
                    <a:moveTo>
                      <a:pt x="922020" y="21590"/>
                    </a:moveTo>
                    <a:lnTo>
                      <a:pt x="1172210" y="529590"/>
                    </a:lnTo>
                    <a:cubicBezTo>
                      <a:pt x="1176020" y="538480"/>
                      <a:pt x="1184910" y="544830"/>
                      <a:pt x="1195070" y="546100"/>
                    </a:cubicBezTo>
                    <a:lnTo>
                      <a:pt x="1755140" y="627380"/>
                    </a:lnTo>
                    <a:cubicBezTo>
                      <a:pt x="1779270" y="631190"/>
                      <a:pt x="1789430" y="661670"/>
                      <a:pt x="1771650" y="678180"/>
                    </a:cubicBezTo>
                    <a:lnTo>
                      <a:pt x="1366520" y="1073150"/>
                    </a:lnTo>
                    <a:cubicBezTo>
                      <a:pt x="1358900" y="1079500"/>
                      <a:pt x="1356360" y="1089660"/>
                      <a:pt x="1357630" y="1099820"/>
                    </a:cubicBezTo>
                    <a:lnTo>
                      <a:pt x="1452880" y="1658620"/>
                    </a:lnTo>
                    <a:cubicBezTo>
                      <a:pt x="1456690" y="1682750"/>
                      <a:pt x="1431290" y="1701800"/>
                      <a:pt x="1409700" y="1690370"/>
                    </a:cubicBezTo>
                    <a:lnTo>
                      <a:pt x="908050" y="1426210"/>
                    </a:lnTo>
                    <a:cubicBezTo>
                      <a:pt x="899160" y="1421130"/>
                      <a:pt x="889000" y="1421130"/>
                      <a:pt x="880110" y="1426210"/>
                    </a:cubicBezTo>
                    <a:lnTo>
                      <a:pt x="378460" y="1690370"/>
                    </a:lnTo>
                    <a:cubicBezTo>
                      <a:pt x="356870" y="1701800"/>
                      <a:pt x="331470" y="1682750"/>
                      <a:pt x="335280" y="1658620"/>
                    </a:cubicBezTo>
                    <a:lnTo>
                      <a:pt x="430530" y="1099820"/>
                    </a:lnTo>
                    <a:cubicBezTo>
                      <a:pt x="431800" y="1089660"/>
                      <a:pt x="429260" y="1080770"/>
                      <a:pt x="421640" y="1073150"/>
                    </a:cubicBezTo>
                    <a:lnTo>
                      <a:pt x="17780" y="678180"/>
                    </a:lnTo>
                    <a:cubicBezTo>
                      <a:pt x="0" y="660400"/>
                      <a:pt x="10160" y="631190"/>
                      <a:pt x="34290" y="627380"/>
                    </a:cubicBezTo>
                    <a:lnTo>
                      <a:pt x="594360" y="546100"/>
                    </a:lnTo>
                    <a:cubicBezTo>
                      <a:pt x="604520" y="544830"/>
                      <a:pt x="612140" y="538480"/>
                      <a:pt x="617220" y="529590"/>
                    </a:cubicBezTo>
                    <a:lnTo>
                      <a:pt x="867410" y="21590"/>
                    </a:lnTo>
                    <a:cubicBezTo>
                      <a:pt x="878840" y="0"/>
                      <a:pt x="910590" y="0"/>
                      <a:pt x="922020" y="21590"/>
                    </a:cubicBezTo>
                    <a:close/>
                  </a:path>
                </a:pathLst>
              </a:custGeom>
              <a:solidFill>
                <a:srgbClr val="4278E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3" name="Group 63"/>
          <p:cNvGrpSpPr/>
          <p:nvPr/>
        </p:nvGrpSpPr>
        <p:grpSpPr>
          <a:xfrm>
            <a:off x="2277880" y="5453663"/>
            <a:ext cx="8740320" cy="1464884"/>
            <a:chOff x="0" y="0"/>
            <a:chExt cx="11653760" cy="1953179"/>
          </a:xfrm>
        </p:grpSpPr>
        <p:sp>
          <p:nvSpPr>
            <p:cNvPr id="64" name="TextBox 64"/>
            <p:cNvSpPr txBox="1"/>
            <p:nvPr/>
          </p:nvSpPr>
          <p:spPr>
            <a:xfrm>
              <a:off x="1476611" y="-47625"/>
              <a:ext cx="10177150" cy="20008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47"/>
                </a:lnSpc>
              </a:pPr>
              <a:r>
                <a:rPr lang="en-US" sz="2891" b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In your email, include a signature with your name, title, contact information, and any important links.</a:t>
              </a:r>
            </a:p>
          </p:txBody>
        </p:sp>
        <p:grpSp>
          <p:nvGrpSpPr>
            <p:cNvPr id="65" name="Group 65"/>
            <p:cNvGrpSpPr>
              <a:grpSpLocks noChangeAspect="1"/>
            </p:cNvGrpSpPr>
            <p:nvPr/>
          </p:nvGrpSpPr>
          <p:grpSpPr>
            <a:xfrm>
              <a:off x="0" y="534602"/>
              <a:ext cx="927841" cy="883975"/>
              <a:chOff x="0" y="0"/>
              <a:chExt cx="1772920" cy="1689100"/>
            </a:xfrm>
          </p:grpSpPr>
          <p:sp>
            <p:nvSpPr>
              <p:cNvPr id="66" name="Freeform 66"/>
              <p:cNvSpPr/>
              <p:nvPr/>
            </p:nvSpPr>
            <p:spPr>
              <a:xfrm>
                <a:off x="-8890" y="-5080"/>
                <a:ext cx="1789430" cy="1701800"/>
              </a:xfrm>
              <a:custGeom>
                <a:avLst/>
                <a:gdLst/>
                <a:ahLst/>
                <a:cxnLst/>
                <a:rect l="l" t="t" r="r" b="b"/>
                <a:pathLst>
                  <a:path w="1789430" h="1701800">
                    <a:moveTo>
                      <a:pt x="922020" y="21590"/>
                    </a:moveTo>
                    <a:lnTo>
                      <a:pt x="1172210" y="529590"/>
                    </a:lnTo>
                    <a:cubicBezTo>
                      <a:pt x="1176020" y="538480"/>
                      <a:pt x="1184910" y="544830"/>
                      <a:pt x="1195070" y="546100"/>
                    </a:cubicBezTo>
                    <a:lnTo>
                      <a:pt x="1755140" y="627380"/>
                    </a:lnTo>
                    <a:cubicBezTo>
                      <a:pt x="1779270" y="631190"/>
                      <a:pt x="1789430" y="661670"/>
                      <a:pt x="1771650" y="678180"/>
                    </a:cubicBezTo>
                    <a:lnTo>
                      <a:pt x="1366520" y="1073150"/>
                    </a:lnTo>
                    <a:cubicBezTo>
                      <a:pt x="1358900" y="1079500"/>
                      <a:pt x="1356360" y="1089660"/>
                      <a:pt x="1357630" y="1099820"/>
                    </a:cubicBezTo>
                    <a:lnTo>
                      <a:pt x="1452880" y="1658620"/>
                    </a:lnTo>
                    <a:cubicBezTo>
                      <a:pt x="1456690" y="1682750"/>
                      <a:pt x="1431290" y="1701800"/>
                      <a:pt x="1409700" y="1690370"/>
                    </a:cubicBezTo>
                    <a:lnTo>
                      <a:pt x="908050" y="1426210"/>
                    </a:lnTo>
                    <a:cubicBezTo>
                      <a:pt x="899160" y="1421130"/>
                      <a:pt x="889000" y="1421130"/>
                      <a:pt x="880110" y="1426210"/>
                    </a:cubicBezTo>
                    <a:lnTo>
                      <a:pt x="378460" y="1690370"/>
                    </a:lnTo>
                    <a:cubicBezTo>
                      <a:pt x="356870" y="1701800"/>
                      <a:pt x="331470" y="1682750"/>
                      <a:pt x="335280" y="1658620"/>
                    </a:cubicBezTo>
                    <a:lnTo>
                      <a:pt x="430530" y="1099820"/>
                    </a:lnTo>
                    <a:cubicBezTo>
                      <a:pt x="431800" y="1089660"/>
                      <a:pt x="429260" y="1080770"/>
                      <a:pt x="421640" y="1073150"/>
                    </a:cubicBezTo>
                    <a:lnTo>
                      <a:pt x="17780" y="678180"/>
                    </a:lnTo>
                    <a:cubicBezTo>
                      <a:pt x="0" y="660400"/>
                      <a:pt x="10160" y="631190"/>
                      <a:pt x="34290" y="627380"/>
                    </a:cubicBezTo>
                    <a:lnTo>
                      <a:pt x="594360" y="546100"/>
                    </a:lnTo>
                    <a:cubicBezTo>
                      <a:pt x="604520" y="544830"/>
                      <a:pt x="612140" y="538480"/>
                      <a:pt x="617220" y="529590"/>
                    </a:cubicBezTo>
                    <a:lnTo>
                      <a:pt x="867410" y="21590"/>
                    </a:lnTo>
                    <a:cubicBezTo>
                      <a:pt x="878840" y="0"/>
                      <a:pt x="910590" y="0"/>
                      <a:pt x="922020" y="21590"/>
                    </a:cubicBezTo>
                    <a:close/>
                  </a:path>
                </a:pathLst>
              </a:custGeom>
              <a:solidFill>
                <a:srgbClr val="4278E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7" name="Group 67"/>
          <p:cNvGrpSpPr/>
          <p:nvPr/>
        </p:nvGrpSpPr>
        <p:grpSpPr>
          <a:xfrm>
            <a:off x="2277880" y="7468594"/>
            <a:ext cx="8740320" cy="983832"/>
            <a:chOff x="0" y="0"/>
            <a:chExt cx="11653760" cy="1311776"/>
          </a:xfrm>
        </p:grpSpPr>
        <p:sp>
          <p:nvSpPr>
            <p:cNvPr id="68" name="TextBox 68"/>
            <p:cNvSpPr txBox="1"/>
            <p:nvPr/>
          </p:nvSpPr>
          <p:spPr>
            <a:xfrm>
              <a:off x="1476611" y="-47625"/>
              <a:ext cx="10177150" cy="13594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87"/>
                </a:lnSpc>
              </a:pPr>
              <a:r>
                <a:rPr lang="en-US" sz="2990" b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Socials: consistent brand voice and imagery, have a friendly bio</a:t>
              </a:r>
            </a:p>
          </p:txBody>
        </p:sp>
        <p:grpSp>
          <p:nvGrpSpPr>
            <p:cNvPr id="69" name="Group 69"/>
            <p:cNvGrpSpPr>
              <a:grpSpLocks noChangeAspect="1"/>
            </p:cNvGrpSpPr>
            <p:nvPr/>
          </p:nvGrpSpPr>
          <p:grpSpPr>
            <a:xfrm>
              <a:off x="0" y="213901"/>
              <a:ext cx="927841" cy="883975"/>
              <a:chOff x="0" y="0"/>
              <a:chExt cx="1772920" cy="1689100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-8890" y="-5080"/>
                <a:ext cx="1789430" cy="1701800"/>
              </a:xfrm>
              <a:custGeom>
                <a:avLst/>
                <a:gdLst/>
                <a:ahLst/>
                <a:cxnLst/>
                <a:rect l="l" t="t" r="r" b="b"/>
                <a:pathLst>
                  <a:path w="1789430" h="1701800">
                    <a:moveTo>
                      <a:pt x="922020" y="21590"/>
                    </a:moveTo>
                    <a:lnTo>
                      <a:pt x="1172210" y="529590"/>
                    </a:lnTo>
                    <a:cubicBezTo>
                      <a:pt x="1176020" y="538480"/>
                      <a:pt x="1184910" y="544830"/>
                      <a:pt x="1195070" y="546100"/>
                    </a:cubicBezTo>
                    <a:lnTo>
                      <a:pt x="1755140" y="627380"/>
                    </a:lnTo>
                    <a:cubicBezTo>
                      <a:pt x="1779270" y="631190"/>
                      <a:pt x="1789430" y="661670"/>
                      <a:pt x="1771650" y="678180"/>
                    </a:cubicBezTo>
                    <a:lnTo>
                      <a:pt x="1366520" y="1073150"/>
                    </a:lnTo>
                    <a:cubicBezTo>
                      <a:pt x="1358900" y="1079500"/>
                      <a:pt x="1356360" y="1089660"/>
                      <a:pt x="1357630" y="1099820"/>
                    </a:cubicBezTo>
                    <a:lnTo>
                      <a:pt x="1452880" y="1658620"/>
                    </a:lnTo>
                    <a:cubicBezTo>
                      <a:pt x="1456690" y="1682750"/>
                      <a:pt x="1431290" y="1701800"/>
                      <a:pt x="1409700" y="1690370"/>
                    </a:cubicBezTo>
                    <a:lnTo>
                      <a:pt x="908050" y="1426210"/>
                    </a:lnTo>
                    <a:cubicBezTo>
                      <a:pt x="899160" y="1421130"/>
                      <a:pt x="889000" y="1421130"/>
                      <a:pt x="880110" y="1426210"/>
                    </a:cubicBezTo>
                    <a:lnTo>
                      <a:pt x="378460" y="1690370"/>
                    </a:lnTo>
                    <a:cubicBezTo>
                      <a:pt x="356870" y="1701800"/>
                      <a:pt x="331470" y="1682750"/>
                      <a:pt x="335280" y="1658620"/>
                    </a:cubicBezTo>
                    <a:lnTo>
                      <a:pt x="430530" y="1099820"/>
                    </a:lnTo>
                    <a:cubicBezTo>
                      <a:pt x="431800" y="1089660"/>
                      <a:pt x="429260" y="1080770"/>
                      <a:pt x="421640" y="1073150"/>
                    </a:cubicBezTo>
                    <a:lnTo>
                      <a:pt x="17780" y="678180"/>
                    </a:lnTo>
                    <a:cubicBezTo>
                      <a:pt x="0" y="660400"/>
                      <a:pt x="10160" y="631190"/>
                      <a:pt x="34290" y="627380"/>
                    </a:cubicBezTo>
                    <a:lnTo>
                      <a:pt x="594360" y="546100"/>
                    </a:lnTo>
                    <a:cubicBezTo>
                      <a:pt x="604520" y="544830"/>
                      <a:pt x="612140" y="538480"/>
                      <a:pt x="617220" y="529590"/>
                    </a:cubicBezTo>
                    <a:lnTo>
                      <a:pt x="867410" y="21590"/>
                    </a:lnTo>
                    <a:cubicBezTo>
                      <a:pt x="878840" y="0"/>
                      <a:pt x="910590" y="0"/>
                      <a:pt x="922020" y="21590"/>
                    </a:cubicBezTo>
                    <a:close/>
                  </a:path>
                </a:pathLst>
              </a:custGeom>
              <a:solidFill>
                <a:srgbClr val="4278E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1" name="TextBox 71"/>
          <p:cNvSpPr txBox="1"/>
          <p:nvPr/>
        </p:nvSpPr>
        <p:spPr>
          <a:xfrm>
            <a:off x="590644" y="368714"/>
            <a:ext cx="12527686" cy="1149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00"/>
              </a:lnSpc>
            </a:pPr>
            <a:r>
              <a:rPr lang="en-US" sz="8000">
                <a:solidFill>
                  <a:srgbClr val="4278E7"/>
                </a:solidFill>
                <a:latin typeface="March"/>
                <a:ea typeface="March"/>
                <a:cs typeface="March"/>
                <a:sym typeface="March"/>
              </a:rPr>
              <a:t>First Impressions Matter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95716" y="5411214"/>
            <a:ext cx="6585570" cy="3679687"/>
            <a:chOff x="0" y="0"/>
            <a:chExt cx="8780760" cy="49062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80760" cy="4906249"/>
            </a:xfrm>
            <a:custGeom>
              <a:avLst/>
              <a:gdLst/>
              <a:ahLst/>
              <a:cxnLst/>
              <a:rect l="l" t="t" r="r" b="b"/>
              <a:pathLst>
                <a:path w="8780760" h="4906249">
                  <a:moveTo>
                    <a:pt x="0" y="0"/>
                  </a:moveTo>
                  <a:lnTo>
                    <a:pt x="8780760" y="0"/>
                  </a:lnTo>
                  <a:lnTo>
                    <a:pt x="8780760" y="4906249"/>
                  </a:lnTo>
                  <a:lnTo>
                    <a:pt x="0" y="490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871900" y="1285123"/>
              <a:ext cx="6290471" cy="2288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43"/>
                </a:lnSpc>
              </a:pPr>
              <a:r>
                <a:rPr lang="en-US" sz="2459" b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Facebook &amp; Instagram: Post content that reflects your personality while remaining professional</a:t>
              </a:r>
            </a:p>
          </p:txBody>
        </p:sp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657620" y="2089659"/>
              <a:ext cx="763004" cy="726930"/>
              <a:chOff x="0" y="0"/>
              <a:chExt cx="1772920" cy="16891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8890" y="-5080"/>
                <a:ext cx="1789430" cy="1701800"/>
              </a:xfrm>
              <a:custGeom>
                <a:avLst/>
                <a:gdLst/>
                <a:ahLst/>
                <a:cxnLst/>
                <a:rect l="l" t="t" r="r" b="b"/>
                <a:pathLst>
                  <a:path w="1789430" h="1701800">
                    <a:moveTo>
                      <a:pt x="922020" y="21590"/>
                    </a:moveTo>
                    <a:lnTo>
                      <a:pt x="1172210" y="529590"/>
                    </a:lnTo>
                    <a:cubicBezTo>
                      <a:pt x="1176020" y="538480"/>
                      <a:pt x="1184910" y="544830"/>
                      <a:pt x="1195070" y="546100"/>
                    </a:cubicBezTo>
                    <a:lnTo>
                      <a:pt x="1755140" y="627380"/>
                    </a:lnTo>
                    <a:cubicBezTo>
                      <a:pt x="1779270" y="631190"/>
                      <a:pt x="1789430" y="661670"/>
                      <a:pt x="1771650" y="678180"/>
                    </a:cubicBezTo>
                    <a:lnTo>
                      <a:pt x="1366520" y="1073150"/>
                    </a:lnTo>
                    <a:cubicBezTo>
                      <a:pt x="1358900" y="1079500"/>
                      <a:pt x="1356360" y="1089660"/>
                      <a:pt x="1357630" y="1099820"/>
                    </a:cubicBezTo>
                    <a:lnTo>
                      <a:pt x="1452880" y="1658620"/>
                    </a:lnTo>
                    <a:cubicBezTo>
                      <a:pt x="1456690" y="1682750"/>
                      <a:pt x="1431290" y="1701800"/>
                      <a:pt x="1409700" y="1690370"/>
                    </a:cubicBezTo>
                    <a:lnTo>
                      <a:pt x="908050" y="1426210"/>
                    </a:lnTo>
                    <a:cubicBezTo>
                      <a:pt x="899160" y="1421130"/>
                      <a:pt x="889000" y="1421130"/>
                      <a:pt x="880110" y="1426210"/>
                    </a:cubicBezTo>
                    <a:lnTo>
                      <a:pt x="378460" y="1690370"/>
                    </a:lnTo>
                    <a:cubicBezTo>
                      <a:pt x="356870" y="1701800"/>
                      <a:pt x="331470" y="1682750"/>
                      <a:pt x="335280" y="1658620"/>
                    </a:cubicBezTo>
                    <a:lnTo>
                      <a:pt x="430530" y="1099820"/>
                    </a:lnTo>
                    <a:cubicBezTo>
                      <a:pt x="431800" y="1089660"/>
                      <a:pt x="429260" y="1080770"/>
                      <a:pt x="421640" y="1073150"/>
                    </a:cubicBezTo>
                    <a:lnTo>
                      <a:pt x="17780" y="678180"/>
                    </a:lnTo>
                    <a:cubicBezTo>
                      <a:pt x="0" y="660400"/>
                      <a:pt x="10160" y="631190"/>
                      <a:pt x="34290" y="627380"/>
                    </a:cubicBezTo>
                    <a:lnTo>
                      <a:pt x="594360" y="546100"/>
                    </a:lnTo>
                    <a:cubicBezTo>
                      <a:pt x="604520" y="544830"/>
                      <a:pt x="612140" y="538480"/>
                      <a:pt x="617220" y="529590"/>
                    </a:cubicBezTo>
                    <a:lnTo>
                      <a:pt x="867410" y="21590"/>
                    </a:lnTo>
                    <a:cubicBezTo>
                      <a:pt x="878840" y="0"/>
                      <a:pt x="910590" y="0"/>
                      <a:pt x="922020" y="21590"/>
                    </a:cubicBezTo>
                    <a:close/>
                  </a:path>
                </a:pathLst>
              </a:custGeom>
              <a:solidFill>
                <a:srgbClr val="FFBD5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" name="Group 7"/>
          <p:cNvGrpSpPr/>
          <p:nvPr/>
        </p:nvGrpSpPr>
        <p:grpSpPr>
          <a:xfrm>
            <a:off x="1734473" y="5546532"/>
            <a:ext cx="6642985" cy="3711768"/>
            <a:chOff x="0" y="0"/>
            <a:chExt cx="8857314" cy="494902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57314" cy="4949024"/>
            </a:xfrm>
            <a:custGeom>
              <a:avLst/>
              <a:gdLst/>
              <a:ahLst/>
              <a:cxnLst/>
              <a:rect l="l" t="t" r="r" b="b"/>
              <a:pathLst>
                <a:path w="8857314" h="4949024">
                  <a:moveTo>
                    <a:pt x="0" y="0"/>
                  </a:moveTo>
                  <a:lnTo>
                    <a:pt x="8857314" y="0"/>
                  </a:lnTo>
                  <a:lnTo>
                    <a:pt x="8857314" y="4949024"/>
                  </a:lnTo>
                  <a:lnTo>
                    <a:pt x="0" y="4949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79987" y="1631915"/>
              <a:ext cx="6861947" cy="16375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98"/>
                </a:lnSpc>
              </a:pPr>
              <a:r>
                <a:rPr lang="en-US" sz="2356" b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Content Strategy: Post a mix of educational, personal, and client-focused posts</a:t>
              </a:r>
            </a:p>
          </p:txBody>
        </p: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516772" y="2126332"/>
              <a:ext cx="730916" cy="696360"/>
              <a:chOff x="0" y="0"/>
              <a:chExt cx="1772920" cy="16891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-8890" y="-5080"/>
                <a:ext cx="1789430" cy="1701800"/>
              </a:xfrm>
              <a:custGeom>
                <a:avLst/>
                <a:gdLst/>
                <a:ahLst/>
                <a:cxnLst/>
                <a:rect l="l" t="t" r="r" b="b"/>
                <a:pathLst>
                  <a:path w="1789430" h="1701800">
                    <a:moveTo>
                      <a:pt x="922020" y="21590"/>
                    </a:moveTo>
                    <a:lnTo>
                      <a:pt x="1172210" y="529590"/>
                    </a:lnTo>
                    <a:cubicBezTo>
                      <a:pt x="1176020" y="538480"/>
                      <a:pt x="1184910" y="544830"/>
                      <a:pt x="1195070" y="546100"/>
                    </a:cubicBezTo>
                    <a:lnTo>
                      <a:pt x="1755140" y="627380"/>
                    </a:lnTo>
                    <a:cubicBezTo>
                      <a:pt x="1779270" y="631190"/>
                      <a:pt x="1789430" y="661670"/>
                      <a:pt x="1771650" y="678180"/>
                    </a:cubicBezTo>
                    <a:lnTo>
                      <a:pt x="1366520" y="1073150"/>
                    </a:lnTo>
                    <a:cubicBezTo>
                      <a:pt x="1358900" y="1079500"/>
                      <a:pt x="1356360" y="1089660"/>
                      <a:pt x="1357630" y="1099820"/>
                    </a:cubicBezTo>
                    <a:lnTo>
                      <a:pt x="1452880" y="1658620"/>
                    </a:lnTo>
                    <a:cubicBezTo>
                      <a:pt x="1456690" y="1682750"/>
                      <a:pt x="1431290" y="1701800"/>
                      <a:pt x="1409700" y="1690370"/>
                    </a:cubicBezTo>
                    <a:lnTo>
                      <a:pt x="908050" y="1426210"/>
                    </a:lnTo>
                    <a:cubicBezTo>
                      <a:pt x="899160" y="1421130"/>
                      <a:pt x="889000" y="1421130"/>
                      <a:pt x="880110" y="1426210"/>
                    </a:cubicBezTo>
                    <a:lnTo>
                      <a:pt x="378460" y="1690370"/>
                    </a:lnTo>
                    <a:cubicBezTo>
                      <a:pt x="356870" y="1701800"/>
                      <a:pt x="331470" y="1682750"/>
                      <a:pt x="335280" y="1658620"/>
                    </a:cubicBezTo>
                    <a:lnTo>
                      <a:pt x="430530" y="1099820"/>
                    </a:lnTo>
                    <a:cubicBezTo>
                      <a:pt x="431800" y="1089660"/>
                      <a:pt x="429260" y="1080770"/>
                      <a:pt x="421640" y="1073150"/>
                    </a:cubicBezTo>
                    <a:lnTo>
                      <a:pt x="17780" y="678180"/>
                    </a:lnTo>
                    <a:cubicBezTo>
                      <a:pt x="0" y="660400"/>
                      <a:pt x="10160" y="631190"/>
                      <a:pt x="34290" y="627380"/>
                    </a:cubicBezTo>
                    <a:lnTo>
                      <a:pt x="594360" y="546100"/>
                    </a:lnTo>
                    <a:cubicBezTo>
                      <a:pt x="604520" y="544830"/>
                      <a:pt x="612140" y="538480"/>
                      <a:pt x="617220" y="529590"/>
                    </a:cubicBezTo>
                    <a:lnTo>
                      <a:pt x="867410" y="21590"/>
                    </a:lnTo>
                    <a:cubicBezTo>
                      <a:pt x="878840" y="0"/>
                      <a:pt x="910590" y="0"/>
                      <a:pt x="922020" y="21590"/>
                    </a:cubicBezTo>
                    <a:close/>
                  </a:path>
                </a:pathLst>
              </a:custGeom>
              <a:solidFill>
                <a:srgbClr val="FFBD5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2" name="Freeform 12"/>
          <p:cNvSpPr/>
          <p:nvPr/>
        </p:nvSpPr>
        <p:spPr>
          <a:xfrm>
            <a:off x="1734473" y="0"/>
            <a:ext cx="14230273" cy="4885961"/>
          </a:xfrm>
          <a:custGeom>
            <a:avLst/>
            <a:gdLst/>
            <a:ahLst/>
            <a:cxnLst/>
            <a:rect l="l" t="t" r="r" b="b"/>
            <a:pathLst>
              <a:path w="14230273" h="4885961">
                <a:moveTo>
                  <a:pt x="0" y="0"/>
                </a:moveTo>
                <a:lnTo>
                  <a:pt x="14230273" y="0"/>
                </a:lnTo>
                <a:lnTo>
                  <a:pt x="14230273" y="4885961"/>
                </a:lnTo>
                <a:lnTo>
                  <a:pt x="0" y="48859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6000"/>
            </a:blip>
            <a:stretch>
              <a:fillRect t="-313" b="-125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10295716" y="2522649"/>
            <a:ext cx="6765780" cy="3696169"/>
            <a:chOff x="0" y="0"/>
            <a:chExt cx="9021040" cy="492822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820091" cy="4928226"/>
            </a:xfrm>
            <a:custGeom>
              <a:avLst/>
              <a:gdLst/>
              <a:ahLst/>
              <a:cxnLst/>
              <a:rect l="l" t="t" r="r" b="b"/>
              <a:pathLst>
                <a:path w="8820091" h="4928226">
                  <a:moveTo>
                    <a:pt x="0" y="0"/>
                  </a:moveTo>
                  <a:lnTo>
                    <a:pt x="8820091" y="0"/>
                  </a:lnTo>
                  <a:lnTo>
                    <a:pt x="8820091" y="4928226"/>
                  </a:lnTo>
                  <a:lnTo>
                    <a:pt x="0" y="4928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744682" y="1253662"/>
              <a:ext cx="7276358" cy="2373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73"/>
                </a:lnSpc>
              </a:pPr>
              <a:r>
                <a:rPr lang="en-US" sz="2552" b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Q: “How can I stand out in the digital world”</a:t>
              </a:r>
            </a:p>
            <a:p>
              <a:pPr algn="l">
                <a:lnSpc>
                  <a:spcPts val="3573"/>
                </a:lnSpc>
              </a:pPr>
              <a:r>
                <a:rPr lang="en-US" sz="2552" b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A: “Promote your personal brand/voice on your socials!”</a:t>
              </a:r>
            </a:p>
          </p:txBody>
        </p:sp>
        <p:grpSp>
          <p:nvGrpSpPr>
            <p:cNvPr id="16" name="Group 16"/>
            <p:cNvGrpSpPr>
              <a:grpSpLocks noChangeAspect="1"/>
            </p:cNvGrpSpPr>
            <p:nvPr/>
          </p:nvGrpSpPr>
          <p:grpSpPr>
            <a:xfrm>
              <a:off x="484394" y="2086876"/>
              <a:ext cx="791913" cy="754473"/>
              <a:chOff x="0" y="0"/>
              <a:chExt cx="1772920" cy="16891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-8890" y="-5080"/>
                <a:ext cx="1789430" cy="1701800"/>
              </a:xfrm>
              <a:custGeom>
                <a:avLst/>
                <a:gdLst/>
                <a:ahLst/>
                <a:cxnLst/>
                <a:rect l="l" t="t" r="r" b="b"/>
                <a:pathLst>
                  <a:path w="1789430" h="1701800">
                    <a:moveTo>
                      <a:pt x="922020" y="21590"/>
                    </a:moveTo>
                    <a:lnTo>
                      <a:pt x="1172210" y="529590"/>
                    </a:lnTo>
                    <a:cubicBezTo>
                      <a:pt x="1176020" y="538480"/>
                      <a:pt x="1184910" y="544830"/>
                      <a:pt x="1195070" y="546100"/>
                    </a:cubicBezTo>
                    <a:lnTo>
                      <a:pt x="1755140" y="627380"/>
                    </a:lnTo>
                    <a:cubicBezTo>
                      <a:pt x="1779270" y="631190"/>
                      <a:pt x="1789430" y="661670"/>
                      <a:pt x="1771650" y="678180"/>
                    </a:cubicBezTo>
                    <a:lnTo>
                      <a:pt x="1366520" y="1073150"/>
                    </a:lnTo>
                    <a:cubicBezTo>
                      <a:pt x="1358900" y="1079500"/>
                      <a:pt x="1356360" y="1089660"/>
                      <a:pt x="1357630" y="1099820"/>
                    </a:cubicBezTo>
                    <a:lnTo>
                      <a:pt x="1452880" y="1658620"/>
                    </a:lnTo>
                    <a:cubicBezTo>
                      <a:pt x="1456690" y="1682750"/>
                      <a:pt x="1431290" y="1701800"/>
                      <a:pt x="1409700" y="1690370"/>
                    </a:cubicBezTo>
                    <a:lnTo>
                      <a:pt x="908050" y="1426210"/>
                    </a:lnTo>
                    <a:cubicBezTo>
                      <a:pt x="899160" y="1421130"/>
                      <a:pt x="889000" y="1421130"/>
                      <a:pt x="880110" y="1426210"/>
                    </a:cubicBezTo>
                    <a:lnTo>
                      <a:pt x="378460" y="1690370"/>
                    </a:lnTo>
                    <a:cubicBezTo>
                      <a:pt x="356870" y="1701800"/>
                      <a:pt x="331470" y="1682750"/>
                      <a:pt x="335280" y="1658620"/>
                    </a:cubicBezTo>
                    <a:lnTo>
                      <a:pt x="430530" y="1099820"/>
                    </a:lnTo>
                    <a:cubicBezTo>
                      <a:pt x="431800" y="1089660"/>
                      <a:pt x="429260" y="1080770"/>
                      <a:pt x="421640" y="1073150"/>
                    </a:cubicBezTo>
                    <a:lnTo>
                      <a:pt x="17780" y="678180"/>
                    </a:lnTo>
                    <a:cubicBezTo>
                      <a:pt x="0" y="660400"/>
                      <a:pt x="10160" y="631190"/>
                      <a:pt x="34290" y="627380"/>
                    </a:cubicBezTo>
                    <a:lnTo>
                      <a:pt x="594360" y="546100"/>
                    </a:lnTo>
                    <a:cubicBezTo>
                      <a:pt x="604520" y="544830"/>
                      <a:pt x="612140" y="538480"/>
                      <a:pt x="617220" y="529590"/>
                    </a:cubicBezTo>
                    <a:lnTo>
                      <a:pt x="867410" y="21590"/>
                    </a:lnTo>
                    <a:cubicBezTo>
                      <a:pt x="878840" y="0"/>
                      <a:pt x="910590" y="0"/>
                      <a:pt x="922020" y="21590"/>
                    </a:cubicBezTo>
                    <a:close/>
                  </a:path>
                </a:pathLst>
              </a:custGeom>
              <a:solidFill>
                <a:srgbClr val="FFBD5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8" name="Group 18"/>
          <p:cNvGrpSpPr/>
          <p:nvPr/>
        </p:nvGrpSpPr>
        <p:grpSpPr>
          <a:xfrm>
            <a:off x="1734473" y="2733686"/>
            <a:ext cx="6642985" cy="3711768"/>
            <a:chOff x="0" y="0"/>
            <a:chExt cx="8857314" cy="494902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857314" cy="4949024"/>
            </a:xfrm>
            <a:custGeom>
              <a:avLst/>
              <a:gdLst/>
              <a:ahLst/>
              <a:cxnLst/>
              <a:rect l="l" t="t" r="r" b="b"/>
              <a:pathLst>
                <a:path w="8857314" h="4949024">
                  <a:moveTo>
                    <a:pt x="0" y="0"/>
                  </a:moveTo>
                  <a:lnTo>
                    <a:pt x="8857314" y="0"/>
                  </a:lnTo>
                  <a:lnTo>
                    <a:pt x="8857314" y="4949024"/>
                  </a:lnTo>
                  <a:lnTo>
                    <a:pt x="0" y="4949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421641" y="1789665"/>
              <a:ext cx="7312792" cy="1201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82"/>
                </a:lnSpc>
              </a:pPr>
              <a:r>
                <a:rPr lang="en-US" sz="2630" b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Linkedin: Demonstrate experience that reflects your value</a:t>
              </a:r>
            </a:p>
          </p:txBody>
        </p:sp>
        <p:grpSp>
          <p:nvGrpSpPr>
            <p:cNvPr id="21" name="Group 21"/>
            <p:cNvGrpSpPr>
              <a:grpSpLocks noChangeAspect="1"/>
            </p:cNvGrpSpPr>
            <p:nvPr/>
          </p:nvGrpSpPr>
          <p:grpSpPr>
            <a:xfrm>
              <a:off x="122881" y="2025427"/>
              <a:ext cx="816088" cy="777505"/>
              <a:chOff x="0" y="0"/>
              <a:chExt cx="1772920" cy="16891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-8890" y="-5080"/>
                <a:ext cx="1789430" cy="1701800"/>
              </a:xfrm>
              <a:custGeom>
                <a:avLst/>
                <a:gdLst/>
                <a:ahLst/>
                <a:cxnLst/>
                <a:rect l="l" t="t" r="r" b="b"/>
                <a:pathLst>
                  <a:path w="1789430" h="1701800">
                    <a:moveTo>
                      <a:pt x="922020" y="21590"/>
                    </a:moveTo>
                    <a:lnTo>
                      <a:pt x="1172210" y="529590"/>
                    </a:lnTo>
                    <a:cubicBezTo>
                      <a:pt x="1176020" y="538480"/>
                      <a:pt x="1184910" y="544830"/>
                      <a:pt x="1195070" y="546100"/>
                    </a:cubicBezTo>
                    <a:lnTo>
                      <a:pt x="1755140" y="627380"/>
                    </a:lnTo>
                    <a:cubicBezTo>
                      <a:pt x="1779270" y="631190"/>
                      <a:pt x="1789430" y="661670"/>
                      <a:pt x="1771650" y="678180"/>
                    </a:cubicBezTo>
                    <a:lnTo>
                      <a:pt x="1366520" y="1073150"/>
                    </a:lnTo>
                    <a:cubicBezTo>
                      <a:pt x="1358900" y="1079500"/>
                      <a:pt x="1356360" y="1089660"/>
                      <a:pt x="1357630" y="1099820"/>
                    </a:cubicBezTo>
                    <a:lnTo>
                      <a:pt x="1452880" y="1658620"/>
                    </a:lnTo>
                    <a:cubicBezTo>
                      <a:pt x="1456690" y="1682750"/>
                      <a:pt x="1431290" y="1701800"/>
                      <a:pt x="1409700" y="1690370"/>
                    </a:cubicBezTo>
                    <a:lnTo>
                      <a:pt x="908050" y="1426210"/>
                    </a:lnTo>
                    <a:cubicBezTo>
                      <a:pt x="899160" y="1421130"/>
                      <a:pt x="889000" y="1421130"/>
                      <a:pt x="880110" y="1426210"/>
                    </a:cubicBezTo>
                    <a:lnTo>
                      <a:pt x="378460" y="1690370"/>
                    </a:lnTo>
                    <a:cubicBezTo>
                      <a:pt x="356870" y="1701800"/>
                      <a:pt x="331470" y="1682750"/>
                      <a:pt x="335280" y="1658620"/>
                    </a:cubicBezTo>
                    <a:lnTo>
                      <a:pt x="430530" y="1099820"/>
                    </a:lnTo>
                    <a:cubicBezTo>
                      <a:pt x="431800" y="1089660"/>
                      <a:pt x="429260" y="1080770"/>
                      <a:pt x="421640" y="1073150"/>
                    </a:cubicBezTo>
                    <a:lnTo>
                      <a:pt x="17780" y="678180"/>
                    </a:lnTo>
                    <a:cubicBezTo>
                      <a:pt x="0" y="660400"/>
                      <a:pt x="10160" y="631190"/>
                      <a:pt x="34290" y="627380"/>
                    </a:cubicBezTo>
                    <a:lnTo>
                      <a:pt x="594360" y="546100"/>
                    </a:lnTo>
                    <a:cubicBezTo>
                      <a:pt x="604520" y="544830"/>
                      <a:pt x="612140" y="538480"/>
                      <a:pt x="617220" y="529590"/>
                    </a:cubicBezTo>
                    <a:lnTo>
                      <a:pt x="867410" y="21590"/>
                    </a:lnTo>
                    <a:cubicBezTo>
                      <a:pt x="878840" y="0"/>
                      <a:pt x="910590" y="0"/>
                      <a:pt x="922020" y="21590"/>
                    </a:cubicBezTo>
                    <a:close/>
                  </a:path>
                </a:pathLst>
              </a:custGeom>
              <a:solidFill>
                <a:srgbClr val="FFBD5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3" name="Group 23"/>
          <p:cNvGrpSpPr/>
          <p:nvPr/>
        </p:nvGrpSpPr>
        <p:grpSpPr>
          <a:xfrm rot="-218519">
            <a:off x="4941079" y="381705"/>
            <a:ext cx="8405841" cy="3359066"/>
            <a:chOff x="0" y="0"/>
            <a:chExt cx="1966224" cy="78572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966224" cy="785724"/>
            </a:xfrm>
            <a:custGeom>
              <a:avLst/>
              <a:gdLst/>
              <a:ahLst/>
              <a:cxnLst/>
              <a:rect l="l" t="t" r="r" b="b"/>
              <a:pathLst>
                <a:path w="1966224" h="785724">
                  <a:moveTo>
                    <a:pt x="983112" y="0"/>
                  </a:moveTo>
                  <a:cubicBezTo>
                    <a:pt x="440154" y="0"/>
                    <a:pt x="0" y="175890"/>
                    <a:pt x="0" y="392862"/>
                  </a:cubicBezTo>
                  <a:cubicBezTo>
                    <a:pt x="0" y="609834"/>
                    <a:pt x="440154" y="785724"/>
                    <a:pt x="983112" y="785724"/>
                  </a:cubicBezTo>
                  <a:cubicBezTo>
                    <a:pt x="1526069" y="785724"/>
                    <a:pt x="1966224" y="609834"/>
                    <a:pt x="1966224" y="392862"/>
                  </a:cubicBezTo>
                  <a:cubicBezTo>
                    <a:pt x="1966224" y="175890"/>
                    <a:pt x="1526069" y="0"/>
                    <a:pt x="983112" y="0"/>
                  </a:cubicBezTo>
                  <a:close/>
                </a:path>
              </a:pathLst>
            </a:custGeom>
            <a:solidFill>
              <a:srgbClr val="C5D3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84333" y="92712"/>
              <a:ext cx="1597557" cy="6193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82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3536904" y="1391760"/>
            <a:ext cx="1626577" cy="1341926"/>
          </a:xfrm>
          <a:custGeom>
            <a:avLst/>
            <a:gdLst/>
            <a:ahLst/>
            <a:cxnLst/>
            <a:rect l="l" t="t" r="r" b="b"/>
            <a:pathLst>
              <a:path w="1626577" h="1341926">
                <a:moveTo>
                  <a:pt x="0" y="0"/>
                </a:moveTo>
                <a:lnTo>
                  <a:pt x="1626577" y="0"/>
                </a:lnTo>
                <a:lnTo>
                  <a:pt x="1626577" y="1341926"/>
                </a:lnTo>
                <a:lnTo>
                  <a:pt x="0" y="13419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7" name="Group 27"/>
          <p:cNvGrpSpPr/>
          <p:nvPr/>
        </p:nvGrpSpPr>
        <p:grpSpPr>
          <a:xfrm>
            <a:off x="6416947" y="8093542"/>
            <a:ext cx="5517951" cy="1994718"/>
            <a:chOff x="0" y="0"/>
            <a:chExt cx="1108440" cy="400697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108440" cy="400697"/>
            </a:xfrm>
            <a:custGeom>
              <a:avLst/>
              <a:gdLst/>
              <a:ahLst/>
              <a:cxnLst/>
              <a:rect l="l" t="t" r="r" b="b"/>
              <a:pathLst>
                <a:path w="1108440" h="400697">
                  <a:moveTo>
                    <a:pt x="70152" y="0"/>
                  </a:moveTo>
                  <a:lnTo>
                    <a:pt x="1038288" y="0"/>
                  </a:lnTo>
                  <a:cubicBezTo>
                    <a:pt x="1077032" y="0"/>
                    <a:pt x="1108440" y="31408"/>
                    <a:pt x="1108440" y="70152"/>
                  </a:cubicBezTo>
                  <a:lnTo>
                    <a:pt x="1108440" y="330545"/>
                  </a:lnTo>
                  <a:cubicBezTo>
                    <a:pt x="1108440" y="369289"/>
                    <a:pt x="1077032" y="400697"/>
                    <a:pt x="1038288" y="400697"/>
                  </a:cubicBezTo>
                  <a:lnTo>
                    <a:pt x="70152" y="400697"/>
                  </a:lnTo>
                  <a:cubicBezTo>
                    <a:pt x="31408" y="400697"/>
                    <a:pt x="0" y="369289"/>
                    <a:pt x="0" y="330545"/>
                  </a:cubicBezTo>
                  <a:lnTo>
                    <a:pt x="0" y="70152"/>
                  </a:lnTo>
                  <a:cubicBezTo>
                    <a:pt x="0" y="31408"/>
                    <a:pt x="31408" y="0"/>
                    <a:pt x="70152" y="0"/>
                  </a:cubicBezTo>
                  <a:close/>
                </a:path>
              </a:pathLst>
            </a:custGeom>
            <a:solidFill>
              <a:srgbClr val="4675D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1108440" cy="429272"/>
            </a:xfrm>
            <a:prstGeom prst="rect">
              <a:avLst/>
            </a:prstGeom>
          </p:spPr>
          <p:txBody>
            <a:bodyPr lIns="66604" tIns="66604" rIns="66604" bIns="66604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 rot="-170834">
            <a:off x="5357030" y="1182033"/>
            <a:ext cx="7640624" cy="1815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7"/>
              </a:lnSpc>
            </a:pPr>
            <a:r>
              <a:rPr lang="en-US" sz="6451">
                <a:solidFill>
                  <a:srgbClr val="4278E7"/>
                </a:solidFill>
                <a:latin typeface="March"/>
                <a:ea typeface="March"/>
                <a:cs typeface="March"/>
                <a:sym typeface="March"/>
              </a:rPr>
              <a:t>Building a Personal Brand Online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642020" y="8204359"/>
            <a:ext cx="5067805" cy="1734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7"/>
              </a:lnSpc>
            </a:pPr>
            <a:r>
              <a:rPr lang="en-US" sz="2026" b="1">
                <a:solidFill>
                  <a:srgbClr val="D8EEFF"/>
                </a:solidFill>
                <a:latin typeface="Muli Bold"/>
                <a:ea typeface="Muli Bold"/>
                <a:cs typeface="Muli Bold"/>
                <a:sym typeface="Muli Bold"/>
              </a:rPr>
              <a:t>Examples:</a:t>
            </a:r>
          </a:p>
          <a:p>
            <a:pPr algn="ctr">
              <a:lnSpc>
                <a:spcPts val="2837"/>
              </a:lnSpc>
            </a:pPr>
            <a:r>
              <a:rPr lang="en-US" sz="2026" b="1">
                <a:solidFill>
                  <a:srgbClr val="D8EEFF"/>
                </a:solidFill>
                <a:latin typeface="Muli Bold"/>
                <a:ea typeface="Muli Bold"/>
                <a:cs typeface="Muli Bold"/>
                <a:sym typeface="Muli Bold"/>
              </a:rPr>
              <a:t>Educational: Insurance Updates, FAQs</a:t>
            </a:r>
          </a:p>
          <a:p>
            <a:pPr algn="ctr">
              <a:lnSpc>
                <a:spcPts val="2837"/>
              </a:lnSpc>
            </a:pPr>
            <a:r>
              <a:rPr lang="en-US" sz="2026" b="1">
                <a:solidFill>
                  <a:srgbClr val="D8EEFF"/>
                </a:solidFill>
                <a:latin typeface="Muli Bold"/>
                <a:ea typeface="Muli Bold"/>
                <a:cs typeface="Muli Bold"/>
                <a:sym typeface="Muli Bold"/>
              </a:rPr>
              <a:t>Personal: Community Involvement, Family</a:t>
            </a:r>
          </a:p>
          <a:p>
            <a:pPr algn="ctr">
              <a:lnSpc>
                <a:spcPts val="2837"/>
              </a:lnSpc>
            </a:pPr>
            <a:r>
              <a:rPr lang="en-US" sz="2026" b="1">
                <a:solidFill>
                  <a:srgbClr val="D8EEFF"/>
                </a:solidFill>
                <a:latin typeface="Muli Bold"/>
                <a:ea typeface="Muli Bold"/>
                <a:cs typeface="Muli Bold"/>
                <a:sym typeface="Muli Bold"/>
              </a:rPr>
              <a:t>Client-Focused: Testimonials and stories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412080" y="969561"/>
            <a:ext cx="7463840" cy="1191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30"/>
              </a:lnSpc>
            </a:pPr>
            <a:r>
              <a:rPr lang="en-US" sz="8300">
                <a:solidFill>
                  <a:srgbClr val="4278E7"/>
                </a:solidFill>
                <a:latin typeface="March"/>
                <a:ea typeface="March"/>
                <a:cs typeface="March"/>
                <a:sym typeface="March"/>
              </a:rPr>
              <a:t>Google Business</a:t>
            </a:r>
          </a:p>
        </p:txBody>
      </p:sp>
      <p:sp>
        <p:nvSpPr>
          <p:cNvPr id="3" name="Freeform 3"/>
          <p:cNvSpPr/>
          <p:nvPr/>
        </p:nvSpPr>
        <p:spPr>
          <a:xfrm>
            <a:off x="4662381" y="754333"/>
            <a:ext cx="9854802" cy="1558850"/>
          </a:xfrm>
          <a:custGeom>
            <a:avLst/>
            <a:gdLst/>
            <a:ahLst/>
            <a:cxnLst/>
            <a:rect l="l" t="t" r="r" b="b"/>
            <a:pathLst>
              <a:path w="9854802" h="1558850">
                <a:moveTo>
                  <a:pt x="0" y="0"/>
                </a:moveTo>
                <a:lnTo>
                  <a:pt x="9854802" y="0"/>
                </a:lnTo>
                <a:lnTo>
                  <a:pt x="9854802" y="1558850"/>
                </a:lnTo>
                <a:lnTo>
                  <a:pt x="0" y="1558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249269" y="1040861"/>
            <a:ext cx="1008538" cy="1008538"/>
          </a:xfrm>
          <a:custGeom>
            <a:avLst/>
            <a:gdLst/>
            <a:ahLst/>
            <a:cxnLst/>
            <a:rect l="l" t="t" r="r" b="b"/>
            <a:pathLst>
              <a:path w="1008538" h="1008538">
                <a:moveTo>
                  <a:pt x="0" y="0"/>
                </a:moveTo>
                <a:lnTo>
                  <a:pt x="1008538" y="0"/>
                </a:lnTo>
                <a:lnTo>
                  <a:pt x="1008538" y="1008537"/>
                </a:lnTo>
                <a:lnTo>
                  <a:pt x="0" y="10085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315459" y="2934585"/>
            <a:ext cx="1894161" cy="382276"/>
          </a:xfrm>
          <a:custGeom>
            <a:avLst/>
            <a:gdLst/>
            <a:ahLst/>
            <a:cxnLst/>
            <a:rect l="l" t="t" r="r" b="b"/>
            <a:pathLst>
              <a:path w="1894161" h="382276">
                <a:moveTo>
                  <a:pt x="0" y="0"/>
                </a:moveTo>
                <a:lnTo>
                  <a:pt x="1894161" y="0"/>
                </a:lnTo>
                <a:lnTo>
                  <a:pt x="1894161" y="382276"/>
                </a:lnTo>
                <a:lnTo>
                  <a:pt x="0" y="3822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911454" y="4058853"/>
            <a:ext cx="780011" cy="747052"/>
          </a:xfrm>
          <a:custGeom>
            <a:avLst/>
            <a:gdLst/>
            <a:ahLst/>
            <a:cxnLst/>
            <a:rect l="l" t="t" r="r" b="b"/>
            <a:pathLst>
              <a:path w="780011" h="747052">
                <a:moveTo>
                  <a:pt x="0" y="0"/>
                </a:moveTo>
                <a:lnTo>
                  <a:pt x="780011" y="0"/>
                </a:lnTo>
                <a:lnTo>
                  <a:pt x="780011" y="747052"/>
                </a:lnTo>
                <a:lnTo>
                  <a:pt x="0" y="7470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974978" y="5547897"/>
            <a:ext cx="780011" cy="1017958"/>
          </a:xfrm>
          <a:custGeom>
            <a:avLst/>
            <a:gdLst/>
            <a:ahLst/>
            <a:cxnLst/>
            <a:rect l="l" t="t" r="r" b="b"/>
            <a:pathLst>
              <a:path w="780011" h="1017958">
                <a:moveTo>
                  <a:pt x="0" y="0"/>
                </a:moveTo>
                <a:lnTo>
                  <a:pt x="780010" y="0"/>
                </a:lnTo>
                <a:lnTo>
                  <a:pt x="780010" y="1017958"/>
                </a:lnTo>
                <a:lnTo>
                  <a:pt x="0" y="10179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662812" y="7524510"/>
            <a:ext cx="1277294" cy="1133599"/>
          </a:xfrm>
          <a:custGeom>
            <a:avLst/>
            <a:gdLst/>
            <a:ahLst/>
            <a:cxnLst/>
            <a:rect l="l" t="t" r="r" b="b"/>
            <a:pathLst>
              <a:path w="1277294" h="1133599">
                <a:moveTo>
                  <a:pt x="0" y="0"/>
                </a:moveTo>
                <a:lnTo>
                  <a:pt x="1277294" y="0"/>
                </a:lnTo>
                <a:lnTo>
                  <a:pt x="1277294" y="1133599"/>
                </a:lnTo>
                <a:lnTo>
                  <a:pt x="0" y="113359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574302" y="3245657"/>
            <a:ext cx="5225696" cy="2966219"/>
            <a:chOff x="0" y="0"/>
            <a:chExt cx="6967594" cy="3954958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3"/>
            <a:srcRect t="7428" b="7428"/>
            <a:stretch>
              <a:fillRect/>
            </a:stretch>
          </p:blipFill>
          <p:spPr>
            <a:xfrm>
              <a:off x="0" y="0"/>
              <a:ext cx="6967594" cy="3954958"/>
            </a:xfrm>
            <a:prstGeom prst="rect">
              <a:avLst/>
            </a:prstGeom>
          </p:spPr>
        </p:pic>
      </p:grpSp>
      <p:sp>
        <p:nvSpPr>
          <p:cNvPr id="11" name="Freeform 11"/>
          <p:cNvSpPr/>
          <p:nvPr/>
        </p:nvSpPr>
        <p:spPr>
          <a:xfrm>
            <a:off x="879722" y="3125723"/>
            <a:ext cx="6317667" cy="4751412"/>
          </a:xfrm>
          <a:custGeom>
            <a:avLst/>
            <a:gdLst/>
            <a:ahLst/>
            <a:cxnLst/>
            <a:rect l="l" t="t" r="r" b="b"/>
            <a:pathLst>
              <a:path w="6317667" h="4751412">
                <a:moveTo>
                  <a:pt x="0" y="0"/>
                </a:moveTo>
                <a:lnTo>
                  <a:pt x="6317667" y="0"/>
                </a:lnTo>
                <a:lnTo>
                  <a:pt x="6317667" y="4751412"/>
                </a:lnTo>
                <a:lnTo>
                  <a:pt x="0" y="475141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166898" y="3422982"/>
            <a:ext cx="3743315" cy="2657753"/>
          </a:xfrm>
          <a:custGeom>
            <a:avLst/>
            <a:gdLst/>
            <a:ahLst/>
            <a:cxnLst/>
            <a:rect l="l" t="t" r="r" b="b"/>
            <a:pathLst>
              <a:path w="3743315" h="2657753">
                <a:moveTo>
                  <a:pt x="0" y="0"/>
                </a:moveTo>
                <a:lnTo>
                  <a:pt x="3743315" y="0"/>
                </a:lnTo>
                <a:lnTo>
                  <a:pt x="3743315" y="2657753"/>
                </a:lnTo>
                <a:lnTo>
                  <a:pt x="0" y="26577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546179">
            <a:off x="5446589" y="5119900"/>
            <a:ext cx="181047" cy="267678"/>
          </a:xfrm>
          <a:custGeom>
            <a:avLst/>
            <a:gdLst/>
            <a:ahLst/>
            <a:cxnLst/>
            <a:rect l="l" t="t" r="r" b="b"/>
            <a:pathLst>
              <a:path w="181047" h="267678">
                <a:moveTo>
                  <a:pt x="0" y="0"/>
                </a:moveTo>
                <a:lnTo>
                  <a:pt x="181047" y="0"/>
                </a:lnTo>
                <a:lnTo>
                  <a:pt x="181047" y="267677"/>
                </a:lnTo>
                <a:lnTo>
                  <a:pt x="0" y="26767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2941897" y="3509390"/>
            <a:ext cx="2544776" cy="232140"/>
          </a:xfrm>
          <a:custGeom>
            <a:avLst/>
            <a:gdLst/>
            <a:ahLst/>
            <a:cxnLst/>
            <a:rect l="l" t="t" r="r" b="b"/>
            <a:pathLst>
              <a:path w="2544776" h="232140">
                <a:moveTo>
                  <a:pt x="0" y="0"/>
                </a:moveTo>
                <a:lnTo>
                  <a:pt x="2544777" y="0"/>
                </a:lnTo>
                <a:lnTo>
                  <a:pt x="2544777" y="232140"/>
                </a:lnTo>
                <a:lnTo>
                  <a:pt x="0" y="23214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3684388" y="4485510"/>
            <a:ext cx="708334" cy="710109"/>
          </a:xfrm>
          <a:custGeom>
            <a:avLst/>
            <a:gdLst/>
            <a:ahLst/>
            <a:cxnLst/>
            <a:rect l="l" t="t" r="r" b="b"/>
            <a:pathLst>
              <a:path w="708334" h="710109">
                <a:moveTo>
                  <a:pt x="0" y="0"/>
                </a:moveTo>
                <a:lnTo>
                  <a:pt x="708335" y="0"/>
                </a:lnTo>
                <a:lnTo>
                  <a:pt x="708335" y="710109"/>
                </a:lnTo>
                <a:lnTo>
                  <a:pt x="0" y="71010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0477309" y="2839973"/>
            <a:ext cx="4039874" cy="5143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Business.google.com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487468" y="4148536"/>
            <a:ext cx="3418433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Click “Get Started“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348544" y="5490747"/>
            <a:ext cx="6809989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Create profile: business details, service area, business hours, photos, and more!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348544" y="7538859"/>
            <a:ext cx="7087837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People can see your business as well as post reviews for you on Google!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7832" y="3724694"/>
            <a:ext cx="8570177" cy="4158444"/>
            <a:chOff x="0" y="0"/>
            <a:chExt cx="2759264" cy="13388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59264" cy="1338857"/>
            </a:xfrm>
            <a:custGeom>
              <a:avLst/>
              <a:gdLst/>
              <a:ahLst/>
              <a:cxnLst/>
              <a:rect l="l" t="t" r="r" b="b"/>
              <a:pathLst>
                <a:path w="2759264" h="1338857">
                  <a:moveTo>
                    <a:pt x="46071" y="0"/>
                  </a:moveTo>
                  <a:lnTo>
                    <a:pt x="2713192" y="0"/>
                  </a:lnTo>
                  <a:cubicBezTo>
                    <a:pt x="2738637" y="0"/>
                    <a:pt x="2759264" y="20627"/>
                    <a:pt x="2759264" y="46071"/>
                  </a:cubicBezTo>
                  <a:lnTo>
                    <a:pt x="2759264" y="1292786"/>
                  </a:lnTo>
                  <a:cubicBezTo>
                    <a:pt x="2759264" y="1318230"/>
                    <a:pt x="2738637" y="1338857"/>
                    <a:pt x="2713192" y="1338857"/>
                  </a:cubicBezTo>
                  <a:lnTo>
                    <a:pt x="46071" y="1338857"/>
                  </a:lnTo>
                  <a:cubicBezTo>
                    <a:pt x="20627" y="1338857"/>
                    <a:pt x="0" y="1318230"/>
                    <a:pt x="0" y="1292786"/>
                  </a:cubicBezTo>
                  <a:lnTo>
                    <a:pt x="0" y="46071"/>
                  </a:lnTo>
                  <a:cubicBezTo>
                    <a:pt x="0" y="20627"/>
                    <a:pt x="20627" y="0"/>
                    <a:pt x="4607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C97A8C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759264" cy="13864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645447" y="3753903"/>
            <a:ext cx="7877090" cy="4129235"/>
            <a:chOff x="0" y="0"/>
            <a:chExt cx="2365972" cy="12402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65972" cy="1240262"/>
            </a:xfrm>
            <a:custGeom>
              <a:avLst/>
              <a:gdLst/>
              <a:ahLst/>
              <a:cxnLst/>
              <a:rect l="l" t="t" r="r" b="b"/>
              <a:pathLst>
                <a:path w="2365972" h="1240262">
                  <a:moveTo>
                    <a:pt x="50125" y="0"/>
                  </a:moveTo>
                  <a:lnTo>
                    <a:pt x="2315847" y="0"/>
                  </a:lnTo>
                  <a:cubicBezTo>
                    <a:pt x="2343530" y="0"/>
                    <a:pt x="2365972" y="22442"/>
                    <a:pt x="2365972" y="50125"/>
                  </a:cubicBezTo>
                  <a:lnTo>
                    <a:pt x="2365972" y="1190137"/>
                  </a:lnTo>
                  <a:cubicBezTo>
                    <a:pt x="2365972" y="1203431"/>
                    <a:pt x="2360691" y="1216180"/>
                    <a:pt x="2351290" y="1225581"/>
                  </a:cubicBezTo>
                  <a:cubicBezTo>
                    <a:pt x="2341890" y="1234981"/>
                    <a:pt x="2329141" y="1240262"/>
                    <a:pt x="2315847" y="1240262"/>
                  </a:cubicBezTo>
                  <a:lnTo>
                    <a:pt x="50125" y="1240262"/>
                  </a:lnTo>
                  <a:cubicBezTo>
                    <a:pt x="22442" y="1240262"/>
                    <a:pt x="0" y="1217820"/>
                    <a:pt x="0" y="1190137"/>
                  </a:cubicBezTo>
                  <a:lnTo>
                    <a:pt x="0" y="50125"/>
                  </a:lnTo>
                  <a:cubicBezTo>
                    <a:pt x="0" y="36831"/>
                    <a:pt x="5281" y="24081"/>
                    <a:pt x="14681" y="14681"/>
                  </a:cubicBezTo>
                  <a:cubicBezTo>
                    <a:pt x="24081" y="5281"/>
                    <a:pt x="36831" y="0"/>
                    <a:pt x="5012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C97A8C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365972" cy="1287887"/>
            </a:xfrm>
            <a:prstGeom prst="rect">
              <a:avLst/>
            </a:prstGeom>
          </p:spPr>
          <p:txBody>
            <a:bodyPr lIns="55935" tIns="55935" rIns="55935" bIns="55935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923737" y="1784467"/>
            <a:ext cx="14728544" cy="641115"/>
            <a:chOff x="0" y="0"/>
            <a:chExt cx="19638059" cy="85482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9638059" cy="854820"/>
              <a:chOff x="0" y="0"/>
              <a:chExt cx="3879123" cy="16885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879123" cy="168853"/>
              </a:xfrm>
              <a:custGeom>
                <a:avLst/>
                <a:gdLst/>
                <a:ahLst/>
                <a:cxnLst/>
                <a:rect l="l" t="t" r="r" b="b"/>
                <a:pathLst>
                  <a:path w="3879123" h="168853">
                    <a:moveTo>
                      <a:pt x="26808" y="0"/>
                    </a:moveTo>
                    <a:lnTo>
                      <a:pt x="3852315" y="0"/>
                    </a:lnTo>
                    <a:cubicBezTo>
                      <a:pt x="3867121" y="0"/>
                      <a:pt x="3879123" y="12002"/>
                      <a:pt x="3879123" y="26808"/>
                    </a:cubicBezTo>
                    <a:lnTo>
                      <a:pt x="3879123" y="142046"/>
                    </a:lnTo>
                    <a:cubicBezTo>
                      <a:pt x="3879123" y="149156"/>
                      <a:pt x="3876299" y="155974"/>
                      <a:pt x="3871271" y="161002"/>
                    </a:cubicBezTo>
                    <a:cubicBezTo>
                      <a:pt x="3866244" y="166029"/>
                      <a:pt x="3859425" y="168853"/>
                      <a:pt x="3852315" y="168853"/>
                    </a:cubicBezTo>
                    <a:lnTo>
                      <a:pt x="26808" y="168853"/>
                    </a:lnTo>
                    <a:cubicBezTo>
                      <a:pt x="12002" y="168853"/>
                      <a:pt x="0" y="156851"/>
                      <a:pt x="0" y="142046"/>
                    </a:cubicBezTo>
                    <a:lnTo>
                      <a:pt x="0" y="26808"/>
                    </a:lnTo>
                    <a:cubicBezTo>
                      <a:pt x="0" y="12002"/>
                      <a:pt x="12002" y="0"/>
                      <a:pt x="26808" y="0"/>
                    </a:cubicBezTo>
                    <a:close/>
                  </a:path>
                </a:pathLst>
              </a:custGeom>
              <a:solidFill>
                <a:srgbClr val="4675D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57150"/>
                <a:ext cx="3879123" cy="2260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986831" y="101853"/>
              <a:ext cx="17715923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D8EEFF"/>
                  </a:solidFill>
                  <a:latin typeface="Muli Bold"/>
                  <a:ea typeface="Muli Bold"/>
                  <a:cs typeface="Muli Bold"/>
                  <a:sym typeface="Muli Bold"/>
                </a:rPr>
                <a:t>Don’t forget we are here to help! Take a pic</a:t>
              </a:r>
              <a:r>
                <a:rPr lang="en-US" sz="3000" b="1">
                  <a:solidFill>
                    <a:srgbClr val="1E4599"/>
                  </a:solidFill>
                  <a:latin typeface="Muli Bold"/>
                  <a:ea typeface="Muli Bold"/>
                  <a:cs typeface="Muli Bold"/>
                  <a:sym typeface="Muli Bold"/>
                </a:rPr>
                <a:t>☺️📸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49698" y="2702110"/>
            <a:ext cx="8438311" cy="4901032"/>
            <a:chOff x="0" y="0"/>
            <a:chExt cx="11251081" cy="6534708"/>
          </a:xfrm>
        </p:grpSpPr>
        <p:sp>
          <p:nvSpPr>
            <p:cNvPr id="14" name="Freeform 14"/>
            <p:cNvSpPr/>
            <p:nvPr/>
          </p:nvSpPr>
          <p:spPr>
            <a:xfrm>
              <a:off x="2931344" y="0"/>
              <a:ext cx="1214338" cy="1214338"/>
            </a:xfrm>
            <a:custGeom>
              <a:avLst/>
              <a:gdLst/>
              <a:ahLst/>
              <a:cxnLst/>
              <a:rect l="l" t="t" r="r" b="b"/>
              <a:pathLst>
                <a:path w="1214338" h="1214338">
                  <a:moveTo>
                    <a:pt x="0" y="0"/>
                  </a:moveTo>
                  <a:lnTo>
                    <a:pt x="1214339" y="0"/>
                  </a:lnTo>
                  <a:lnTo>
                    <a:pt x="1214339" y="1214338"/>
                  </a:lnTo>
                  <a:lnTo>
                    <a:pt x="0" y="1214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459778"/>
              <a:ext cx="11251081" cy="5074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25548" lvl="1" indent="-212774" algn="l">
                <a:lnSpc>
                  <a:spcPts val="2759"/>
                </a:lnSpc>
                <a:buAutoNum type="arabicPeriod"/>
              </a:pPr>
              <a:r>
                <a:rPr lang="en-US" sz="1971" b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Log into Facebook (use your personal account).</a:t>
              </a:r>
            </a:p>
            <a:p>
              <a:pPr marL="425548" lvl="1" indent="-212774" algn="l">
                <a:lnSpc>
                  <a:spcPts val="2759"/>
                </a:lnSpc>
                <a:buAutoNum type="arabicPeriod"/>
              </a:pPr>
              <a:r>
                <a:rPr lang="en-US" sz="1971" b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On the left side, click Pages → then click Create New Page.</a:t>
              </a:r>
            </a:p>
            <a:p>
              <a:pPr marL="425548" lvl="1" indent="-212774" algn="l">
                <a:lnSpc>
                  <a:spcPts val="2759"/>
                </a:lnSpc>
                <a:buAutoNum type="arabicPeriod"/>
              </a:pPr>
              <a:r>
                <a:rPr lang="en-US" sz="1971" b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Fill in basics:</a:t>
              </a:r>
            </a:p>
            <a:p>
              <a:pPr marL="425548" lvl="1" indent="-212774" algn="l">
                <a:lnSpc>
                  <a:spcPts val="2759"/>
                </a:lnSpc>
                <a:buAutoNum type="arabicPeriod"/>
              </a:pPr>
              <a:r>
                <a:rPr lang="en-US" sz="1971" b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Page Name (usually your business name)</a:t>
              </a:r>
            </a:p>
            <a:p>
              <a:pPr marL="425548" lvl="1" indent="-212774" algn="l">
                <a:lnSpc>
                  <a:spcPts val="2759"/>
                </a:lnSpc>
                <a:buAutoNum type="arabicPeriod"/>
              </a:pPr>
              <a:r>
                <a:rPr lang="en-US" sz="1971" b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Category (ex: "Bakery," "Clothing Store")</a:t>
              </a:r>
            </a:p>
            <a:p>
              <a:pPr marL="425548" lvl="1" indent="-212774" algn="l">
                <a:lnSpc>
                  <a:spcPts val="2759"/>
                </a:lnSpc>
                <a:buAutoNum type="arabicPeriod"/>
              </a:pPr>
              <a:r>
                <a:rPr lang="en-US" sz="1971" b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Description (short about your business).</a:t>
              </a:r>
            </a:p>
            <a:p>
              <a:pPr marL="425548" lvl="1" indent="-212774" algn="l">
                <a:lnSpc>
                  <a:spcPts val="2759"/>
                </a:lnSpc>
                <a:buAutoNum type="arabicPeriod"/>
              </a:pPr>
              <a:r>
                <a:rPr lang="en-US" sz="1971" b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Click Create Page.</a:t>
              </a:r>
            </a:p>
            <a:p>
              <a:pPr marL="425548" lvl="1" indent="-212774" algn="l">
                <a:lnSpc>
                  <a:spcPts val="2759"/>
                </a:lnSpc>
                <a:buAutoNum type="arabicPeriod"/>
              </a:pPr>
              <a:r>
                <a:rPr lang="en-US" sz="1971" b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Add Profile Picture (like your logo) and Cover Photo (a nice banner image).</a:t>
              </a:r>
            </a:p>
            <a:p>
              <a:pPr marL="425548" lvl="1" indent="-212774" algn="l">
                <a:lnSpc>
                  <a:spcPts val="2759"/>
                </a:lnSpc>
                <a:buAutoNum type="arabicPeriod"/>
              </a:pPr>
              <a:r>
                <a:rPr lang="en-US" sz="1971" b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Add your business info: hours, location, phone number, website.</a:t>
              </a:r>
            </a:p>
            <a:p>
              <a:pPr marL="425548" lvl="1" indent="-212774" algn="l">
                <a:lnSpc>
                  <a:spcPts val="2759"/>
                </a:lnSpc>
                <a:buAutoNum type="arabicPeriod"/>
              </a:pPr>
              <a:r>
                <a:rPr lang="en-US" sz="1971" b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Done ✅ — you now have a Facebook Business Page.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709357" y="362717"/>
              <a:ext cx="2971455" cy="6579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139"/>
                </a:lnSpc>
                <a:spcBef>
                  <a:spcPct val="0"/>
                </a:spcBef>
              </a:pPr>
              <a:r>
                <a:rPr lang="en-US" sz="2956" b="1" dirty="0">
                  <a:solidFill>
                    <a:srgbClr val="1E4599"/>
                  </a:solidFill>
                  <a:latin typeface="Muli Bold"/>
                  <a:ea typeface="Muli Bold"/>
                  <a:cs typeface="Muli Bold"/>
                  <a:sym typeface="Muli Bold"/>
                </a:rPr>
                <a:t>Facebook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645447" y="2768406"/>
            <a:ext cx="7733975" cy="4971765"/>
            <a:chOff x="0" y="0"/>
            <a:chExt cx="10311966" cy="6629020"/>
          </a:xfrm>
        </p:grpSpPr>
        <p:sp>
          <p:nvSpPr>
            <p:cNvPr id="18" name="Freeform 18"/>
            <p:cNvSpPr/>
            <p:nvPr/>
          </p:nvSpPr>
          <p:spPr>
            <a:xfrm>
              <a:off x="2709663" y="0"/>
              <a:ext cx="1268232" cy="1268232"/>
            </a:xfrm>
            <a:custGeom>
              <a:avLst/>
              <a:gdLst/>
              <a:ahLst/>
              <a:cxnLst/>
              <a:rect l="l" t="t" r="r" b="b"/>
              <a:pathLst>
                <a:path w="1268232" h="1268232">
                  <a:moveTo>
                    <a:pt x="0" y="0"/>
                  </a:moveTo>
                  <a:lnTo>
                    <a:pt x="1268232" y="0"/>
                  </a:lnTo>
                  <a:lnTo>
                    <a:pt x="1268232" y="1268232"/>
                  </a:lnTo>
                  <a:lnTo>
                    <a:pt x="0" y="1268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1495708"/>
              <a:ext cx="10311966" cy="5133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75057" lvl="1" indent="-237528" algn="l">
                <a:lnSpc>
                  <a:spcPts val="3080"/>
                </a:lnSpc>
                <a:buAutoNum type="arabicPeriod"/>
              </a:pPr>
              <a:r>
                <a:rPr lang="en-US" sz="2200" b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Download Instagram app (or open Instagram.com).</a:t>
              </a:r>
            </a:p>
            <a:p>
              <a:pPr marL="475057" lvl="1" indent="-237528" algn="l">
                <a:lnSpc>
                  <a:spcPts val="3080"/>
                </a:lnSpc>
                <a:buAutoNum type="arabicPeriod"/>
              </a:pPr>
              <a:r>
                <a:rPr lang="en-US" sz="2200" b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Sign up or log in with your personal account.</a:t>
              </a:r>
            </a:p>
            <a:p>
              <a:pPr marL="475057" lvl="1" indent="-237528" algn="l">
                <a:lnSpc>
                  <a:spcPts val="3080"/>
                </a:lnSpc>
                <a:buAutoNum type="arabicPeriod"/>
              </a:pPr>
              <a:r>
                <a:rPr lang="en-US" sz="2200" b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Go to your profile → tap three lines (menu) → tap Settings &amp; Privacy.</a:t>
              </a:r>
            </a:p>
            <a:p>
              <a:pPr marL="475057" lvl="1" indent="-237528" algn="l">
                <a:lnSpc>
                  <a:spcPts val="3080"/>
                </a:lnSpc>
                <a:buAutoNum type="arabicPeriod"/>
              </a:pPr>
              <a:r>
                <a:rPr lang="en-US" sz="2200" b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Scroll down and select Account type and tools → then Switch to professional account.</a:t>
              </a:r>
            </a:p>
            <a:p>
              <a:pPr marL="475057" lvl="1" indent="-237528" algn="l">
                <a:lnSpc>
                  <a:spcPts val="3080"/>
                </a:lnSpc>
                <a:buAutoNum type="arabicPeriod"/>
              </a:pPr>
              <a:r>
                <a:rPr lang="en-US" sz="2200" b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Choose Business (not "Creator").</a:t>
              </a:r>
            </a:p>
            <a:p>
              <a:pPr marL="475057" lvl="1" indent="-237528" algn="l">
                <a:lnSpc>
                  <a:spcPts val="3080"/>
                </a:lnSpc>
                <a:buAutoNum type="arabicPeriod"/>
              </a:pPr>
              <a:r>
                <a:rPr lang="en-US" sz="2200" b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Add your Business Category (ex: "Coffee Shop") and contact info.</a:t>
              </a:r>
            </a:p>
            <a:p>
              <a:pPr marL="475057" lvl="1" indent="-237528" algn="l">
                <a:lnSpc>
                  <a:spcPts val="3080"/>
                </a:lnSpc>
                <a:buAutoNum type="arabicPeriod"/>
              </a:pPr>
              <a:r>
                <a:rPr lang="en-US" sz="2200" b="1">
                  <a:solidFill>
                    <a:srgbClr val="000000"/>
                  </a:solidFill>
                  <a:latin typeface="Muli Bold"/>
                  <a:ea typeface="Muli Bold"/>
                  <a:cs typeface="Muli Bold"/>
                  <a:sym typeface="Muli Bold"/>
                </a:rPr>
                <a:t>Done ✅ — your Instagram is now a Business account.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4443086" y="334143"/>
              <a:ext cx="3016041" cy="6420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029"/>
                </a:lnSpc>
                <a:spcBef>
                  <a:spcPct val="0"/>
                </a:spcBef>
              </a:pPr>
              <a:r>
                <a:rPr lang="en-US" sz="2878" b="1" dirty="0">
                  <a:solidFill>
                    <a:srgbClr val="1E4599"/>
                  </a:solidFill>
                  <a:latin typeface="Muli Bold"/>
                  <a:ea typeface="Muli Bold"/>
                  <a:cs typeface="Muli Bold"/>
                  <a:sym typeface="Muli Bold"/>
                </a:rPr>
                <a:t>Instagram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3618071" y="8398401"/>
            <a:ext cx="1222620" cy="1719799"/>
          </a:xfrm>
          <a:custGeom>
            <a:avLst/>
            <a:gdLst/>
            <a:ahLst/>
            <a:cxnLst/>
            <a:rect l="l" t="t" r="r" b="b"/>
            <a:pathLst>
              <a:path w="1222620" h="1719799">
                <a:moveTo>
                  <a:pt x="0" y="0"/>
                </a:moveTo>
                <a:lnTo>
                  <a:pt x="1222621" y="0"/>
                </a:lnTo>
                <a:lnTo>
                  <a:pt x="1222621" y="1719798"/>
                </a:lnTo>
                <a:lnTo>
                  <a:pt x="0" y="17197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1635719" y="466407"/>
            <a:ext cx="15016562" cy="1191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30"/>
              </a:lnSpc>
            </a:pPr>
            <a:r>
              <a:rPr lang="en-US" sz="8300">
                <a:solidFill>
                  <a:srgbClr val="4278E7"/>
                </a:solidFill>
                <a:latin typeface="March"/>
                <a:ea typeface="March"/>
                <a:cs typeface="March"/>
                <a:sym typeface="March"/>
              </a:rPr>
              <a:t>Instagram &amp; FB Business Pages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068853" y="8711921"/>
            <a:ext cx="9980715" cy="1406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52935" lvl="1" indent="-176467" algn="l">
              <a:lnSpc>
                <a:spcPts val="2288"/>
              </a:lnSpc>
              <a:buAutoNum type="arabicPeriod"/>
            </a:pPr>
            <a:r>
              <a:rPr lang="en-US" sz="1634" b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It’s best to link Instagram &amp; Facebook:</a:t>
            </a:r>
          </a:p>
          <a:p>
            <a:pPr marL="352935" lvl="1" indent="-176467" algn="l">
              <a:lnSpc>
                <a:spcPts val="2288"/>
              </a:lnSpc>
              <a:buAutoNum type="arabicPeriod"/>
            </a:pPr>
            <a:r>
              <a:rPr lang="en-US" sz="1634" b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On your Facebook Page, go to Settings → Linked Accounts → Connect Instagram.</a:t>
            </a:r>
          </a:p>
          <a:p>
            <a:pPr algn="l">
              <a:lnSpc>
                <a:spcPts val="2288"/>
              </a:lnSpc>
            </a:pPr>
            <a:endParaRPr lang="en-US" sz="1634" b="1">
              <a:solidFill>
                <a:srgbClr val="000000"/>
              </a:solidFill>
              <a:latin typeface="Muli Bold"/>
              <a:ea typeface="Muli Bold"/>
              <a:cs typeface="Muli Bold"/>
              <a:sym typeface="Muli Bold"/>
            </a:endParaRPr>
          </a:p>
          <a:p>
            <a:pPr algn="l">
              <a:lnSpc>
                <a:spcPts val="2288"/>
              </a:lnSpc>
            </a:pPr>
            <a:r>
              <a:rPr lang="en-US" sz="1634" b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  This way, when you post on one, you can share it to the other automatically.</a:t>
            </a:r>
          </a:p>
          <a:p>
            <a:pPr algn="l">
              <a:lnSpc>
                <a:spcPts val="2288"/>
              </a:lnSpc>
            </a:pPr>
            <a:endParaRPr lang="en-US" sz="1634" b="1">
              <a:solidFill>
                <a:srgbClr val="000000"/>
              </a:solidFill>
              <a:latin typeface="Muli Bold"/>
              <a:ea typeface="Muli Bold"/>
              <a:cs typeface="Muli Bold"/>
              <a:sym typeface="Muli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1153</Words>
  <Application>Microsoft Macintosh PowerPoint</Application>
  <PresentationFormat>Custom</PresentationFormat>
  <Paragraphs>152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Roca Two</vt:lpstr>
      <vt:lpstr>Cy Grotesk Key</vt:lpstr>
      <vt:lpstr>Roca Two Bold Italics</vt:lpstr>
      <vt:lpstr>Aileron Bold</vt:lpstr>
      <vt:lpstr>Arial</vt:lpstr>
      <vt:lpstr>March</vt:lpstr>
      <vt:lpstr>Roca Two Bold</vt:lpstr>
      <vt:lpstr>Muli Bold</vt:lpstr>
      <vt:lpstr>Calibri</vt:lpstr>
      <vt:lpstr>Object Sans Thin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 Yourself 2.0</dc:title>
  <cp:lastModifiedBy>Mari Krivelow</cp:lastModifiedBy>
  <cp:revision>2</cp:revision>
  <dcterms:created xsi:type="dcterms:W3CDTF">2006-08-16T00:00:00Z</dcterms:created>
  <dcterms:modified xsi:type="dcterms:W3CDTF">2025-09-12T16:58:10Z</dcterms:modified>
  <dc:identifier>DAGqjJM5hO8</dc:identifier>
</cp:coreProperties>
</file>