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grandir Grand" pitchFamily="2" charset="77"/>
      <p:regular r:id="rId26"/>
    </p:embeddedFont>
    <p:embeddedFont>
      <p:font typeface="Agrandir Grand Bold" pitchFamily="2" charset="77"/>
      <p:regular r:id="rId27"/>
      <p:bold r:id="rId28"/>
    </p:embeddedFont>
    <p:embeddedFont>
      <p:font typeface="Agrandir Grand Italics" pitchFamily="2" charset="77"/>
      <p:regular r:id="rId29"/>
      <p:italic r:id="rId30"/>
    </p:embeddedFont>
    <p:embeddedFont>
      <p:font typeface="Balabeloo"/>
      <p:regular r:id="rId31"/>
    </p:embeddedFont>
    <p:embeddedFont>
      <p:font typeface="Canva Sans" panose="020B0503030501040103" pitchFamily="34" charset="0"/>
      <p:regular r:id="rId32"/>
    </p:embeddedFont>
    <p:embeddedFont>
      <p:font typeface="Canva Sans Bold" panose="020B0803030501040103" pitchFamily="34" charset="0"/>
      <p:regular r:id="rId33"/>
      <p:bold r:id="rId34"/>
    </p:embeddedFont>
    <p:embeddedFont>
      <p:font typeface="Coco Gothic Bold" pitchFamily="2" charset="0"/>
      <p:regular r:id="rId35"/>
      <p:bold r:id="rId36"/>
    </p:embeddedFont>
    <p:embeddedFont>
      <p:font typeface="Cooper Hewitt" pitchFamily="2" charset="77"/>
      <p:regular r:id="rId37"/>
      <p:bold r:id="rId38"/>
    </p:embeddedFont>
    <p:embeddedFont>
      <p:font typeface="Cooper Hewitt Bold Italics" pitchFamily="2" charset="77"/>
      <p:regular r:id="rId39"/>
      <p:bold r:id="rId40"/>
      <p:italic r:id="rId41"/>
      <p:boldItalic r:id="rId42"/>
    </p:embeddedFont>
    <p:embeddedFont>
      <p:font typeface="CS Gordon Serif" pitchFamily="2" charset="0"/>
      <p:regular r:id="rId43"/>
    </p:embeddedFont>
    <p:embeddedFont>
      <p:font typeface="Garet" pitchFamily="2" charset="77"/>
      <p:regular r:id="rId44"/>
    </p:embeddedFont>
    <p:embeddedFont>
      <p:font typeface="Garet Bold" pitchFamily="2" charset="77"/>
      <p:regular r:id="rId45"/>
      <p:bold r:id="rId46"/>
    </p:embeddedFont>
    <p:embeddedFont>
      <p:font typeface="Gilda Display" panose="02000000000000000000" pitchFamily="2" charset="77"/>
      <p:regular r:id="rId47"/>
    </p:embeddedFont>
    <p:embeddedFont>
      <p:font typeface="Glacial Indifference" pitchFamily="2" charset="0"/>
      <p:regular r:id="rId48"/>
    </p:embeddedFont>
    <p:embeddedFont>
      <p:font typeface="Glacial Indifference Bold" pitchFamily="2" charset="0"/>
      <p:regular r:id="rId49"/>
      <p:bold r:id="rId50"/>
    </p:embeddedFont>
    <p:embeddedFont>
      <p:font typeface="Glacial Indifference Bold Italics" pitchFamily="2" charset="0"/>
      <p:regular r:id="rId51"/>
      <p:bold r:id="rId52"/>
      <p:italic r:id="rId53"/>
      <p:boldItalic r:id="rId54"/>
    </p:embeddedFont>
    <p:embeddedFont>
      <p:font typeface="GoodTime Script" panose="02000504000000020004" pitchFamily="2" charset="77"/>
      <p:regular r:id="rId55"/>
    </p:embeddedFont>
    <p:embeddedFont>
      <p:font typeface="Halimum" pitchFamily="2" charset="0"/>
      <p:regular r:id="rId56"/>
    </p:embeddedFont>
    <p:embeddedFont>
      <p:font typeface="ITC Benguiat" panose="02030603050306020704" pitchFamily="18" charset="77"/>
      <p:regular r:id="rId57"/>
    </p:embeddedFont>
    <p:embeddedFont>
      <p:font typeface="ITC Benguiat Italics" panose="02030604050306090704" pitchFamily="18" charset="77"/>
      <p:regular r:id="rId58"/>
      <p:italic r:id="rId59"/>
    </p:embeddedFont>
    <p:embeddedFont>
      <p:font typeface="Lora Bold"/>
      <p:regular r:id="rId60"/>
      <p:bold r:id="rId61"/>
    </p:embeddedFont>
    <p:embeddedFont>
      <p:font typeface="Marykate"/>
      <p:regular r:id="rId62"/>
    </p:embeddedFont>
    <p:embeddedFont>
      <p:font typeface="Montserrat" pitchFamily="2" charset="77"/>
      <p:regular r:id="rId63"/>
      <p:bold r:id="rId64"/>
      <p:italic r:id="rId65"/>
      <p:boldItalic r:id="rId66"/>
    </p:embeddedFont>
    <p:embeddedFont>
      <p:font typeface="Montserrat Bold" pitchFamily="2" charset="77"/>
      <p:regular r:id="rId67"/>
      <p:bold r:id="rId68"/>
    </p:embeddedFont>
    <p:embeddedFont>
      <p:font typeface="Open Sans Bold" pitchFamily="2" charset="0"/>
      <p:regular r:id="rId69"/>
      <p:bold r:id="rId70"/>
    </p:embeddedFont>
    <p:embeddedFont>
      <p:font typeface="Paalalabas Condensed" pitchFamily="2" charset="0"/>
      <p:regular r:id="rId71"/>
    </p:embeddedFont>
    <p:embeddedFont>
      <p:font typeface="Perandory Condensed" pitchFamily="2" charset="0"/>
      <p:regular r:id="rId72"/>
    </p:embeddedFont>
    <p:embeddedFont>
      <p:font typeface="Placard Next Compressed" panose="020B0508020202020204" pitchFamily="34" charset="77"/>
      <p:regular r:id="rId73"/>
    </p:embeddedFont>
    <p:embeddedFont>
      <p:font typeface="Poppins" pitchFamily="2" charset="77"/>
      <p:regular r:id="rId74"/>
      <p:bold r:id="rId75"/>
      <p:italic r:id="rId76"/>
      <p:boldItalic r:id="rId77"/>
    </p:embeddedFont>
    <p:embeddedFont>
      <p:font typeface="Poppins Bold" pitchFamily="2" charset="77"/>
      <p:regular r:id="rId78"/>
      <p:bold r:id="rId79"/>
    </p:embeddedFont>
    <p:embeddedFont>
      <p:font typeface="Poppins Bold Italics" pitchFamily="2" charset="77"/>
      <p:regular r:id="rId80"/>
      <p:bold r:id="rId81"/>
      <p:italic r:id="rId82"/>
      <p:boldItalic r:id="rId83"/>
    </p:embeddedFont>
    <p:embeddedFont>
      <p:font typeface="Roca One Heavy Italics" pitchFamily="2" charset="77"/>
      <p:regular r:id="rId84"/>
      <p:bold r:id="rId85"/>
      <p:italic r:id="rId86"/>
      <p:boldItalic r:id="rId87"/>
    </p:embeddedFont>
    <p:embeddedFont>
      <p:font typeface="Symphony Bold" pitchFamily="2" charset="0"/>
      <p:regular r:id="rId88"/>
      <p:bold r:id="rId89"/>
    </p:embeddedFont>
    <p:embeddedFont>
      <p:font typeface="TAN Nimbus" pitchFamily="2" charset="77"/>
      <p:regular r:id="rId9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3" autoAdjust="0"/>
  </p:normalViewPr>
  <p:slideViewPr>
    <p:cSldViewPr>
      <p:cViewPr varScale="1">
        <p:scale>
          <a:sx n="79" d="100"/>
          <a:sy n="79" d="100"/>
        </p:scale>
        <p:origin x="55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63" Type="http://schemas.openxmlformats.org/officeDocument/2006/relationships/font" Target="fonts/font38.fntdata"/><Relationship Id="rId68" Type="http://schemas.openxmlformats.org/officeDocument/2006/relationships/font" Target="fonts/font43.fntdata"/><Relationship Id="rId84" Type="http://schemas.openxmlformats.org/officeDocument/2006/relationships/font" Target="fonts/font59.fntdata"/><Relationship Id="rId89" Type="http://schemas.openxmlformats.org/officeDocument/2006/relationships/font" Target="fonts/font6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53" Type="http://schemas.openxmlformats.org/officeDocument/2006/relationships/font" Target="fonts/font28.fntdata"/><Relationship Id="rId58" Type="http://schemas.openxmlformats.org/officeDocument/2006/relationships/font" Target="fonts/font33.fntdata"/><Relationship Id="rId74" Type="http://schemas.openxmlformats.org/officeDocument/2006/relationships/font" Target="fonts/font49.fntdata"/><Relationship Id="rId79" Type="http://schemas.openxmlformats.org/officeDocument/2006/relationships/font" Target="fonts/font54.fntdata"/><Relationship Id="rId5" Type="http://schemas.openxmlformats.org/officeDocument/2006/relationships/slide" Target="slides/slide4.xml"/><Relationship Id="rId90" Type="http://schemas.openxmlformats.org/officeDocument/2006/relationships/font" Target="fonts/font65.fntdata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64" Type="http://schemas.openxmlformats.org/officeDocument/2006/relationships/font" Target="fonts/font39.fntdata"/><Relationship Id="rId69" Type="http://schemas.openxmlformats.org/officeDocument/2006/relationships/font" Target="fonts/font44.fntdata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72" Type="http://schemas.openxmlformats.org/officeDocument/2006/relationships/font" Target="fonts/font47.fntdata"/><Relationship Id="rId80" Type="http://schemas.openxmlformats.org/officeDocument/2006/relationships/font" Target="fonts/font55.fntdata"/><Relationship Id="rId85" Type="http://schemas.openxmlformats.org/officeDocument/2006/relationships/font" Target="fonts/font60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font" Target="fonts/font34.fntdata"/><Relationship Id="rId67" Type="http://schemas.openxmlformats.org/officeDocument/2006/relationships/font" Target="fonts/font42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62" Type="http://schemas.openxmlformats.org/officeDocument/2006/relationships/font" Target="fonts/font37.fntdata"/><Relationship Id="rId70" Type="http://schemas.openxmlformats.org/officeDocument/2006/relationships/font" Target="fonts/font45.fntdata"/><Relationship Id="rId75" Type="http://schemas.openxmlformats.org/officeDocument/2006/relationships/font" Target="fonts/font50.fntdata"/><Relationship Id="rId83" Type="http://schemas.openxmlformats.org/officeDocument/2006/relationships/font" Target="fonts/font58.fntdata"/><Relationship Id="rId88" Type="http://schemas.openxmlformats.org/officeDocument/2006/relationships/font" Target="fonts/font63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10" Type="http://schemas.openxmlformats.org/officeDocument/2006/relationships/slide" Target="slides/slide9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font" Target="fonts/font35.fntdata"/><Relationship Id="rId65" Type="http://schemas.openxmlformats.org/officeDocument/2006/relationships/font" Target="fonts/font40.fntdata"/><Relationship Id="rId73" Type="http://schemas.openxmlformats.org/officeDocument/2006/relationships/font" Target="fonts/font48.fntdata"/><Relationship Id="rId78" Type="http://schemas.openxmlformats.org/officeDocument/2006/relationships/font" Target="fonts/font53.fntdata"/><Relationship Id="rId81" Type="http://schemas.openxmlformats.org/officeDocument/2006/relationships/font" Target="fonts/font56.fntdata"/><Relationship Id="rId86" Type="http://schemas.openxmlformats.org/officeDocument/2006/relationships/font" Target="fonts/font61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4.fntdata"/><Relationship Id="rId34" Type="http://schemas.openxmlformats.org/officeDocument/2006/relationships/font" Target="fonts/font9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76" Type="http://schemas.openxmlformats.org/officeDocument/2006/relationships/font" Target="fonts/font51.fntdata"/><Relationship Id="rId7" Type="http://schemas.openxmlformats.org/officeDocument/2006/relationships/slide" Target="slides/slide6.xml"/><Relationship Id="rId71" Type="http://schemas.openxmlformats.org/officeDocument/2006/relationships/font" Target="fonts/font46.fntdata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font" Target="fonts/font4.fntdata"/><Relationship Id="rId24" Type="http://schemas.openxmlformats.org/officeDocument/2006/relationships/slide" Target="slides/slide23.xml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66" Type="http://schemas.openxmlformats.org/officeDocument/2006/relationships/font" Target="fonts/font41.fntdata"/><Relationship Id="rId87" Type="http://schemas.openxmlformats.org/officeDocument/2006/relationships/font" Target="fonts/font62.fntdata"/><Relationship Id="rId61" Type="http://schemas.openxmlformats.org/officeDocument/2006/relationships/font" Target="fonts/font36.fntdata"/><Relationship Id="rId82" Type="http://schemas.openxmlformats.org/officeDocument/2006/relationships/font" Target="fonts/font5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56" Type="http://schemas.openxmlformats.org/officeDocument/2006/relationships/font" Target="fonts/font31.fntdata"/><Relationship Id="rId77" Type="http://schemas.openxmlformats.org/officeDocument/2006/relationships/font" Target="fonts/font5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kf.ms/4swRxVy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iscover.ironhealthbenefits.com/suitability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ompass.health.co" TargetMode="External"/><Relationship Id="rId3" Type="http://schemas.openxmlformats.org/officeDocument/2006/relationships/image" Target="../media/image85.svg"/><Relationship Id="rId7" Type="http://schemas.openxmlformats.org/officeDocument/2006/relationships/image" Target="../media/image87.svg"/><Relationship Id="rId2" Type="http://schemas.openxmlformats.org/officeDocument/2006/relationships/hyperlink" Target="https://go.chcagents.com/e/1069352/CompassHealthConsultants-/dcr4k4/1747580133/h/V8rOU8A14Oybg0nb3eVsxUzLzUNhQSlPEQs5CBGMsB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o.chcagents.com/e/1069352/pany-compasshealthconsultants-/dcr4k7/1747580133/h/V8rOU8A14Oybg0nb3eVsxUzLzUNhQSlPEQs5CBGMsBM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86.svg"/><Relationship Id="rId10" Type="http://schemas.openxmlformats.org/officeDocument/2006/relationships/image" Target="../media/image89.svg"/><Relationship Id="rId4" Type="http://schemas.openxmlformats.org/officeDocument/2006/relationships/hyperlink" Target="https://go.chcagents.com/e/1069352/compasshealthconsultants--/dcr4k1/1747580133/h/V8rOU8A14Oybg0nb3eVsxUzLzUNhQSlPEQs5CBGMsBM" TargetMode="External"/><Relationship Id="rId9" Type="http://schemas.openxmlformats.org/officeDocument/2006/relationships/image" Target="../media/image8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ompass.health.co?_r=1&amp;_t=ZT-92qmSQ7dEej" TargetMode="External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12" Type="http://schemas.openxmlformats.org/officeDocument/2006/relationships/image" Target="../media/image11.png"/><Relationship Id="rId2" Type="http://schemas.openxmlformats.org/officeDocument/2006/relationships/hyperlink" Target="https://www.linkedin.com/company/compasshealthconsultant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compasshealthconsultants_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6.svg"/><Relationship Id="rId10" Type="http://schemas.openxmlformats.org/officeDocument/2006/relationships/image" Target="../media/image9.svg"/><Relationship Id="rId4" Type="http://schemas.openxmlformats.org/officeDocument/2006/relationships/hyperlink" Target="https://www.facebook.com/CompassHealthConsultants/" TargetMode="External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sv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orms.monday.com/forms/5a1c2cd9f17220068d04e40425df53ec?r=use1" TargetMode="External"/><Relationship Id="rId5" Type="http://schemas.openxmlformats.org/officeDocument/2006/relationships/hyperlink" Target="https://wkf.ms/4utQZlp" TargetMode="Externa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555" b="-13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373188" y="0"/>
            <a:ext cx="3134207" cy="1286731"/>
          </a:xfrm>
          <a:custGeom>
            <a:avLst/>
            <a:gdLst/>
            <a:ahLst/>
            <a:cxnLst/>
            <a:rect l="l" t="t" r="r" b="b"/>
            <a:pathLst>
              <a:path w="3134207" h="1286731">
                <a:moveTo>
                  <a:pt x="0" y="0"/>
                </a:moveTo>
                <a:lnTo>
                  <a:pt x="3134207" y="0"/>
                </a:lnTo>
                <a:lnTo>
                  <a:pt x="3134207" y="1286731"/>
                </a:lnTo>
                <a:lnTo>
                  <a:pt x="0" y="1286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199" b="-478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849733" y="970931"/>
            <a:ext cx="10588534" cy="433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00"/>
              </a:lnSpc>
            </a:pPr>
            <a:r>
              <a:rPr lang="en-US" sz="12000">
                <a:solidFill>
                  <a:srgbClr val="41474F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Agency</a:t>
            </a:r>
          </a:p>
          <a:p>
            <a:pPr algn="ctr">
              <a:lnSpc>
                <a:spcPts val="17400"/>
              </a:lnSpc>
            </a:pPr>
            <a:r>
              <a:rPr lang="en-US" sz="12000">
                <a:solidFill>
                  <a:srgbClr val="41474F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Updates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791989" y="5927858"/>
            <a:ext cx="8296606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i="1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Thursday, April 16,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9429" y="2912052"/>
            <a:ext cx="13998039" cy="562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June 5 &amp; 6</a:t>
            </a:r>
          </a:p>
          <a:p>
            <a:pPr algn="ctr">
              <a:lnSpc>
                <a:spcPts val="7000"/>
              </a:lnSpc>
            </a:pPr>
            <a:endParaRPr lang="en-US" sz="5000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St. Louis, MO</a:t>
            </a:r>
          </a:p>
          <a:p>
            <a:pPr algn="ctr">
              <a:lnSpc>
                <a:spcPts val="7000"/>
              </a:lnSpc>
            </a:pPr>
            <a:endParaRPr lang="en-US" sz="5000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Invites going out soon!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**For new and experienced agents! Anyone interested in Medicare is welcome to join. We look forward to seeing you soon!</a:t>
            </a:r>
          </a:p>
        </p:txBody>
      </p:sp>
      <p:sp>
        <p:nvSpPr>
          <p:cNvPr id="3" name="Freeform 3"/>
          <p:cNvSpPr/>
          <p:nvPr/>
        </p:nvSpPr>
        <p:spPr>
          <a:xfrm rot="1407634">
            <a:off x="15957468" y="7616366"/>
            <a:ext cx="1953945" cy="2301015"/>
          </a:xfrm>
          <a:custGeom>
            <a:avLst/>
            <a:gdLst/>
            <a:ahLst/>
            <a:cxnLst/>
            <a:rect l="l" t="t" r="r" b="b"/>
            <a:pathLst>
              <a:path w="1953945" h="2301015">
                <a:moveTo>
                  <a:pt x="0" y="0"/>
                </a:moveTo>
                <a:lnTo>
                  <a:pt x="1953945" y="0"/>
                </a:lnTo>
                <a:lnTo>
                  <a:pt x="1953945" y="2301015"/>
                </a:lnTo>
                <a:lnTo>
                  <a:pt x="0" y="23010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71463"/>
            <a:ext cx="3005144" cy="2952554"/>
          </a:xfrm>
          <a:custGeom>
            <a:avLst/>
            <a:gdLst/>
            <a:ahLst/>
            <a:cxnLst/>
            <a:rect l="l" t="t" r="r" b="b"/>
            <a:pathLst>
              <a:path w="3005144" h="2952554">
                <a:moveTo>
                  <a:pt x="0" y="0"/>
                </a:moveTo>
                <a:lnTo>
                  <a:pt x="3005144" y="0"/>
                </a:lnTo>
                <a:lnTo>
                  <a:pt x="3005144" y="2952554"/>
                </a:lnTo>
                <a:lnTo>
                  <a:pt x="0" y="29525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8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698911" y="366713"/>
            <a:ext cx="10519075" cy="1419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>
                <a:solidFill>
                  <a:srgbClr val="D0A933"/>
                </a:solidFill>
                <a:latin typeface="ITC Benguiat"/>
                <a:ea typeface="ITC Benguiat"/>
                <a:cs typeface="ITC Benguiat"/>
                <a:sym typeface="ITC Benguiat"/>
              </a:rPr>
              <a:t>MEDICARE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98911" y="1669473"/>
            <a:ext cx="1051907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000">
                <a:solidFill>
                  <a:srgbClr val="D0A933"/>
                </a:solidFill>
                <a:latin typeface="ITC Benguiat"/>
                <a:ea typeface="ITC Benguiat"/>
                <a:cs typeface="ITC Benguiat"/>
                <a:sym typeface="ITC Benguiat"/>
              </a:rPr>
              <a:t>BOOT CAMP!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cartoon compass with a hat and a suitcase"/>
          <p:cNvSpPr/>
          <p:nvPr/>
        </p:nvSpPr>
        <p:spPr>
          <a:xfrm>
            <a:off x="14622958" y="0"/>
            <a:ext cx="3665042" cy="3665042"/>
          </a:xfrm>
          <a:custGeom>
            <a:avLst/>
            <a:gdLst/>
            <a:ahLst/>
            <a:cxnLst/>
            <a:rect l="l" t="t" r="r" b="b"/>
            <a:pathLst>
              <a:path w="3665042" h="3665042">
                <a:moveTo>
                  <a:pt x="0" y="0"/>
                </a:moveTo>
                <a:lnTo>
                  <a:pt x="3665042" y="0"/>
                </a:lnTo>
                <a:lnTo>
                  <a:pt x="3665042" y="3665042"/>
                </a:lnTo>
                <a:lnTo>
                  <a:pt x="0" y="3665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4952" y="0"/>
            <a:ext cx="2533944" cy="2781775"/>
          </a:xfrm>
          <a:custGeom>
            <a:avLst/>
            <a:gdLst/>
            <a:ahLst/>
            <a:cxnLst/>
            <a:rect l="l" t="t" r="r" b="b"/>
            <a:pathLst>
              <a:path w="2533944" h="2781775">
                <a:moveTo>
                  <a:pt x="0" y="0"/>
                </a:moveTo>
                <a:lnTo>
                  <a:pt x="2533944" y="0"/>
                </a:lnTo>
                <a:lnTo>
                  <a:pt x="2533944" y="2781775"/>
                </a:lnTo>
                <a:lnTo>
                  <a:pt x="0" y="27817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072862" y="8953016"/>
            <a:ext cx="1215138" cy="1333984"/>
          </a:xfrm>
          <a:custGeom>
            <a:avLst/>
            <a:gdLst/>
            <a:ahLst/>
            <a:cxnLst/>
            <a:rect l="l" t="t" r="r" b="b"/>
            <a:pathLst>
              <a:path w="1215138" h="1333984">
                <a:moveTo>
                  <a:pt x="0" y="0"/>
                </a:moveTo>
                <a:lnTo>
                  <a:pt x="1215138" y="0"/>
                </a:lnTo>
                <a:lnTo>
                  <a:pt x="1215138" y="1333984"/>
                </a:lnTo>
                <a:lnTo>
                  <a:pt x="0" y="1333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8050" y="5747504"/>
            <a:ext cx="18031900" cy="206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DA2A38"/>
                </a:solidFill>
                <a:latin typeface="ITC Benguiat"/>
                <a:ea typeface="ITC Benguiat"/>
                <a:cs typeface="ITC Benguiat"/>
                <a:sym typeface="ITC Benguiat"/>
              </a:rPr>
              <a:t>BOOK YOUR HOTEL ROOM </a:t>
            </a:r>
            <a:r>
              <a:rPr lang="en-US" sz="8000" i="1">
                <a:solidFill>
                  <a:srgbClr val="DA2A38"/>
                </a:solidFill>
                <a:latin typeface="ITC Benguiat Italics"/>
                <a:ea typeface="ITC Benguiat Italics"/>
                <a:cs typeface="ITC Benguiat Italics"/>
                <a:sym typeface="ITC Benguiat Italics"/>
              </a:rPr>
              <a:t>TODAY</a:t>
            </a:r>
            <a:r>
              <a:rPr lang="en-US" sz="8000">
                <a:solidFill>
                  <a:srgbClr val="DA2A38"/>
                </a:solidFill>
                <a:latin typeface="ITC Benguiat"/>
                <a:ea typeface="ITC Benguiat"/>
                <a:cs typeface="ITC Benguiat"/>
                <a:sym typeface="ITC Benguiat"/>
              </a:rPr>
              <a:t> TO GET THE GROUP RATE!!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4952" y="8304134"/>
            <a:ext cx="17758097" cy="134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1"/>
              </a:lnSpc>
            </a:pPr>
            <a:r>
              <a:rPr lang="en-US" sz="2558" b="1">
                <a:solidFill>
                  <a:srgbClr val="DA2A3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Monday is the LAST day!</a:t>
            </a:r>
          </a:p>
          <a:p>
            <a:pPr algn="ctr">
              <a:lnSpc>
                <a:spcPts val="3581"/>
              </a:lnSpc>
            </a:pPr>
            <a:endParaRPr lang="en-US" sz="2558" b="1">
              <a:solidFill>
                <a:srgbClr val="DA2A38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3581"/>
              </a:lnSpc>
            </a:pPr>
            <a:r>
              <a:rPr lang="en-US" sz="2558" b="1">
                <a:solidFill>
                  <a:srgbClr val="DA2A3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link is on the back of the evite. If you did not recieve an invite reach out to events@chcquotes.com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15188" y="692800"/>
            <a:ext cx="10275194" cy="1913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61"/>
              </a:lnSpc>
            </a:pPr>
            <a:r>
              <a:rPr lang="en-US" sz="14161">
                <a:solidFill>
                  <a:srgbClr val="102F76"/>
                </a:solidFill>
                <a:latin typeface="GoodTime Script"/>
                <a:ea typeface="GoodTime Script"/>
                <a:cs typeface="GoodTime Script"/>
                <a:sym typeface="GoodTime Script"/>
              </a:rPr>
              <a:t>Life Bootcamp!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09877" y="2872793"/>
            <a:ext cx="12268246" cy="2270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5"/>
              </a:lnSpc>
            </a:pPr>
            <a:r>
              <a:rPr lang="en-US" sz="6695" b="1" spc="153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TAMPA, FL</a:t>
            </a:r>
          </a:p>
          <a:p>
            <a:pPr algn="ctr">
              <a:lnSpc>
                <a:spcPts val="8905"/>
              </a:lnSpc>
            </a:pPr>
            <a:r>
              <a:rPr lang="en-US" sz="6695" b="1" spc="153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MAY 15TH AND 16TH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4468" y="0"/>
            <a:ext cx="10751926" cy="5687722"/>
          </a:xfrm>
          <a:custGeom>
            <a:avLst/>
            <a:gdLst/>
            <a:ahLst/>
            <a:cxnLst/>
            <a:rect l="l" t="t" r="r" b="b"/>
            <a:pathLst>
              <a:path w="10751926" h="5687722">
                <a:moveTo>
                  <a:pt x="0" y="0"/>
                </a:moveTo>
                <a:lnTo>
                  <a:pt x="10751926" y="0"/>
                </a:lnTo>
                <a:lnTo>
                  <a:pt x="10751926" y="5687722"/>
                </a:lnTo>
                <a:lnTo>
                  <a:pt x="0" y="5687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35356" y="5143500"/>
            <a:ext cx="9850150" cy="483404"/>
          </a:xfrm>
          <a:custGeom>
            <a:avLst/>
            <a:gdLst/>
            <a:ahLst/>
            <a:cxnLst/>
            <a:rect l="l" t="t" r="r" b="b"/>
            <a:pathLst>
              <a:path w="9850150" h="483404">
                <a:moveTo>
                  <a:pt x="0" y="0"/>
                </a:moveTo>
                <a:lnTo>
                  <a:pt x="9850149" y="0"/>
                </a:lnTo>
                <a:lnTo>
                  <a:pt x="9850149" y="483404"/>
                </a:lnTo>
                <a:lnTo>
                  <a:pt x="0" y="483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04805" y="5687722"/>
            <a:ext cx="9234011" cy="4599278"/>
          </a:xfrm>
          <a:custGeom>
            <a:avLst/>
            <a:gdLst/>
            <a:ahLst/>
            <a:cxnLst/>
            <a:rect l="l" t="t" r="r" b="b"/>
            <a:pathLst>
              <a:path w="9234011" h="4599278">
                <a:moveTo>
                  <a:pt x="0" y="0"/>
                </a:moveTo>
                <a:lnTo>
                  <a:pt x="9234011" y="0"/>
                </a:lnTo>
                <a:lnTo>
                  <a:pt x="9234011" y="4599278"/>
                </a:lnTo>
                <a:lnTo>
                  <a:pt x="0" y="4599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337" b="-53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527969" y="3812382"/>
            <a:ext cx="1152479" cy="1064392"/>
          </a:xfrm>
          <a:custGeom>
            <a:avLst/>
            <a:gdLst/>
            <a:ahLst/>
            <a:cxnLst/>
            <a:rect l="l" t="t" r="r" b="b"/>
            <a:pathLst>
              <a:path w="1152479" h="1064392">
                <a:moveTo>
                  <a:pt x="0" y="0"/>
                </a:moveTo>
                <a:lnTo>
                  <a:pt x="1152479" y="0"/>
                </a:lnTo>
                <a:lnTo>
                  <a:pt x="1152479" y="1064392"/>
                </a:lnTo>
                <a:lnTo>
                  <a:pt x="0" y="1064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881004" y="2953810"/>
            <a:ext cx="4022527" cy="407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5"/>
              </a:lnSpc>
            </a:pPr>
            <a:r>
              <a:rPr lang="en-US" sz="2382" b="1" u="sng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6" tooltip="https://wkf.ms/4swRxVy"/>
              </a:rPr>
              <a:t>https://wkf.ms/4swRxVy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42238" y="4207888"/>
            <a:ext cx="963961" cy="406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5"/>
              </a:lnSpc>
            </a:pPr>
            <a:r>
              <a:rPr lang="en-US" sz="238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(Sri)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9923" y="1836891"/>
            <a:ext cx="3048965" cy="30489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5165" y="1528503"/>
            <a:ext cx="2408316" cy="24083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338" y="1397874"/>
            <a:ext cx="2550820" cy="255082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0" y="4704772"/>
            <a:ext cx="4510534" cy="2801211"/>
          </a:xfrm>
          <a:custGeom>
            <a:avLst/>
            <a:gdLst/>
            <a:ahLst/>
            <a:cxnLst/>
            <a:rect l="l" t="t" r="r" b="b"/>
            <a:pathLst>
              <a:path w="4510534" h="2801211">
                <a:moveTo>
                  <a:pt x="0" y="0"/>
                </a:moveTo>
                <a:lnTo>
                  <a:pt x="4510534" y="0"/>
                </a:lnTo>
                <a:lnTo>
                  <a:pt x="4510534" y="2801211"/>
                </a:lnTo>
                <a:lnTo>
                  <a:pt x="0" y="28012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38" b="-34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03703" y="4704772"/>
            <a:ext cx="4680240" cy="2801211"/>
          </a:xfrm>
          <a:custGeom>
            <a:avLst/>
            <a:gdLst/>
            <a:ahLst/>
            <a:cxnLst/>
            <a:rect l="l" t="t" r="r" b="b"/>
            <a:pathLst>
              <a:path w="4680240" h="2801211">
                <a:moveTo>
                  <a:pt x="0" y="0"/>
                </a:moveTo>
                <a:lnTo>
                  <a:pt x="4680240" y="0"/>
                </a:lnTo>
                <a:lnTo>
                  <a:pt x="4680240" y="2801211"/>
                </a:lnTo>
                <a:lnTo>
                  <a:pt x="0" y="28012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78" r="-36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788694" y="4892460"/>
            <a:ext cx="4510534" cy="2204523"/>
          </a:xfrm>
          <a:custGeom>
            <a:avLst/>
            <a:gdLst/>
            <a:ahLst/>
            <a:cxnLst/>
            <a:rect l="l" t="t" r="r" b="b"/>
            <a:pathLst>
              <a:path w="4510534" h="2204523">
                <a:moveTo>
                  <a:pt x="0" y="0"/>
                </a:moveTo>
                <a:lnTo>
                  <a:pt x="4510534" y="0"/>
                </a:lnTo>
                <a:lnTo>
                  <a:pt x="4510534" y="2204524"/>
                </a:lnTo>
                <a:lnTo>
                  <a:pt x="0" y="22045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763422" y="7639333"/>
            <a:ext cx="4680240" cy="2498078"/>
          </a:xfrm>
          <a:custGeom>
            <a:avLst/>
            <a:gdLst/>
            <a:ahLst/>
            <a:cxnLst/>
            <a:rect l="l" t="t" r="r" b="b"/>
            <a:pathLst>
              <a:path w="4680240" h="2498078">
                <a:moveTo>
                  <a:pt x="0" y="0"/>
                </a:moveTo>
                <a:lnTo>
                  <a:pt x="4680241" y="0"/>
                </a:lnTo>
                <a:lnTo>
                  <a:pt x="4680241" y="2498078"/>
                </a:lnTo>
                <a:lnTo>
                  <a:pt x="0" y="24980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719220" y="5933730"/>
            <a:ext cx="1975797" cy="343295"/>
          </a:xfrm>
          <a:custGeom>
            <a:avLst/>
            <a:gdLst/>
            <a:ahLst/>
            <a:cxnLst/>
            <a:rect l="l" t="t" r="r" b="b"/>
            <a:pathLst>
              <a:path w="1975797" h="343295">
                <a:moveTo>
                  <a:pt x="0" y="0"/>
                </a:moveTo>
                <a:lnTo>
                  <a:pt x="1975797" y="0"/>
                </a:lnTo>
                <a:lnTo>
                  <a:pt x="1975797" y="343295"/>
                </a:lnTo>
                <a:lnTo>
                  <a:pt x="0" y="343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713603" y="5823075"/>
            <a:ext cx="1975797" cy="343295"/>
          </a:xfrm>
          <a:custGeom>
            <a:avLst/>
            <a:gdLst/>
            <a:ahLst/>
            <a:cxnLst/>
            <a:rect l="l" t="t" r="r" b="b"/>
            <a:pathLst>
              <a:path w="1975797" h="343295">
                <a:moveTo>
                  <a:pt x="0" y="0"/>
                </a:moveTo>
                <a:lnTo>
                  <a:pt x="1975797" y="0"/>
                </a:lnTo>
                <a:lnTo>
                  <a:pt x="1975797" y="343294"/>
                </a:lnTo>
                <a:lnTo>
                  <a:pt x="0" y="3432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250687">
            <a:off x="13778573" y="7179631"/>
            <a:ext cx="951548" cy="2057400"/>
          </a:xfrm>
          <a:custGeom>
            <a:avLst/>
            <a:gdLst/>
            <a:ahLst/>
            <a:cxnLst/>
            <a:rect l="l" t="t" r="r" b="b"/>
            <a:pathLst>
              <a:path w="951548" h="2057400">
                <a:moveTo>
                  <a:pt x="0" y="0"/>
                </a:moveTo>
                <a:lnTo>
                  <a:pt x="951547" y="0"/>
                </a:lnTo>
                <a:lnTo>
                  <a:pt x="95154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407298" y="261146"/>
            <a:ext cx="8613502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Lead Program: Important Links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2330" y="990600"/>
            <a:ext cx="7711070" cy="412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6"/>
              </a:lnSpc>
            </a:pPr>
            <a:r>
              <a:rPr lang="en-US" sz="2497" u="sng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Lead Quality Feedback Survey Questionnaire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36405" y="990600"/>
            <a:ext cx="7409265" cy="412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u="sng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New Agent Weekly Bonus &amp; First Sale Bonus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56427" y="3850426"/>
            <a:ext cx="10702573" cy="73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CHC NEW AGENT/ WEEKLY LEAD CREDIT BONUS</a:t>
            </a:r>
          </a:p>
          <a:p>
            <a:pPr algn="ctr">
              <a:lnSpc>
                <a:spcPts val="2380"/>
              </a:lnSpc>
            </a:pPr>
            <a:r>
              <a:rPr lang="en-US" sz="1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*We reserve the right to revise, update, or otherwise change the program at our discretion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327" y="297777"/>
            <a:ext cx="6439561" cy="3049574"/>
          </a:xfrm>
          <a:custGeom>
            <a:avLst/>
            <a:gdLst/>
            <a:ahLst/>
            <a:cxnLst/>
            <a:rect l="l" t="t" r="r" b="b"/>
            <a:pathLst>
              <a:path w="6439561" h="3049574">
                <a:moveTo>
                  <a:pt x="0" y="0"/>
                </a:moveTo>
                <a:lnTo>
                  <a:pt x="6439561" y="0"/>
                </a:lnTo>
                <a:lnTo>
                  <a:pt x="6439561" y="3049574"/>
                </a:lnTo>
                <a:lnTo>
                  <a:pt x="0" y="3049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60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211048" y="297777"/>
            <a:ext cx="10168538" cy="9265589"/>
          </a:xfrm>
          <a:custGeom>
            <a:avLst/>
            <a:gdLst/>
            <a:ahLst/>
            <a:cxnLst/>
            <a:rect l="l" t="t" r="r" b="b"/>
            <a:pathLst>
              <a:path w="10168538" h="9265589">
                <a:moveTo>
                  <a:pt x="0" y="0"/>
                </a:moveTo>
                <a:lnTo>
                  <a:pt x="10168538" y="0"/>
                </a:lnTo>
                <a:lnTo>
                  <a:pt x="10168538" y="9265590"/>
                </a:lnTo>
                <a:lnTo>
                  <a:pt x="0" y="92655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05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240997"/>
            <a:ext cx="16002523" cy="7581195"/>
          </a:xfrm>
          <a:custGeom>
            <a:avLst/>
            <a:gdLst/>
            <a:ahLst/>
            <a:cxnLst/>
            <a:rect l="l" t="t" r="r" b="b"/>
            <a:pathLst>
              <a:path w="16002523" h="7581195">
                <a:moveTo>
                  <a:pt x="0" y="0"/>
                </a:moveTo>
                <a:lnTo>
                  <a:pt x="16002523" y="0"/>
                </a:lnTo>
                <a:lnTo>
                  <a:pt x="16002523" y="7581195"/>
                </a:lnTo>
                <a:lnTo>
                  <a:pt x="0" y="75811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61656" y="215597"/>
            <a:ext cx="4031417" cy="1879648"/>
          </a:xfrm>
          <a:custGeom>
            <a:avLst/>
            <a:gdLst/>
            <a:ahLst/>
            <a:cxnLst/>
            <a:rect l="l" t="t" r="r" b="b"/>
            <a:pathLst>
              <a:path w="4031417" h="1879648">
                <a:moveTo>
                  <a:pt x="0" y="0"/>
                </a:moveTo>
                <a:lnTo>
                  <a:pt x="4031417" y="0"/>
                </a:lnTo>
                <a:lnTo>
                  <a:pt x="4031417" y="1879649"/>
                </a:lnTo>
                <a:lnTo>
                  <a:pt x="0" y="1879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35828" y="185744"/>
            <a:ext cx="10860274" cy="4955000"/>
          </a:xfrm>
          <a:custGeom>
            <a:avLst/>
            <a:gdLst/>
            <a:ahLst/>
            <a:cxnLst/>
            <a:rect l="l" t="t" r="r" b="b"/>
            <a:pathLst>
              <a:path w="10860274" h="4955000">
                <a:moveTo>
                  <a:pt x="0" y="0"/>
                </a:moveTo>
                <a:lnTo>
                  <a:pt x="10860274" y="0"/>
                </a:lnTo>
                <a:lnTo>
                  <a:pt x="10860274" y="4955000"/>
                </a:lnTo>
                <a:lnTo>
                  <a:pt x="0" y="4955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35828" y="5341943"/>
            <a:ext cx="10860274" cy="4887123"/>
          </a:xfrm>
          <a:custGeom>
            <a:avLst/>
            <a:gdLst/>
            <a:ahLst/>
            <a:cxnLst/>
            <a:rect l="l" t="t" r="r" b="b"/>
            <a:pathLst>
              <a:path w="10860274" h="4887123">
                <a:moveTo>
                  <a:pt x="0" y="0"/>
                </a:moveTo>
                <a:lnTo>
                  <a:pt x="10860274" y="0"/>
                </a:lnTo>
                <a:lnTo>
                  <a:pt x="10860274" y="4887124"/>
                </a:lnTo>
                <a:lnTo>
                  <a:pt x="0" y="4887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7996" y="3935546"/>
            <a:ext cx="5169747" cy="2410395"/>
          </a:xfrm>
          <a:custGeom>
            <a:avLst/>
            <a:gdLst/>
            <a:ahLst/>
            <a:cxnLst/>
            <a:rect l="l" t="t" r="r" b="b"/>
            <a:pathLst>
              <a:path w="5169747" h="2410395">
                <a:moveTo>
                  <a:pt x="0" y="0"/>
                </a:moveTo>
                <a:lnTo>
                  <a:pt x="5169748" y="0"/>
                </a:lnTo>
                <a:lnTo>
                  <a:pt x="5169748" y="2410395"/>
                </a:lnTo>
                <a:lnTo>
                  <a:pt x="0" y="24103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0487" y="2839687"/>
            <a:ext cx="14588897" cy="4104343"/>
          </a:xfrm>
          <a:custGeom>
            <a:avLst/>
            <a:gdLst/>
            <a:ahLst/>
            <a:cxnLst/>
            <a:rect l="l" t="t" r="r" b="b"/>
            <a:pathLst>
              <a:path w="14588897" h="4104343">
                <a:moveTo>
                  <a:pt x="0" y="0"/>
                </a:moveTo>
                <a:lnTo>
                  <a:pt x="14588896" y="0"/>
                </a:lnTo>
                <a:lnTo>
                  <a:pt x="14588896" y="4104343"/>
                </a:lnTo>
                <a:lnTo>
                  <a:pt x="0" y="41043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888411" y="8356263"/>
            <a:ext cx="8511177" cy="65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9"/>
              </a:lnSpc>
            </a:pPr>
            <a:r>
              <a:rPr lang="en-US" sz="1906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**Make sure to attend next friday’s 11am CST webinar</a:t>
            </a:r>
          </a:p>
          <a:p>
            <a:pPr algn="ctr">
              <a:lnSpc>
                <a:spcPts val="2669"/>
              </a:lnSpc>
            </a:pPr>
            <a:r>
              <a:rPr lang="en-US" sz="1906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April 24th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black and green card with white text&#10;&#10;AI-generated content may be incorrect.">
            <a:extLst>
              <a:ext uri="{FF2B5EF4-FFF2-40B4-BE49-F238E27FC236}">
                <a16:creationId xmlns:a16="http://schemas.microsoft.com/office/drawing/2014/main" id="{C0266C66-2789-C405-6AA1-3BC2CBA56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353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35964" t="-14261" r="-110873" b="-156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5847" y="1028700"/>
            <a:ext cx="2433664" cy="2254181"/>
          </a:xfrm>
          <a:custGeom>
            <a:avLst/>
            <a:gdLst/>
            <a:ahLst/>
            <a:cxnLst/>
            <a:rect l="l" t="t" r="r" b="b"/>
            <a:pathLst>
              <a:path w="2433664" h="2254181">
                <a:moveTo>
                  <a:pt x="0" y="0"/>
                </a:moveTo>
                <a:lnTo>
                  <a:pt x="2433664" y="0"/>
                </a:lnTo>
                <a:lnTo>
                  <a:pt x="2433664" y="2254181"/>
                </a:lnTo>
                <a:lnTo>
                  <a:pt x="0" y="225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826639" y="1028700"/>
            <a:ext cx="2020963" cy="1871917"/>
          </a:xfrm>
          <a:custGeom>
            <a:avLst/>
            <a:gdLst/>
            <a:ahLst/>
            <a:cxnLst/>
            <a:rect l="l" t="t" r="r" b="b"/>
            <a:pathLst>
              <a:path w="2020963" h="1871917">
                <a:moveTo>
                  <a:pt x="0" y="0"/>
                </a:moveTo>
                <a:lnTo>
                  <a:pt x="2020963" y="0"/>
                </a:lnTo>
                <a:lnTo>
                  <a:pt x="2020963" y="1871917"/>
                </a:lnTo>
                <a:lnTo>
                  <a:pt x="0" y="1871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44924" y="3075792"/>
            <a:ext cx="8330710" cy="44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en-US" sz="2625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1 XGB GROUP WITH 10+ ENROLLED = BONUS X1.25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4924" y="3575650"/>
            <a:ext cx="8610831" cy="379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4"/>
              </a:lnSpc>
            </a:pPr>
            <a:r>
              <a:rPr lang="en-US" sz="2303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EXAMPLE: $1,500 BONUS = $1,875 WITH MEGA MULTIPLIER</a:t>
            </a:r>
          </a:p>
        </p:txBody>
      </p:sp>
      <p:sp>
        <p:nvSpPr>
          <p:cNvPr id="7" name="Freeform 7"/>
          <p:cNvSpPr/>
          <p:nvPr/>
        </p:nvSpPr>
        <p:spPr>
          <a:xfrm>
            <a:off x="2541154" y="2464399"/>
            <a:ext cx="6602846" cy="6793901"/>
          </a:xfrm>
          <a:custGeom>
            <a:avLst/>
            <a:gdLst/>
            <a:ahLst/>
            <a:cxnLst/>
            <a:rect l="l" t="t" r="r" b="b"/>
            <a:pathLst>
              <a:path w="6602846" h="6793901">
                <a:moveTo>
                  <a:pt x="0" y="0"/>
                </a:moveTo>
                <a:lnTo>
                  <a:pt x="6602846" y="0"/>
                </a:lnTo>
                <a:lnTo>
                  <a:pt x="6602846" y="6793901"/>
                </a:lnTo>
                <a:lnTo>
                  <a:pt x="0" y="67939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9144000" y="2464399"/>
            <a:ext cx="6602846" cy="6793901"/>
          </a:xfrm>
          <a:custGeom>
            <a:avLst/>
            <a:gdLst/>
            <a:ahLst/>
            <a:cxnLst/>
            <a:rect l="l" t="t" r="r" b="b"/>
            <a:pathLst>
              <a:path w="6602846" h="6793901">
                <a:moveTo>
                  <a:pt x="6602846" y="0"/>
                </a:moveTo>
                <a:lnTo>
                  <a:pt x="0" y="0"/>
                </a:lnTo>
                <a:lnTo>
                  <a:pt x="0" y="6793901"/>
                </a:lnTo>
                <a:lnTo>
                  <a:pt x="6602846" y="6793901"/>
                </a:lnTo>
                <a:lnTo>
                  <a:pt x="66028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557898" y="1180044"/>
            <a:ext cx="6394212" cy="2105863"/>
            <a:chOff x="0" y="0"/>
            <a:chExt cx="8525616" cy="28078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61577" cy="2807817"/>
            </a:xfrm>
            <a:custGeom>
              <a:avLst/>
              <a:gdLst/>
              <a:ahLst/>
              <a:cxnLst/>
              <a:rect l="l" t="t" r="r" b="b"/>
              <a:pathLst>
                <a:path w="2661577" h="2807817">
                  <a:moveTo>
                    <a:pt x="0" y="0"/>
                  </a:moveTo>
                  <a:lnTo>
                    <a:pt x="2661577" y="0"/>
                  </a:lnTo>
                  <a:lnTo>
                    <a:pt x="2661577" y="2807817"/>
                  </a:lnTo>
                  <a:lnTo>
                    <a:pt x="0" y="2807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flipH="1">
              <a:off x="5864040" y="0"/>
              <a:ext cx="2661577" cy="2807817"/>
            </a:xfrm>
            <a:custGeom>
              <a:avLst/>
              <a:gdLst/>
              <a:ahLst/>
              <a:cxnLst/>
              <a:rect l="l" t="t" r="r" b="b"/>
              <a:pathLst>
                <a:path w="2661577" h="2807817">
                  <a:moveTo>
                    <a:pt x="2661576" y="0"/>
                  </a:moveTo>
                  <a:lnTo>
                    <a:pt x="0" y="0"/>
                  </a:lnTo>
                  <a:lnTo>
                    <a:pt x="0" y="2807817"/>
                  </a:lnTo>
                  <a:lnTo>
                    <a:pt x="2661576" y="2807817"/>
                  </a:lnTo>
                  <a:lnTo>
                    <a:pt x="2661576" y="0"/>
                  </a:lnTo>
                  <a:close/>
                </a:path>
              </a:pathLst>
            </a:custGeom>
            <a:blipFill>
              <a:blip>
                <a:alphaModFix amt="6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502470" y="4775388"/>
            <a:ext cx="7962203" cy="2785603"/>
            <a:chOff x="0" y="0"/>
            <a:chExt cx="10616271" cy="3714138"/>
          </a:xfrm>
        </p:grpSpPr>
        <p:sp>
          <p:nvSpPr>
            <p:cNvPr id="13" name="Freeform 13"/>
            <p:cNvSpPr/>
            <p:nvPr/>
          </p:nvSpPr>
          <p:spPr>
            <a:xfrm>
              <a:off x="1470981" y="0"/>
              <a:ext cx="7298354" cy="3676546"/>
            </a:xfrm>
            <a:custGeom>
              <a:avLst/>
              <a:gdLst/>
              <a:ahLst/>
              <a:cxnLst/>
              <a:rect l="l" t="t" r="r" b="b"/>
              <a:pathLst>
                <a:path w="7298354" h="3676546">
                  <a:moveTo>
                    <a:pt x="0" y="0"/>
                  </a:moveTo>
                  <a:lnTo>
                    <a:pt x="7298354" y="0"/>
                  </a:lnTo>
                  <a:lnTo>
                    <a:pt x="7298354" y="3676546"/>
                  </a:lnTo>
                  <a:lnTo>
                    <a:pt x="0" y="3676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3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87595"/>
              <a:ext cx="10616271" cy="2826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62"/>
                </a:lnSpc>
                <a:spcBef>
                  <a:spcPct val="0"/>
                </a:spcBef>
              </a:pPr>
              <a:r>
                <a:rPr lang="en-US" sz="6187">
                  <a:solidFill>
                    <a:srgbClr val="B87D22"/>
                  </a:solidFill>
                  <a:latin typeface="Halimum"/>
                  <a:ea typeface="Halimum"/>
                  <a:cs typeface="Halimum"/>
                  <a:sym typeface="Halimum"/>
                </a:rPr>
                <a:t>Super Jackpot Bonus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-973459" y="6816900"/>
            <a:ext cx="4459522" cy="4453947"/>
          </a:xfrm>
          <a:custGeom>
            <a:avLst/>
            <a:gdLst/>
            <a:ahLst/>
            <a:cxnLst/>
            <a:rect l="l" t="t" r="r" b="b"/>
            <a:pathLst>
              <a:path w="4459522" h="4453947">
                <a:moveTo>
                  <a:pt x="0" y="0"/>
                </a:moveTo>
                <a:lnTo>
                  <a:pt x="4459522" y="0"/>
                </a:lnTo>
                <a:lnTo>
                  <a:pt x="4459522" y="4453948"/>
                </a:lnTo>
                <a:lnTo>
                  <a:pt x="0" y="44539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9634008" y="3040168"/>
            <a:ext cx="8150407" cy="44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6"/>
              </a:lnSpc>
            </a:pPr>
            <a:r>
              <a:rPr lang="en-US" sz="264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3 XGB GROUPS OF 10+ ENROLLED = BONUS X1.5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75348" y="3568903"/>
            <a:ext cx="8912652" cy="374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3"/>
              </a:lnSpc>
            </a:pPr>
            <a:r>
              <a:rPr lang="en-US" sz="2145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EXAMPLE: $1,500 BONUS = $2,250 WITH 2ND MEGA MULTIPLIER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08079" y="7587617"/>
            <a:ext cx="10871842" cy="47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4"/>
              </a:lnSpc>
            </a:pPr>
            <a:r>
              <a:rPr lang="en-US" sz="276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5+ XGB GROUPS WITH A TOTAL 100+ EMPLOYEES = BONUS X2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29878" y="8168477"/>
            <a:ext cx="10028244" cy="39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2"/>
              </a:lnSpc>
            </a:pPr>
            <a:r>
              <a:rPr lang="en-US" sz="2387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EXAMPLE: 100+ LIFEX POLICIES + 5 XGB GROUPS = $25,000 BONUS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604795" y="1717287"/>
            <a:ext cx="6254627" cy="1392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599" spc="55">
                <a:solidFill>
                  <a:srgbClr val="E1B35F"/>
                </a:solidFill>
                <a:latin typeface="Gilda Display"/>
                <a:ea typeface="Gilda Display"/>
                <a:cs typeface="Gilda Display"/>
                <a:sym typeface="Gilda Display"/>
              </a:rPr>
              <a:t>2ND MEGA MULTIPLIER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56302" y="1746457"/>
            <a:ext cx="6307955" cy="1376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08"/>
              </a:lnSpc>
            </a:pPr>
            <a:r>
              <a:rPr lang="en-US" sz="5647" spc="56">
                <a:solidFill>
                  <a:srgbClr val="E1B35F"/>
                </a:solidFill>
                <a:latin typeface="Gilda Display"/>
                <a:ea typeface="Gilda Display"/>
                <a:cs typeface="Gilda Display"/>
                <a:sym typeface="Gilda Display"/>
              </a:rPr>
              <a:t>MEGA MULTIPLIER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447318" cy="1889330"/>
          </a:xfrm>
          <a:custGeom>
            <a:avLst/>
            <a:gdLst/>
            <a:ahLst/>
            <a:cxnLst/>
            <a:rect l="l" t="t" r="r" b="b"/>
            <a:pathLst>
              <a:path w="2447318" h="1889330">
                <a:moveTo>
                  <a:pt x="0" y="0"/>
                </a:moveTo>
                <a:lnTo>
                  <a:pt x="2447318" y="0"/>
                </a:lnTo>
                <a:lnTo>
                  <a:pt x="2447318" y="1889330"/>
                </a:lnTo>
                <a:lnTo>
                  <a:pt x="0" y="1889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3072598" y="4660419"/>
            <a:ext cx="4834200" cy="3758591"/>
          </a:xfrm>
          <a:custGeom>
            <a:avLst/>
            <a:gdLst/>
            <a:ahLst/>
            <a:cxnLst/>
            <a:rect l="l" t="t" r="r" b="b"/>
            <a:pathLst>
              <a:path w="4834200" h="3758591">
                <a:moveTo>
                  <a:pt x="4834201" y="0"/>
                </a:moveTo>
                <a:lnTo>
                  <a:pt x="0" y="0"/>
                </a:lnTo>
                <a:lnTo>
                  <a:pt x="0" y="3758591"/>
                </a:lnTo>
                <a:lnTo>
                  <a:pt x="4834201" y="3758591"/>
                </a:lnTo>
                <a:lnTo>
                  <a:pt x="483420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178772" y="0"/>
            <a:ext cx="5930457" cy="4197778"/>
            <a:chOff x="0" y="0"/>
            <a:chExt cx="7907275" cy="5597037"/>
          </a:xfrm>
        </p:grpSpPr>
        <p:sp>
          <p:nvSpPr>
            <p:cNvPr id="5" name="TextBox 5"/>
            <p:cNvSpPr txBox="1"/>
            <p:nvPr/>
          </p:nvSpPr>
          <p:spPr>
            <a:xfrm rot="190974">
              <a:off x="150492" y="961263"/>
              <a:ext cx="7641731" cy="2851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323"/>
                </a:lnSpc>
              </a:pPr>
              <a:r>
                <a:rPr lang="en-US" sz="17764" spc="-355">
                  <a:solidFill>
                    <a:srgbClr val="00C4CC"/>
                  </a:solidFill>
                  <a:latin typeface="Paalalabas Condensed"/>
                  <a:ea typeface="Paalalabas Condensed"/>
                  <a:cs typeface="Paalalabas Condensed"/>
                  <a:sym typeface="Paalalabas Condensed"/>
                </a:rPr>
                <a:t>attention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 rot="-427307">
              <a:off x="3382225" y="2850879"/>
              <a:ext cx="4322960" cy="2487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445"/>
                </a:lnSpc>
              </a:pPr>
              <a:r>
                <a:rPr lang="en-US" sz="14471" spc="-289">
                  <a:solidFill>
                    <a:srgbClr val="FFDE59"/>
                  </a:solidFill>
                  <a:latin typeface="Paalalabas Condensed"/>
                  <a:ea typeface="Paalalabas Condensed"/>
                  <a:cs typeface="Paalalabas Condensed"/>
                  <a:sym typeface="Paalalabas Condensed"/>
                </a:rPr>
                <a:t>agents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254100">
              <a:off x="63346" y="2605548"/>
              <a:ext cx="3004109" cy="1826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860"/>
                </a:lnSpc>
              </a:pPr>
              <a:r>
                <a:rPr lang="en-US" sz="11075">
                  <a:solidFill>
                    <a:srgbClr val="138EFF"/>
                  </a:solidFill>
                  <a:latin typeface="Placard Next Compressed"/>
                  <a:ea typeface="Placard Next Compressed"/>
                  <a:cs typeface="Placard Next Compressed"/>
                  <a:sym typeface="Placard Next Compressed"/>
                </a:rPr>
                <a:t>new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7778" y="5029200"/>
            <a:ext cx="12254059" cy="2584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Sell your FIRST application by next Friday, April 24th  &amp; receive a CHC shirt** and $100 lead credits!</a:t>
            </a:r>
          </a:p>
          <a:p>
            <a:pPr algn="ctr">
              <a:lnSpc>
                <a:spcPts val="5879"/>
              </a:lnSpc>
            </a:pPr>
            <a:endParaRPr lang="en-US" sz="37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**MAY BE SUBSTITUTED FOR A $50 CHC STORE CREDIT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7700" y="3616273"/>
            <a:ext cx="15348682" cy="2692138"/>
          </a:xfrm>
          <a:custGeom>
            <a:avLst/>
            <a:gdLst/>
            <a:ahLst/>
            <a:cxnLst/>
            <a:rect l="l" t="t" r="r" b="b"/>
            <a:pathLst>
              <a:path w="15348682" h="2692138">
                <a:moveTo>
                  <a:pt x="0" y="0"/>
                </a:moveTo>
                <a:lnTo>
                  <a:pt x="15348683" y="0"/>
                </a:lnTo>
                <a:lnTo>
                  <a:pt x="15348683" y="2692138"/>
                </a:lnTo>
                <a:lnTo>
                  <a:pt x="0" y="2692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D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5210" y="1460419"/>
            <a:ext cx="13627607" cy="3952006"/>
          </a:xfrm>
          <a:custGeom>
            <a:avLst/>
            <a:gdLst/>
            <a:ahLst/>
            <a:cxnLst/>
            <a:rect l="l" t="t" r="r" b="b"/>
            <a:pathLst>
              <a:path w="13627607" h="3952006">
                <a:moveTo>
                  <a:pt x="0" y="0"/>
                </a:moveTo>
                <a:lnTo>
                  <a:pt x="13627608" y="0"/>
                </a:lnTo>
                <a:lnTo>
                  <a:pt x="13627608" y="3952006"/>
                </a:lnTo>
                <a:lnTo>
                  <a:pt x="0" y="3952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135139" y="6949351"/>
            <a:ext cx="12017722" cy="1690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31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PSM New Enrollments Notice of NEW Milliman Suitability Tool</a:t>
            </a:r>
          </a:p>
          <a:p>
            <a:pPr algn="ctr">
              <a:lnSpc>
                <a:spcPts val="4476"/>
              </a:lnSpc>
            </a:pPr>
            <a:endParaRPr lang="en-US" sz="319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476"/>
              </a:lnSpc>
              <a:spcBef>
                <a:spcPct val="0"/>
              </a:spcBef>
            </a:pPr>
            <a:r>
              <a:rPr lang="en-US" sz="3197" b="1" i="1" u="sng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  <a:hlinkClick r:id="rId3" tooltip="https://discover.ironhealthbenefits.com/suitability/"/>
              </a:rPr>
              <a:t>https://discover.ironhealthbenefits.com/suitability/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72531" y="4802789"/>
            <a:ext cx="3208263" cy="5484211"/>
          </a:xfrm>
          <a:custGeom>
            <a:avLst/>
            <a:gdLst/>
            <a:ahLst/>
            <a:cxnLst/>
            <a:rect l="l" t="t" r="r" b="b"/>
            <a:pathLst>
              <a:path w="3208263" h="5484211">
                <a:moveTo>
                  <a:pt x="0" y="0"/>
                </a:moveTo>
                <a:lnTo>
                  <a:pt x="3208264" y="0"/>
                </a:lnTo>
                <a:lnTo>
                  <a:pt x="3208264" y="5484211"/>
                </a:lnTo>
                <a:lnTo>
                  <a:pt x="0" y="5484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23271" y="536713"/>
            <a:ext cx="3816462" cy="2366206"/>
          </a:xfrm>
          <a:custGeom>
            <a:avLst/>
            <a:gdLst/>
            <a:ahLst/>
            <a:cxnLst/>
            <a:rect l="l" t="t" r="r" b="b"/>
            <a:pathLst>
              <a:path w="3816462" h="2366206">
                <a:moveTo>
                  <a:pt x="0" y="0"/>
                </a:moveTo>
                <a:lnTo>
                  <a:pt x="3816462" y="0"/>
                </a:lnTo>
                <a:lnTo>
                  <a:pt x="3816462" y="2366206"/>
                </a:lnTo>
                <a:lnTo>
                  <a:pt x="0" y="2366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7096" y="536713"/>
            <a:ext cx="9244457" cy="2600003"/>
          </a:xfrm>
          <a:custGeom>
            <a:avLst/>
            <a:gdLst/>
            <a:ahLst/>
            <a:cxnLst/>
            <a:rect l="l" t="t" r="r" b="b"/>
            <a:pathLst>
              <a:path w="9244457" h="2600003">
                <a:moveTo>
                  <a:pt x="0" y="0"/>
                </a:moveTo>
                <a:lnTo>
                  <a:pt x="9244457" y="0"/>
                </a:lnTo>
                <a:lnTo>
                  <a:pt x="9244457" y="2600004"/>
                </a:lnTo>
                <a:lnTo>
                  <a:pt x="0" y="26000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491913" y="164349"/>
            <a:ext cx="2797435" cy="3699087"/>
          </a:xfrm>
          <a:custGeom>
            <a:avLst/>
            <a:gdLst/>
            <a:ahLst/>
            <a:cxnLst/>
            <a:rect l="l" t="t" r="r" b="b"/>
            <a:pathLst>
              <a:path w="2797435" h="3699087">
                <a:moveTo>
                  <a:pt x="0" y="0"/>
                </a:moveTo>
                <a:lnTo>
                  <a:pt x="2797435" y="0"/>
                </a:lnTo>
                <a:lnTo>
                  <a:pt x="2797435" y="3699087"/>
                </a:lnTo>
                <a:lnTo>
                  <a:pt x="0" y="36990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633188" y="3136717"/>
            <a:ext cx="6309281" cy="6356958"/>
          </a:xfrm>
          <a:custGeom>
            <a:avLst/>
            <a:gdLst/>
            <a:ahLst/>
            <a:cxnLst/>
            <a:rect l="l" t="t" r="r" b="b"/>
            <a:pathLst>
              <a:path w="6309281" h="6356958">
                <a:moveTo>
                  <a:pt x="0" y="0"/>
                </a:moveTo>
                <a:lnTo>
                  <a:pt x="6309281" y="0"/>
                </a:lnTo>
                <a:lnTo>
                  <a:pt x="630928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52092">
            <a:off x="12640413" y="1935135"/>
            <a:ext cx="6345264" cy="3569211"/>
            <a:chOff x="0" y="0"/>
            <a:chExt cx="774835" cy="4358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74835" cy="435844"/>
            </a:xfrm>
            <a:custGeom>
              <a:avLst/>
              <a:gdLst/>
              <a:ahLst/>
              <a:cxnLst/>
              <a:rect l="l" t="t" r="r" b="b"/>
              <a:pathLst>
                <a:path w="774835" h="435844">
                  <a:moveTo>
                    <a:pt x="0" y="0"/>
                  </a:moveTo>
                  <a:lnTo>
                    <a:pt x="774835" y="0"/>
                  </a:lnTo>
                  <a:lnTo>
                    <a:pt x="774835" y="435844"/>
                  </a:lnTo>
                  <a:lnTo>
                    <a:pt x="0" y="435844"/>
                  </a:lnTo>
                  <a:close/>
                </a:path>
              </a:pathLst>
            </a:custGeom>
            <a:blipFill>
              <a:blip r:embed="rId2"/>
              <a:stretch>
                <a:fillRect t="-68662" b="-6866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252092">
            <a:off x="5815129" y="5261508"/>
            <a:ext cx="6345264" cy="3569211"/>
            <a:chOff x="0" y="0"/>
            <a:chExt cx="774835" cy="4358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4835" cy="435844"/>
            </a:xfrm>
            <a:custGeom>
              <a:avLst/>
              <a:gdLst/>
              <a:ahLst/>
              <a:cxnLst/>
              <a:rect l="l" t="t" r="r" b="b"/>
              <a:pathLst>
                <a:path w="774835" h="435844">
                  <a:moveTo>
                    <a:pt x="0" y="0"/>
                  </a:moveTo>
                  <a:lnTo>
                    <a:pt x="774835" y="0"/>
                  </a:lnTo>
                  <a:lnTo>
                    <a:pt x="774835" y="435844"/>
                  </a:lnTo>
                  <a:lnTo>
                    <a:pt x="0" y="435844"/>
                  </a:lnTo>
                  <a:close/>
                </a:path>
              </a:pathLst>
            </a:custGeom>
            <a:blipFill>
              <a:blip r:embed="rId3"/>
              <a:stretch>
                <a:fillRect t="-68662" b="-6866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252092">
            <a:off x="6368593" y="-2344295"/>
            <a:ext cx="6345264" cy="3569211"/>
            <a:chOff x="0" y="0"/>
            <a:chExt cx="774835" cy="4358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4835" cy="435844"/>
            </a:xfrm>
            <a:custGeom>
              <a:avLst/>
              <a:gdLst/>
              <a:ahLst/>
              <a:cxnLst/>
              <a:rect l="l" t="t" r="r" b="b"/>
              <a:pathLst>
                <a:path w="774835" h="435844">
                  <a:moveTo>
                    <a:pt x="0" y="0"/>
                  </a:moveTo>
                  <a:lnTo>
                    <a:pt x="774835" y="0"/>
                  </a:lnTo>
                  <a:lnTo>
                    <a:pt x="774835" y="435844"/>
                  </a:lnTo>
                  <a:lnTo>
                    <a:pt x="0" y="435844"/>
                  </a:lnTo>
                  <a:close/>
                </a:path>
              </a:pathLst>
            </a:custGeom>
            <a:blipFill>
              <a:blip r:embed="rId4"/>
              <a:stretch>
                <a:fillRect t="-8660" b="-1286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252092">
            <a:off x="-733422" y="4784979"/>
            <a:ext cx="6345264" cy="3569211"/>
            <a:chOff x="0" y="0"/>
            <a:chExt cx="774835" cy="4358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4835" cy="435844"/>
            </a:xfrm>
            <a:custGeom>
              <a:avLst/>
              <a:gdLst/>
              <a:ahLst/>
              <a:cxnLst/>
              <a:rect l="l" t="t" r="r" b="b"/>
              <a:pathLst>
                <a:path w="774835" h="435844">
                  <a:moveTo>
                    <a:pt x="0" y="0"/>
                  </a:moveTo>
                  <a:lnTo>
                    <a:pt x="774835" y="0"/>
                  </a:lnTo>
                  <a:lnTo>
                    <a:pt x="774835" y="435844"/>
                  </a:lnTo>
                  <a:lnTo>
                    <a:pt x="0" y="435844"/>
                  </a:lnTo>
                  <a:close/>
                </a:path>
              </a:pathLst>
            </a:custGeom>
            <a:blipFill>
              <a:blip r:embed="rId5"/>
              <a:stretch>
                <a:fillRect t="-16585" b="-165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252092">
            <a:off x="-179959" y="-2820824"/>
            <a:ext cx="6345264" cy="3569211"/>
            <a:chOff x="0" y="0"/>
            <a:chExt cx="774835" cy="4358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4835" cy="435844"/>
            </a:xfrm>
            <a:custGeom>
              <a:avLst/>
              <a:gdLst/>
              <a:ahLst/>
              <a:cxnLst/>
              <a:rect l="l" t="t" r="r" b="b"/>
              <a:pathLst>
                <a:path w="774835" h="435844">
                  <a:moveTo>
                    <a:pt x="0" y="0"/>
                  </a:moveTo>
                  <a:lnTo>
                    <a:pt x="774835" y="0"/>
                  </a:lnTo>
                  <a:lnTo>
                    <a:pt x="774835" y="435844"/>
                  </a:lnTo>
                  <a:lnTo>
                    <a:pt x="0" y="435844"/>
                  </a:lnTo>
                  <a:close/>
                </a:path>
              </a:pathLst>
            </a:custGeom>
            <a:blipFill>
              <a:blip r:embed="rId6"/>
              <a:stretch>
                <a:fillRect t="-17728" b="-11959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252092">
            <a:off x="5538398" y="9064409"/>
            <a:ext cx="6345264" cy="3569211"/>
            <a:chOff x="0" y="0"/>
            <a:chExt cx="774835" cy="4358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74835" cy="435844"/>
            </a:xfrm>
            <a:custGeom>
              <a:avLst/>
              <a:gdLst/>
              <a:ahLst/>
              <a:cxnLst/>
              <a:rect l="l" t="t" r="r" b="b"/>
              <a:pathLst>
                <a:path w="774835" h="435844">
                  <a:moveTo>
                    <a:pt x="0" y="0"/>
                  </a:moveTo>
                  <a:lnTo>
                    <a:pt x="774835" y="0"/>
                  </a:lnTo>
                  <a:lnTo>
                    <a:pt x="774835" y="435844"/>
                  </a:lnTo>
                  <a:lnTo>
                    <a:pt x="0" y="435844"/>
                  </a:lnTo>
                  <a:close/>
                </a:path>
              </a:pathLst>
            </a:custGeom>
            <a:blipFill>
              <a:blip r:embed="rId7"/>
              <a:stretch>
                <a:fillRect t="-100694" b="-366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252092">
            <a:off x="-1010154" y="8587880"/>
            <a:ext cx="6345264" cy="3569211"/>
            <a:chOff x="0" y="0"/>
            <a:chExt cx="774835" cy="4358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74835" cy="435844"/>
            </a:xfrm>
            <a:custGeom>
              <a:avLst/>
              <a:gdLst/>
              <a:ahLst/>
              <a:cxnLst/>
              <a:rect l="l" t="t" r="r" b="b"/>
              <a:pathLst>
                <a:path w="774835" h="435844">
                  <a:moveTo>
                    <a:pt x="0" y="0"/>
                  </a:moveTo>
                  <a:lnTo>
                    <a:pt x="774835" y="0"/>
                  </a:lnTo>
                  <a:lnTo>
                    <a:pt x="774835" y="435844"/>
                  </a:lnTo>
                  <a:lnTo>
                    <a:pt x="0" y="435844"/>
                  </a:lnTo>
                  <a:close/>
                </a:path>
              </a:pathLst>
            </a:custGeom>
            <a:blipFill>
              <a:blip r:embed="rId8"/>
              <a:stretch>
                <a:fillRect t="-90031" b="-472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252092">
            <a:off x="12363681" y="5738036"/>
            <a:ext cx="6345264" cy="3569211"/>
            <a:chOff x="0" y="0"/>
            <a:chExt cx="774835" cy="43584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74835" cy="435844"/>
            </a:xfrm>
            <a:custGeom>
              <a:avLst/>
              <a:gdLst/>
              <a:ahLst/>
              <a:cxnLst/>
              <a:rect l="l" t="t" r="r" b="b"/>
              <a:pathLst>
                <a:path w="774835" h="435844">
                  <a:moveTo>
                    <a:pt x="0" y="0"/>
                  </a:moveTo>
                  <a:lnTo>
                    <a:pt x="774835" y="0"/>
                  </a:lnTo>
                  <a:lnTo>
                    <a:pt x="774835" y="435844"/>
                  </a:lnTo>
                  <a:lnTo>
                    <a:pt x="0" y="435844"/>
                  </a:lnTo>
                  <a:close/>
                </a:path>
              </a:pathLst>
            </a:custGeom>
            <a:blipFill>
              <a:blip r:embed="rId9"/>
              <a:stretch>
                <a:fillRect l="-11141" r="-1114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 rot="252092">
            <a:off x="12917144" y="-1867767"/>
            <a:ext cx="6345264" cy="3569211"/>
            <a:chOff x="0" y="0"/>
            <a:chExt cx="774835" cy="4358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74835" cy="435844"/>
            </a:xfrm>
            <a:custGeom>
              <a:avLst/>
              <a:gdLst/>
              <a:ahLst/>
              <a:cxnLst/>
              <a:rect l="l" t="t" r="r" b="b"/>
              <a:pathLst>
                <a:path w="774835" h="435844">
                  <a:moveTo>
                    <a:pt x="0" y="0"/>
                  </a:moveTo>
                  <a:lnTo>
                    <a:pt x="774835" y="0"/>
                  </a:lnTo>
                  <a:lnTo>
                    <a:pt x="774835" y="435844"/>
                  </a:lnTo>
                  <a:lnTo>
                    <a:pt x="0" y="435844"/>
                  </a:lnTo>
                  <a:close/>
                </a:path>
              </a:pathLst>
            </a:custGeom>
            <a:blipFill>
              <a:blip r:embed="rId10"/>
              <a:stretch>
                <a:fillRect t="-54399" b="-829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252092">
            <a:off x="6091861" y="1458606"/>
            <a:ext cx="6345264" cy="3569211"/>
            <a:chOff x="0" y="0"/>
            <a:chExt cx="774835" cy="43584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74835" cy="435844"/>
            </a:xfrm>
            <a:custGeom>
              <a:avLst/>
              <a:gdLst/>
              <a:ahLst/>
              <a:cxnLst/>
              <a:rect l="l" t="t" r="r" b="b"/>
              <a:pathLst>
                <a:path w="774835" h="435844">
                  <a:moveTo>
                    <a:pt x="0" y="0"/>
                  </a:moveTo>
                  <a:lnTo>
                    <a:pt x="774835" y="0"/>
                  </a:lnTo>
                  <a:lnTo>
                    <a:pt x="774835" y="435844"/>
                  </a:lnTo>
                  <a:lnTo>
                    <a:pt x="0" y="435844"/>
                  </a:lnTo>
                  <a:close/>
                </a:path>
              </a:pathLst>
            </a:custGeom>
            <a:blipFill>
              <a:blip r:embed="rId11"/>
              <a:stretch>
                <a:fillRect t="-57955" b="-7936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 rot="252092">
            <a:off x="-456690" y="982078"/>
            <a:ext cx="6345264" cy="3569211"/>
            <a:chOff x="0" y="0"/>
            <a:chExt cx="774835" cy="4358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74835" cy="435844"/>
            </a:xfrm>
            <a:custGeom>
              <a:avLst/>
              <a:gdLst/>
              <a:ahLst/>
              <a:cxnLst/>
              <a:rect l="l" t="t" r="r" b="b"/>
              <a:pathLst>
                <a:path w="774835" h="435844">
                  <a:moveTo>
                    <a:pt x="0" y="0"/>
                  </a:moveTo>
                  <a:lnTo>
                    <a:pt x="774835" y="0"/>
                  </a:lnTo>
                  <a:lnTo>
                    <a:pt x="774835" y="435844"/>
                  </a:lnTo>
                  <a:lnTo>
                    <a:pt x="0" y="435844"/>
                  </a:lnTo>
                  <a:close/>
                </a:path>
              </a:pathLst>
            </a:custGeom>
            <a:blipFill>
              <a:blip r:embed="rId12"/>
              <a:stretch>
                <a:fillRect l="-1221" r="-12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 rot="252092">
            <a:off x="12086949" y="9540938"/>
            <a:ext cx="6345264" cy="3569211"/>
            <a:chOff x="0" y="0"/>
            <a:chExt cx="774835" cy="43584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74835" cy="435844"/>
            </a:xfrm>
            <a:custGeom>
              <a:avLst/>
              <a:gdLst/>
              <a:ahLst/>
              <a:cxnLst/>
              <a:rect l="l" t="t" r="r" b="b"/>
              <a:pathLst>
                <a:path w="774835" h="435844">
                  <a:moveTo>
                    <a:pt x="0" y="0"/>
                  </a:moveTo>
                  <a:lnTo>
                    <a:pt x="774835" y="0"/>
                  </a:lnTo>
                  <a:lnTo>
                    <a:pt x="774835" y="435844"/>
                  </a:lnTo>
                  <a:lnTo>
                    <a:pt x="0" y="435844"/>
                  </a:lnTo>
                  <a:close/>
                </a:path>
              </a:pathLst>
            </a:custGeom>
            <a:blipFill>
              <a:blip r:embed="rId13"/>
              <a:stretch>
                <a:fillRect t="-89316" b="-480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10062666" y="1264578"/>
            <a:ext cx="7196634" cy="1665979"/>
          </a:xfrm>
          <a:custGeom>
            <a:avLst/>
            <a:gdLst/>
            <a:ahLst/>
            <a:cxnLst/>
            <a:rect l="l" t="t" r="r" b="b"/>
            <a:pathLst>
              <a:path w="7196634" h="1665979">
                <a:moveTo>
                  <a:pt x="0" y="0"/>
                </a:moveTo>
                <a:lnTo>
                  <a:pt x="7196634" y="0"/>
                </a:lnTo>
                <a:lnTo>
                  <a:pt x="7196634" y="1665979"/>
                </a:lnTo>
                <a:lnTo>
                  <a:pt x="0" y="16659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2000"/>
            </a:blip>
            <a:stretch>
              <a:fillRect t="-83240" b="-520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8509279" y="754431"/>
            <a:ext cx="8924843" cy="1914461"/>
            <a:chOff x="0" y="0"/>
            <a:chExt cx="2193618" cy="47055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193618" cy="470551"/>
            </a:xfrm>
            <a:custGeom>
              <a:avLst/>
              <a:gdLst/>
              <a:ahLst/>
              <a:cxnLst/>
              <a:rect l="l" t="t" r="r" b="b"/>
              <a:pathLst>
                <a:path w="2193618" h="470551">
                  <a:moveTo>
                    <a:pt x="72866" y="0"/>
                  </a:moveTo>
                  <a:lnTo>
                    <a:pt x="2120751" y="0"/>
                  </a:lnTo>
                  <a:cubicBezTo>
                    <a:pt x="2160994" y="0"/>
                    <a:pt x="2193618" y="32623"/>
                    <a:pt x="2193618" y="72866"/>
                  </a:cubicBezTo>
                  <a:lnTo>
                    <a:pt x="2193618" y="397685"/>
                  </a:lnTo>
                  <a:cubicBezTo>
                    <a:pt x="2193618" y="417010"/>
                    <a:pt x="2185941" y="435544"/>
                    <a:pt x="2172276" y="449209"/>
                  </a:cubicBezTo>
                  <a:cubicBezTo>
                    <a:pt x="2158611" y="462874"/>
                    <a:pt x="2140077" y="470551"/>
                    <a:pt x="2120751" y="470551"/>
                  </a:cubicBezTo>
                  <a:lnTo>
                    <a:pt x="72866" y="470551"/>
                  </a:lnTo>
                  <a:cubicBezTo>
                    <a:pt x="32623" y="470551"/>
                    <a:pt x="0" y="437928"/>
                    <a:pt x="0" y="397685"/>
                  </a:cubicBezTo>
                  <a:lnTo>
                    <a:pt x="0" y="72866"/>
                  </a:lnTo>
                  <a:cubicBezTo>
                    <a:pt x="0" y="32623"/>
                    <a:pt x="32623" y="0"/>
                    <a:pt x="72866" y="0"/>
                  </a:cubicBezTo>
                  <a:close/>
                </a:path>
              </a:pathLst>
            </a:custGeom>
            <a:solidFill>
              <a:srgbClr val="050A30"/>
            </a:solid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85725"/>
              <a:ext cx="2193618" cy="556276"/>
            </a:xfrm>
            <a:prstGeom prst="rect">
              <a:avLst/>
            </a:prstGeom>
          </p:spPr>
          <p:txBody>
            <a:bodyPr lIns="54435" tIns="54435" rIns="54435" bIns="54435" rtlCol="0" anchor="ctr"/>
            <a:lstStyle/>
            <a:p>
              <a:pPr algn="ctr">
                <a:lnSpc>
                  <a:spcPts val="6259"/>
                </a:lnSpc>
              </a:pPr>
              <a:r>
                <a:rPr lang="en-US" sz="4471" b="1">
                  <a:solidFill>
                    <a:srgbClr val="F4F6FC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EASTER CELEBRATIONS</a:t>
              </a:r>
            </a:p>
            <a:p>
              <a:pPr algn="ctr">
                <a:lnSpc>
                  <a:spcPts val="6259"/>
                </a:lnSpc>
              </a:pPr>
              <a:r>
                <a:rPr lang="en-US" sz="4471" b="1">
                  <a:solidFill>
                    <a:srgbClr val="F4F6FC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&amp; CONFERENCE DAYS!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go.chcagents.com/e/1069352/CompassHealthConsultants-/dcr4k4/1747580133/h/V8rOU8A14Oybg0nb3eVsxUzLzUNhQSlPEQs5CBGMsBM"/>
          </p:cNvPr>
          <p:cNvSpPr/>
          <p:nvPr/>
        </p:nvSpPr>
        <p:spPr>
          <a:xfrm>
            <a:off x="10375499" y="8715042"/>
            <a:ext cx="573410" cy="1213567"/>
          </a:xfrm>
          <a:custGeom>
            <a:avLst/>
            <a:gdLst/>
            <a:ahLst/>
            <a:cxnLst/>
            <a:rect l="l" t="t" r="r" b="b"/>
            <a:pathLst>
              <a:path w="573410" h="1213567">
                <a:moveTo>
                  <a:pt x="0" y="0"/>
                </a:moveTo>
                <a:lnTo>
                  <a:pt x="573410" y="0"/>
                </a:lnTo>
                <a:lnTo>
                  <a:pt x="573410" y="1213567"/>
                </a:lnTo>
                <a:lnTo>
                  <a:pt x="0" y="12135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hlinkClick r:id="rId4" tooltip="https://go.chcagents.com/e/1069352/compasshealthconsultants--/dcr4k1/1747580133/h/V8rOU8A14Oybg0nb3eVsxUzLzUNhQSlPEQs5CBGMsBM"/>
          </p:cNvPr>
          <p:cNvSpPr/>
          <p:nvPr/>
        </p:nvSpPr>
        <p:spPr>
          <a:xfrm>
            <a:off x="3331324" y="8715042"/>
            <a:ext cx="1344908" cy="1344908"/>
          </a:xfrm>
          <a:custGeom>
            <a:avLst/>
            <a:gdLst/>
            <a:ahLst/>
            <a:cxnLst/>
            <a:rect l="l" t="t" r="r" b="b"/>
            <a:pathLst>
              <a:path w="1344908" h="1344908">
                <a:moveTo>
                  <a:pt x="0" y="0"/>
                </a:moveTo>
                <a:lnTo>
                  <a:pt x="1344908" y="0"/>
                </a:lnTo>
                <a:lnTo>
                  <a:pt x="1344908" y="1344908"/>
                </a:lnTo>
                <a:lnTo>
                  <a:pt x="0" y="13449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hlinkClick r:id="rId6" tooltip="https://go.chcagents.com/e/1069352/pany-compasshealthconsultants-/dcr4k7/1747580133/h/V8rOU8A14Oybg0nb3eVsxUzLzUNhQSlPEQs5CBGMsBM"/>
          </p:cNvPr>
          <p:cNvSpPr/>
          <p:nvPr/>
        </p:nvSpPr>
        <p:spPr>
          <a:xfrm>
            <a:off x="6744714" y="8743393"/>
            <a:ext cx="1543937" cy="1316557"/>
          </a:xfrm>
          <a:custGeom>
            <a:avLst/>
            <a:gdLst/>
            <a:ahLst/>
            <a:cxnLst/>
            <a:rect l="l" t="t" r="r" b="b"/>
            <a:pathLst>
              <a:path w="1543937" h="1316557">
                <a:moveTo>
                  <a:pt x="0" y="0"/>
                </a:moveTo>
                <a:lnTo>
                  <a:pt x="1543937" y="0"/>
                </a:lnTo>
                <a:lnTo>
                  <a:pt x="1543937" y="1316557"/>
                </a:lnTo>
                <a:lnTo>
                  <a:pt x="0" y="13165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hlinkClick r:id="rId8" tooltip="https://www.tiktok.com/@compass.health.co"/>
          </p:cNvPr>
          <p:cNvSpPr/>
          <p:nvPr/>
        </p:nvSpPr>
        <p:spPr>
          <a:xfrm>
            <a:off x="12930898" y="8456650"/>
            <a:ext cx="1603300" cy="1603300"/>
          </a:xfrm>
          <a:custGeom>
            <a:avLst/>
            <a:gdLst/>
            <a:ahLst/>
            <a:cxnLst/>
            <a:rect l="l" t="t" r="r" b="b"/>
            <a:pathLst>
              <a:path w="1603300" h="1603300">
                <a:moveTo>
                  <a:pt x="0" y="0"/>
                </a:moveTo>
                <a:lnTo>
                  <a:pt x="1603300" y="0"/>
                </a:lnTo>
                <a:lnTo>
                  <a:pt x="1603300" y="1603300"/>
                </a:lnTo>
                <a:lnTo>
                  <a:pt x="0" y="16033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-1487194" y="2852928"/>
            <a:ext cx="7315200" cy="3666744"/>
          </a:xfrm>
          <a:custGeom>
            <a:avLst/>
            <a:gdLst/>
            <a:ahLst/>
            <a:cxnLst/>
            <a:rect l="l" t="t" r="r" b="b"/>
            <a:pathLst>
              <a:path w="7315200" h="3666744">
                <a:moveTo>
                  <a:pt x="0" y="0"/>
                </a:moveTo>
                <a:lnTo>
                  <a:pt x="7315200" y="0"/>
                </a:lnTo>
                <a:lnTo>
                  <a:pt x="7315200" y="3666744"/>
                </a:lnTo>
                <a:lnTo>
                  <a:pt x="0" y="36667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088578" y="341416"/>
            <a:ext cx="10110844" cy="4525693"/>
            <a:chOff x="0" y="0"/>
            <a:chExt cx="13481125" cy="6034258"/>
          </a:xfrm>
        </p:grpSpPr>
        <p:sp>
          <p:nvSpPr>
            <p:cNvPr id="8" name="TextBox 8"/>
            <p:cNvSpPr txBox="1"/>
            <p:nvPr/>
          </p:nvSpPr>
          <p:spPr>
            <a:xfrm>
              <a:off x="0" y="-381000"/>
              <a:ext cx="13481125" cy="4410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65"/>
                </a:lnSpc>
                <a:spcBef>
                  <a:spcPct val="0"/>
                </a:spcBef>
              </a:pPr>
              <a:r>
                <a:rPr lang="en-US" sz="19832" spc="-1328">
                  <a:solidFill>
                    <a:srgbClr val="138EFF"/>
                  </a:solidFill>
                  <a:latin typeface="Balabeloo"/>
                  <a:ea typeface="Balabeloo"/>
                  <a:cs typeface="Balabeloo"/>
                  <a:sym typeface="Balabeloo"/>
                </a:rPr>
                <a:t>QUESTIONS?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-6250">
              <a:off x="416192" y="1909976"/>
              <a:ext cx="12379225" cy="4113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757"/>
                </a:lnSpc>
                <a:spcBef>
                  <a:spcPct val="0"/>
                </a:spcBef>
              </a:pPr>
              <a:r>
                <a:rPr lang="en-US" sz="18398" spc="-1306">
                  <a:solidFill>
                    <a:srgbClr val="1E4599"/>
                  </a:solidFill>
                  <a:latin typeface="Balabeloo"/>
                  <a:ea typeface="Balabeloo"/>
                  <a:cs typeface="Balabeloo"/>
                  <a:sym typeface="Balabeloo"/>
                </a:rPr>
                <a:t>COMMENTS?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734926" y="4563877"/>
            <a:ext cx="9146845" cy="168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20"/>
              </a:lnSpc>
            </a:pPr>
            <a:r>
              <a:rPr lang="en-US" sz="9800">
                <a:solidFill>
                  <a:srgbClr val="0A023E"/>
                </a:solidFill>
                <a:latin typeface="Marykate"/>
                <a:ea typeface="Marykate"/>
                <a:cs typeface="Marykate"/>
                <a:sym typeface="Marykate"/>
              </a:rPr>
              <a:t>Next  Agency Update: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37691" y="6277133"/>
            <a:ext cx="5541315" cy="1670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</a:pPr>
            <a:r>
              <a:rPr lang="en-US" sz="4000" spc="48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APRIL 30TH</a:t>
            </a:r>
          </a:p>
          <a:p>
            <a:pPr algn="ctr">
              <a:lnSpc>
                <a:spcPts val="6800"/>
              </a:lnSpc>
            </a:pPr>
            <a:r>
              <a:rPr lang="en-US" sz="4000" spc="48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1PM CST</a:t>
            </a:r>
          </a:p>
        </p:txBody>
      </p:sp>
      <p:sp>
        <p:nvSpPr>
          <p:cNvPr id="12" name="Freeform 12"/>
          <p:cNvSpPr/>
          <p:nvPr/>
        </p:nvSpPr>
        <p:spPr>
          <a:xfrm rot="5400000">
            <a:off x="12709970" y="2456209"/>
            <a:ext cx="7315200" cy="3666744"/>
          </a:xfrm>
          <a:custGeom>
            <a:avLst/>
            <a:gdLst/>
            <a:ahLst/>
            <a:cxnLst/>
            <a:rect l="l" t="t" r="r" b="b"/>
            <a:pathLst>
              <a:path w="7315200" h="3666744">
                <a:moveTo>
                  <a:pt x="0" y="0"/>
                </a:moveTo>
                <a:lnTo>
                  <a:pt x="7315200" y="0"/>
                </a:lnTo>
                <a:lnTo>
                  <a:pt x="7315200" y="3666744"/>
                </a:lnTo>
                <a:lnTo>
                  <a:pt x="0" y="36667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721295" y="9077504"/>
            <a:ext cx="1566705" cy="1209496"/>
          </a:xfrm>
          <a:custGeom>
            <a:avLst/>
            <a:gdLst/>
            <a:ahLst/>
            <a:cxnLst/>
            <a:rect l="l" t="t" r="r" b="b"/>
            <a:pathLst>
              <a:path w="1566705" h="1209496">
                <a:moveTo>
                  <a:pt x="0" y="0"/>
                </a:moveTo>
                <a:lnTo>
                  <a:pt x="1566705" y="0"/>
                </a:lnTo>
                <a:lnTo>
                  <a:pt x="1566705" y="1209496"/>
                </a:lnTo>
                <a:lnTo>
                  <a:pt x="0" y="1209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www.linkedin.com/company/compasshealthconsultants/"/>
          </p:cNvPr>
          <p:cNvSpPr/>
          <p:nvPr/>
        </p:nvSpPr>
        <p:spPr>
          <a:xfrm>
            <a:off x="2363376" y="8027666"/>
            <a:ext cx="2135407" cy="1820920"/>
          </a:xfrm>
          <a:custGeom>
            <a:avLst/>
            <a:gdLst/>
            <a:ahLst/>
            <a:cxnLst/>
            <a:rect l="l" t="t" r="r" b="b"/>
            <a:pathLst>
              <a:path w="2135407" h="1820920">
                <a:moveTo>
                  <a:pt x="0" y="0"/>
                </a:moveTo>
                <a:lnTo>
                  <a:pt x="2135407" y="0"/>
                </a:lnTo>
                <a:lnTo>
                  <a:pt x="2135407" y="1820920"/>
                </a:lnTo>
                <a:lnTo>
                  <a:pt x="0" y="18209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hlinkClick r:id="rId4" tooltip="https://www.facebook.com/CompassHealthConsultants/"/>
          </p:cNvPr>
          <p:cNvSpPr/>
          <p:nvPr/>
        </p:nvSpPr>
        <p:spPr>
          <a:xfrm>
            <a:off x="6558120" y="8027666"/>
            <a:ext cx="860385" cy="1820920"/>
          </a:xfrm>
          <a:custGeom>
            <a:avLst/>
            <a:gdLst/>
            <a:ahLst/>
            <a:cxnLst/>
            <a:rect l="l" t="t" r="r" b="b"/>
            <a:pathLst>
              <a:path w="860385" h="1820920">
                <a:moveTo>
                  <a:pt x="0" y="0"/>
                </a:moveTo>
                <a:lnTo>
                  <a:pt x="860384" y="0"/>
                </a:lnTo>
                <a:lnTo>
                  <a:pt x="860384" y="1820920"/>
                </a:lnTo>
                <a:lnTo>
                  <a:pt x="0" y="18209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hlinkClick r:id="rId6" tooltip="https://www.instagram.com/compasshealthconsultants_/"/>
          </p:cNvPr>
          <p:cNvSpPr/>
          <p:nvPr/>
        </p:nvSpPr>
        <p:spPr>
          <a:xfrm>
            <a:off x="9837854" y="8027666"/>
            <a:ext cx="1820920" cy="1820920"/>
          </a:xfrm>
          <a:custGeom>
            <a:avLst/>
            <a:gdLst/>
            <a:ahLst/>
            <a:cxnLst/>
            <a:rect l="l" t="t" r="r" b="b"/>
            <a:pathLst>
              <a:path w="1820920" h="1820920">
                <a:moveTo>
                  <a:pt x="0" y="0"/>
                </a:moveTo>
                <a:lnTo>
                  <a:pt x="1820920" y="0"/>
                </a:lnTo>
                <a:lnTo>
                  <a:pt x="1820920" y="1820920"/>
                </a:lnTo>
                <a:lnTo>
                  <a:pt x="0" y="18209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hlinkClick r:id="rId8" tooltip="https://www.tiktok.com/@compass.health.co?_r=1&amp;_t=ZT-92qmSQ7dEej"/>
          </p:cNvPr>
          <p:cNvSpPr/>
          <p:nvPr/>
        </p:nvSpPr>
        <p:spPr>
          <a:xfrm>
            <a:off x="13482874" y="7909426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38373" y="3529461"/>
            <a:ext cx="16411255" cy="430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8"/>
              </a:lnSpc>
            </a:pPr>
            <a:r>
              <a:rPr lang="en-US" sz="3285">
                <a:solidFill>
                  <a:srgbClr val="050A30"/>
                </a:solidFill>
                <a:latin typeface="Garet"/>
                <a:ea typeface="Garet"/>
                <a:cs typeface="Garet"/>
                <a:sym typeface="Garet"/>
              </a:rPr>
              <a:t>If you’re not receiving CHC emails, please email  marketing@chcquotes.com. </a:t>
            </a:r>
          </a:p>
          <a:p>
            <a:pPr algn="ctr">
              <a:lnSpc>
                <a:spcPts val="4928"/>
              </a:lnSpc>
            </a:pPr>
            <a:endParaRPr lang="en-US" sz="3285">
              <a:solidFill>
                <a:srgbClr val="050A30"/>
              </a:solidFill>
              <a:latin typeface="Garet"/>
              <a:ea typeface="Garet"/>
              <a:cs typeface="Garet"/>
              <a:sym typeface="Garet"/>
            </a:endParaRPr>
          </a:p>
          <a:p>
            <a:pPr algn="ctr">
              <a:lnSpc>
                <a:spcPts val="4928"/>
              </a:lnSpc>
            </a:pPr>
            <a:r>
              <a:rPr lang="en-US" sz="3285" b="1">
                <a:solidFill>
                  <a:srgbClr val="050A30"/>
                </a:solidFill>
                <a:latin typeface="Garet Bold"/>
                <a:ea typeface="Garet Bold"/>
                <a:cs typeface="Garet Bold"/>
                <a:sym typeface="Garet Bold"/>
              </a:rPr>
              <a:t>Text “START” to (314) 742-7842 to receive text messages!</a:t>
            </a:r>
          </a:p>
          <a:p>
            <a:pPr algn="ctr">
              <a:lnSpc>
                <a:spcPts val="4928"/>
              </a:lnSpc>
            </a:pPr>
            <a:endParaRPr lang="en-US" sz="3285" b="1">
              <a:solidFill>
                <a:srgbClr val="050A30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ctr">
              <a:lnSpc>
                <a:spcPts val="4928"/>
              </a:lnSpc>
            </a:pPr>
            <a:r>
              <a:rPr lang="en-US" sz="3285">
                <a:solidFill>
                  <a:srgbClr val="050A30"/>
                </a:solidFill>
                <a:latin typeface="Garet"/>
                <a:ea typeface="Garet"/>
                <a:cs typeface="Garet"/>
                <a:sym typeface="Garet"/>
              </a:rPr>
              <a:t>Follow us! </a:t>
            </a:r>
          </a:p>
          <a:p>
            <a:pPr algn="ctr">
              <a:lnSpc>
                <a:spcPts val="4928"/>
              </a:lnSpc>
            </a:pPr>
            <a:endParaRPr lang="en-US" sz="3285">
              <a:solidFill>
                <a:srgbClr val="050A3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355801" y="-677916"/>
            <a:ext cx="3977438" cy="5356819"/>
          </a:xfrm>
          <a:custGeom>
            <a:avLst/>
            <a:gdLst/>
            <a:ahLst/>
            <a:cxnLst/>
            <a:rect l="l" t="t" r="r" b="b"/>
            <a:pathLst>
              <a:path w="3977438" h="5356819">
                <a:moveTo>
                  <a:pt x="0" y="0"/>
                </a:moveTo>
                <a:lnTo>
                  <a:pt x="3977439" y="0"/>
                </a:lnTo>
                <a:lnTo>
                  <a:pt x="3977439" y="5356820"/>
                </a:lnTo>
                <a:lnTo>
                  <a:pt x="0" y="53568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540274" y="6259716"/>
            <a:ext cx="3977438" cy="5356819"/>
          </a:xfrm>
          <a:custGeom>
            <a:avLst/>
            <a:gdLst/>
            <a:ahLst/>
            <a:cxnLst/>
            <a:rect l="l" t="t" r="r" b="b"/>
            <a:pathLst>
              <a:path w="3977438" h="5356819">
                <a:moveTo>
                  <a:pt x="0" y="0"/>
                </a:moveTo>
                <a:lnTo>
                  <a:pt x="3977438" y="0"/>
                </a:lnTo>
                <a:lnTo>
                  <a:pt x="3977438" y="5356820"/>
                </a:lnTo>
                <a:lnTo>
                  <a:pt x="0" y="53568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81413" y="0"/>
            <a:ext cx="3262391" cy="2000494"/>
          </a:xfrm>
          <a:custGeom>
            <a:avLst/>
            <a:gdLst/>
            <a:ahLst/>
            <a:cxnLst/>
            <a:rect l="l" t="t" r="r" b="b"/>
            <a:pathLst>
              <a:path w="3262391" h="2000494">
                <a:moveTo>
                  <a:pt x="0" y="0"/>
                </a:moveTo>
                <a:lnTo>
                  <a:pt x="3262390" y="0"/>
                </a:lnTo>
                <a:lnTo>
                  <a:pt x="3262390" y="2000494"/>
                </a:lnTo>
                <a:lnTo>
                  <a:pt x="0" y="20004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258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181396" y="5977745"/>
            <a:ext cx="2474216" cy="1855662"/>
          </a:xfrm>
          <a:custGeom>
            <a:avLst/>
            <a:gdLst/>
            <a:ahLst/>
            <a:cxnLst/>
            <a:rect l="l" t="t" r="r" b="b"/>
            <a:pathLst>
              <a:path w="2474216" h="1855662">
                <a:moveTo>
                  <a:pt x="0" y="0"/>
                </a:moveTo>
                <a:lnTo>
                  <a:pt x="2474216" y="0"/>
                </a:lnTo>
                <a:lnTo>
                  <a:pt x="2474216" y="1855662"/>
                </a:lnTo>
                <a:lnTo>
                  <a:pt x="0" y="18556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564161" y="858448"/>
            <a:ext cx="14182902" cy="2158003"/>
            <a:chOff x="0" y="739009"/>
            <a:chExt cx="18910536" cy="287733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739009"/>
              <a:ext cx="18910536" cy="2126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07"/>
                </a:lnSpc>
              </a:pPr>
              <a:r>
                <a:rPr lang="en-US" sz="12884" dirty="0">
                  <a:solidFill>
                    <a:srgbClr val="4675D3"/>
                  </a:solidFill>
                  <a:latin typeface="TAN Nimbus"/>
                  <a:ea typeface="TAN Nimbus"/>
                  <a:cs typeface="TAN Nimbus"/>
                  <a:sym typeface="TAN Nimbus"/>
                </a:rPr>
                <a:t>CONNECT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031661" y="2270244"/>
              <a:ext cx="13294462" cy="1346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28"/>
                </a:lnSpc>
              </a:pPr>
              <a:r>
                <a:rPr lang="en-US" sz="7444" spc="74">
                  <a:solidFill>
                    <a:srgbClr val="000000"/>
                  </a:solidFill>
                  <a:latin typeface="Perandory Condensed"/>
                  <a:ea typeface="Perandory Condensed"/>
                  <a:cs typeface="Perandory Condensed"/>
                  <a:sym typeface="Perandory Condensed"/>
                </a:rPr>
                <a:t>WITH CHC!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15414" y="0"/>
            <a:ext cx="2228389" cy="1720317"/>
          </a:xfrm>
          <a:custGeom>
            <a:avLst/>
            <a:gdLst/>
            <a:ahLst/>
            <a:cxnLst/>
            <a:rect l="l" t="t" r="r" b="b"/>
            <a:pathLst>
              <a:path w="2228389" h="1720317">
                <a:moveTo>
                  <a:pt x="0" y="0"/>
                </a:moveTo>
                <a:lnTo>
                  <a:pt x="2228389" y="0"/>
                </a:lnTo>
                <a:lnTo>
                  <a:pt x="2228389" y="1720317"/>
                </a:lnTo>
                <a:lnTo>
                  <a:pt x="0" y="1720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855640" y="9629830"/>
            <a:ext cx="6269831" cy="459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4"/>
              </a:lnSpc>
              <a:spcBef>
                <a:spcPct val="0"/>
              </a:spcBef>
            </a:pPr>
            <a:r>
              <a:rPr lang="en-US" sz="2553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**Full information on chcagents.com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473354" y="473821"/>
            <a:ext cx="4630133" cy="1468596"/>
            <a:chOff x="0" y="627104"/>
            <a:chExt cx="6173510" cy="1958129"/>
          </a:xfrm>
        </p:grpSpPr>
        <p:sp>
          <p:nvSpPr>
            <p:cNvPr id="6" name="TextBox 6"/>
            <p:cNvSpPr txBox="1"/>
            <p:nvPr/>
          </p:nvSpPr>
          <p:spPr>
            <a:xfrm>
              <a:off x="18554" y="1408419"/>
              <a:ext cx="6154956" cy="11768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72"/>
                </a:lnSpc>
              </a:pPr>
              <a:r>
                <a:rPr lang="en-US" sz="6760">
                  <a:solidFill>
                    <a:srgbClr val="000000"/>
                  </a:solidFill>
                  <a:latin typeface="Perandory Condensed"/>
                  <a:ea typeface="Perandory Condensed"/>
                  <a:cs typeface="Perandory Condensed"/>
                  <a:sym typeface="Perandory Condensed"/>
                </a:rPr>
                <a:t>Trainings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27104"/>
              <a:ext cx="6173510" cy="1426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0"/>
                </a:lnSpc>
              </a:pPr>
              <a:r>
                <a:rPr lang="en-US" sz="7721" b="1" dirty="0">
                  <a:solidFill>
                    <a:srgbClr val="CE4F85"/>
                  </a:solidFill>
                  <a:latin typeface="Symphony Bold"/>
                  <a:ea typeface="Symphony Bold"/>
                  <a:cs typeface="Symphony Bold"/>
                  <a:sym typeface="Symphony Bold"/>
                </a:rPr>
                <a:t>Upcoming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506609" y="2116217"/>
            <a:ext cx="2288656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Kickstart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37065" y="2735196"/>
            <a:ext cx="6288245" cy="33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7"/>
              </a:lnSpc>
            </a:pPr>
            <a:r>
              <a:rPr lang="en-US" sz="199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First week of the month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54771" y="3740434"/>
            <a:ext cx="4541806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Thursday Trainings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02311" y="4335429"/>
            <a:ext cx="5168321" cy="68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7"/>
              </a:lnSpc>
            </a:pPr>
            <a:r>
              <a:rPr lang="en-US" sz="199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April 23: Products Under 65 Training</a:t>
            </a:r>
          </a:p>
          <a:p>
            <a:pPr algn="l">
              <a:lnSpc>
                <a:spcPts val="2787"/>
              </a:lnSpc>
            </a:pPr>
            <a:r>
              <a:rPr lang="en-US" sz="199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April 30: Agency Updates Call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37065" y="5480598"/>
            <a:ext cx="5233567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Team Dials with Q&amp;A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72358" y="6069532"/>
            <a:ext cx="2970291" cy="37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19"/>
              </a:lnSpc>
            </a:pPr>
            <a:r>
              <a:rPr lang="en-US" sz="21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Tuesday’s at 5pm CST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637065" y="6739772"/>
            <a:ext cx="4541806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 Agent Training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02311" y="7353817"/>
            <a:ext cx="2928070" cy="37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9"/>
              </a:lnSpc>
            </a:pPr>
            <a:r>
              <a:rPr lang="en-US" sz="21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April 28 &amp; 29: STL, MO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51101" y="2010902"/>
            <a:ext cx="401493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Dialing for Dollars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51101" y="2591782"/>
            <a:ext cx="5243972" cy="324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9"/>
              </a:lnSpc>
            </a:pPr>
            <a:r>
              <a:rPr lang="en-US" sz="190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April 18 at 10am CST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98704" y="4701214"/>
            <a:ext cx="612383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Agent Support Training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98704" y="5246428"/>
            <a:ext cx="3280350" cy="324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9"/>
              </a:lnSpc>
            </a:pPr>
            <a:r>
              <a:rPr lang="en-US" sz="190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Every Tuesday at 9am CST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98704" y="6935088"/>
            <a:ext cx="749037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LifeX  &amp; XGB Group Webinars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98704" y="7447674"/>
            <a:ext cx="5964518" cy="995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9"/>
              </a:lnSpc>
            </a:pPr>
            <a:r>
              <a:rPr lang="en-US" sz="190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LifeX: Wed / Fri at 11am CST **Friday’s will be Q&amp;A </a:t>
            </a:r>
          </a:p>
          <a:p>
            <a:pPr algn="l">
              <a:lnSpc>
                <a:spcPts val="2669"/>
              </a:lnSpc>
            </a:pPr>
            <a:r>
              <a:rPr lang="en-US" sz="190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XGB: Wed 4pm CST </a:t>
            </a:r>
          </a:p>
          <a:p>
            <a:pPr algn="l">
              <a:lnSpc>
                <a:spcPts val="2669"/>
              </a:lnSpc>
            </a:pPr>
            <a:endParaRPr lang="en-US" sz="1906">
              <a:solidFill>
                <a:srgbClr val="050A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287653" y="3318640"/>
            <a:ext cx="401493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Medicare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653" y="3877822"/>
            <a:ext cx="6298557" cy="660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9"/>
              </a:lnSpc>
            </a:pPr>
            <a:r>
              <a:rPr lang="en-US" sz="190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Medicare Minute Wednesday Every Wed Morning 7:30am CST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98704" y="5795279"/>
            <a:ext cx="612383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 Insurance Training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98704" y="6340492"/>
            <a:ext cx="3406070" cy="324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9"/>
              </a:lnSpc>
            </a:pPr>
            <a:r>
              <a:rPr lang="en-US" sz="190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Every Thursday at 3pm CST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68457" y="172115"/>
            <a:ext cx="2155226" cy="2147389"/>
          </a:xfrm>
          <a:custGeom>
            <a:avLst/>
            <a:gdLst/>
            <a:ahLst/>
            <a:cxnLst/>
            <a:rect l="l" t="t" r="r" b="b"/>
            <a:pathLst>
              <a:path w="2155226" h="2147389">
                <a:moveTo>
                  <a:pt x="0" y="0"/>
                </a:moveTo>
                <a:lnTo>
                  <a:pt x="2155226" y="0"/>
                </a:lnTo>
                <a:lnTo>
                  <a:pt x="2155226" y="2147389"/>
                </a:lnTo>
                <a:lnTo>
                  <a:pt x="0" y="21473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827942">
            <a:off x="1228898" y="2059826"/>
            <a:ext cx="3081272" cy="232636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flipH="1">
            <a:off x="14834269" y="6454260"/>
            <a:ext cx="2812977" cy="3420032"/>
          </a:xfrm>
          <a:custGeom>
            <a:avLst/>
            <a:gdLst/>
            <a:ahLst/>
            <a:cxnLst/>
            <a:rect l="l" t="t" r="r" b="b"/>
            <a:pathLst>
              <a:path w="2812977" h="3420032">
                <a:moveTo>
                  <a:pt x="2812977" y="0"/>
                </a:moveTo>
                <a:lnTo>
                  <a:pt x="0" y="0"/>
                </a:lnTo>
                <a:lnTo>
                  <a:pt x="0" y="3420033"/>
                </a:lnTo>
                <a:lnTo>
                  <a:pt x="2812977" y="3420033"/>
                </a:lnTo>
                <a:lnTo>
                  <a:pt x="281297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960937" y="437051"/>
            <a:ext cx="4168363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168"/>
              </a:lnSpc>
            </a:pPr>
            <a:r>
              <a:rPr lang="en-US" sz="10120" b="1" i="1" dirty="0">
                <a:solidFill>
                  <a:srgbClr val="D00A2C"/>
                </a:solidFill>
                <a:latin typeface="Roca One Heavy Italics"/>
                <a:ea typeface="Roca One Heavy Italics"/>
                <a:cs typeface="Roca One Heavy Italics"/>
                <a:sym typeface="Roca One Heavy Italics"/>
              </a:rPr>
              <a:t>Email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25604" y="284156"/>
            <a:ext cx="5101459" cy="1732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168"/>
              </a:lnSpc>
            </a:pPr>
            <a:r>
              <a:rPr lang="en-US" sz="10120" b="1" i="1" spc="-627">
                <a:solidFill>
                  <a:srgbClr val="D00A2C"/>
                </a:solidFill>
                <a:latin typeface="Roca One Heavy Italics"/>
                <a:ea typeface="Roca One Heavy Italics"/>
                <a:cs typeface="Roca One Heavy Italics"/>
                <a:sym typeface="Roca One Heavy Italics"/>
              </a:rPr>
              <a:t>Spam 101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50752" y="3108909"/>
            <a:ext cx="14000404" cy="4934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7455" lvl="1" indent="-508728" algn="l">
              <a:lnSpc>
                <a:spcPts val="9755"/>
              </a:lnSpc>
              <a:buAutoNum type="arabicPeriod"/>
            </a:pPr>
            <a:r>
              <a:rPr lang="en-US" sz="4712" b="1" i="1" spc="259">
                <a:solidFill>
                  <a:srgbClr val="000000"/>
                </a:solidFill>
                <a:latin typeface="Cooper Hewitt Bold Italics"/>
                <a:ea typeface="Cooper Hewitt Bold Italics"/>
                <a:cs typeface="Cooper Hewitt Bold Italics"/>
                <a:sym typeface="Cooper Hewitt Bold Italics"/>
              </a:rPr>
              <a:t>ALWAYS </a:t>
            </a:r>
            <a:r>
              <a:rPr lang="en-US" sz="4712" spc="259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CHECK THE SENDER EMAIL</a:t>
            </a:r>
          </a:p>
          <a:p>
            <a:pPr marL="1017455" lvl="1" indent="-508728" algn="l">
              <a:lnSpc>
                <a:spcPts val="9755"/>
              </a:lnSpc>
              <a:buAutoNum type="arabicPeriod"/>
            </a:pPr>
            <a:r>
              <a:rPr lang="en-US" sz="4712" b="1" i="1" spc="259">
                <a:solidFill>
                  <a:srgbClr val="000000"/>
                </a:solidFill>
                <a:latin typeface="Cooper Hewitt Bold Italics"/>
                <a:ea typeface="Cooper Hewitt Bold Italics"/>
                <a:cs typeface="Cooper Hewitt Bold Italics"/>
                <a:sym typeface="Cooper Hewitt Bold Italics"/>
              </a:rPr>
              <a:t>NEVER </a:t>
            </a:r>
            <a:r>
              <a:rPr lang="en-US" sz="4712" spc="259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FORWARD THE MESSAGE</a:t>
            </a:r>
          </a:p>
          <a:p>
            <a:pPr marL="1017455" lvl="1" indent="-508728" algn="l">
              <a:lnSpc>
                <a:spcPts val="9755"/>
              </a:lnSpc>
              <a:buAutoNum type="arabicPeriod"/>
            </a:pPr>
            <a:r>
              <a:rPr lang="en-US" sz="4712" b="1" i="1" spc="259">
                <a:solidFill>
                  <a:srgbClr val="000000"/>
                </a:solidFill>
                <a:latin typeface="Cooper Hewitt Bold Italics"/>
                <a:ea typeface="Cooper Hewitt Bold Italics"/>
                <a:cs typeface="Cooper Hewitt Bold Italics"/>
                <a:sym typeface="Cooper Hewitt Bold Italics"/>
              </a:rPr>
              <a:t>DON’T</a:t>
            </a:r>
            <a:r>
              <a:rPr lang="en-US" sz="4712" spc="259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REPLY OR ENGAGE </a:t>
            </a:r>
          </a:p>
          <a:p>
            <a:pPr marL="1017455" lvl="1" indent="-508728" algn="l">
              <a:lnSpc>
                <a:spcPts val="9755"/>
              </a:lnSpc>
              <a:buAutoNum type="arabicPeriod"/>
            </a:pPr>
            <a:r>
              <a:rPr lang="en-US" sz="4712" b="1" i="1" spc="259">
                <a:solidFill>
                  <a:srgbClr val="000000"/>
                </a:solidFill>
                <a:latin typeface="Cooper Hewitt Bold Italics"/>
                <a:ea typeface="Cooper Hewitt Bold Italics"/>
                <a:cs typeface="Cooper Hewitt Bold Italics"/>
                <a:sym typeface="Cooper Hewitt Bold Italics"/>
              </a:rPr>
              <a:t>JUST</a:t>
            </a:r>
            <a:r>
              <a:rPr lang="en-US" sz="4712" spc="259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REPORT IT, THEN DELETE IT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48294" y="169398"/>
            <a:ext cx="4003800" cy="4269245"/>
          </a:xfrm>
          <a:custGeom>
            <a:avLst/>
            <a:gdLst/>
            <a:ahLst/>
            <a:cxnLst/>
            <a:rect l="l" t="t" r="r" b="b"/>
            <a:pathLst>
              <a:path w="4003800" h="4269245">
                <a:moveTo>
                  <a:pt x="0" y="0"/>
                </a:moveTo>
                <a:lnTo>
                  <a:pt x="4003800" y="0"/>
                </a:lnTo>
                <a:lnTo>
                  <a:pt x="4003800" y="4269245"/>
                </a:lnTo>
                <a:lnTo>
                  <a:pt x="0" y="426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04416" y="1938169"/>
            <a:ext cx="11809450" cy="167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1"/>
              </a:lnSpc>
            </a:pPr>
            <a:r>
              <a:rPr lang="en-US" sz="3111" b="1" i="1">
                <a:solidFill>
                  <a:srgbClr val="000000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NEXT WEEKEND: </a:t>
            </a:r>
            <a:r>
              <a:rPr lang="en-US" sz="311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FRIDAY APRIL 24th - SATURDAY APRIL 25th </a:t>
            </a:r>
          </a:p>
          <a:p>
            <a:pPr algn="l">
              <a:lnSpc>
                <a:spcPts val="4511"/>
              </a:lnSpc>
            </a:pPr>
            <a:endParaRPr lang="en-US" sz="3111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4511"/>
              </a:lnSpc>
            </a:pPr>
            <a:r>
              <a:rPr lang="en-US" sz="311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 PERSON ONLY!</a:t>
            </a:r>
          </a:p>
        </p:txBody>
      </p:sp>
      <p:sp>
        <p:nvSpPr>
          <p:cNvPr id="4" name="Freeform 4"/>
          <p:cNvSpPr/>
          <p:nvPr/>
        </p:nvSpPr>
        <p:spPr>
          <a:xfrm>
            <a:off x="9127889" y="3152156"/>
            <a:ext cx="4481656" cy="6356958"/>
          </a:xfrm>
          <a:custGeom>
            <a:avLst/>
            <a:gdLst/>
            <a:ahLst/>
            <a:cxnLst/>
            <a:rect l="l" t="t" r="r" b="b"/>
            <a:pathLst>
              <a:path w="4481656" h="6356958">
                <a:moveTo>
                  <a:pt x="0" y="0"/>
                </a:moveTo>
                <a:lnTo>
                  <a:pt x="4481655" y="0"/>
                </a:lnTo>
                <a:lnTo>
                  <a:pt x="448165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310916" y="3152156"/>
            <a:ext cx="4505494" cy="6356958"/>
          </a:xfrm>
          <a:custGeom>
            <a:avLst/>
            <a:gdLst/>
            <a:ahLst/>
            <a:cxnLst/>
            <a:rect l="l" t="t" r="r" b="b"/>
            <a:pathLst>
              <a:path w="4505494" h="6356958">
                <a:moveTo>
                  <a:pt x="0" y="0"/>
                </a:moveTo>
                <a:lnTo>
                  <a:pt x="4505494" y="0"/>
                </a:lnTo>
                <a:lnTo>
                  <a:pt x="450549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128229">
            <a:off x="1933104" y="4230382"/>
            <a:ext cx="2098641" cy="1521515"/>
          </a:xfrm>
          <a:custGeom>
            <a:avLst/>
            <a:gdLst/>
            <a:ahLst/>
            <a:cxnLst/>
            <a:rect l="l" t="t" r="r" b="b"/>
            <a:pathLst>
              <a:path w="2098641" h="1521515">
                <a:moveTo>
                  <a:pt x="0" y="0"/>
                </a:moveTo>
                <a:lnTo>
                  <a:pt x="2098641" y="0"/>
                </a:lnTo>
                <a:lnTo>
                  <a:pt x="2098641" y="1521515"/>
                </a:lnTo>
                <a:lnTo>
                  <a:pt x="0" y="15215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473146">
            <a:off x="13964573" y="7381565"/>
            <a:ext cx="2098641" cy="1521515"/>
          </a:xfrm>
          <a:custGeom>
            <a:avLst/>
            <a:gdLst/>
            <a:ahLst/>
            <a:cxnLst/>
            <a:rect l="l" t="t" r="r" b="b"/>
            <a:pathLst>
              <a:path w="2098641" h="1521515">
                <a:moveTo>
                  <a:pt x="0" y="0"/>
                </a:moveTo>
                <a:lnTo>
                  <a:pt x="2098641" y="0"/>
                </a:lnTo>
                <a:lnTo>
                  <a:pt x="2098641" y="1521515"/>
                </a:lnTo>
                <a:lnTo>
                  <a:pt x="0" y="15215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22154" y="6849133"/>
            <a:ext cx="3012282" cy="3073758"/>
          </a:xfrm>
          <a:custGeom>
            <a:avLst/>
            <a:gdLst/>
            <a:ahLst/>
            <a:cxnLst/>
            <a:rect l="l" t="t" r="r" b="b"/>
            <a:pathLst>
              <a:path w="3012282" h="3073758">
                <a:moveTo>
                  <a:pt x="0" y="0"/>
                </a:moveTo>
                <a:lnTo>
                  <a:pt x="3012283" y="0"/>
                </a:lnTo>
                <a:lnTo>
                  <a:pt x="3012283" y="3073758"/>
                </a:lnTo>
                <a:lnTo>
                  <a:pt x="0" y="3073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04416" y="516103"/>
            <a:ext cx="13944768" cy="1230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7407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Advanced Agent Training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359848" y="374798"/>
            <a:ext cx="1376536" cy="1153787"/>
          </a:xfrm>
          <a:custGeom>
            <a:avLst/>
            <a:gdLst/>
            <a:ahLst/>
            <a:cxnLst/>
            <a:rect l="l" t="t" r="r" b="b"/>
            <a:pathLst>
              <a:path w="1376536" h="1153787">
                <a:moveTo>
                  <a:pt x="0" y="0"/>
                </a:moveTo>
                <a:lnTo>
                  <a:pt x="1376536" y="0"/>
                </a:lnTo>
                <a:lnTo>
                  <a:pt x="1376536" y="1153788"/>
                </a:lnTo>
                <a:lnTo>
                  <a:pt x="0" y="11537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74797" y="0"/>
            <a:ext cx="1969007" cy="1520073"/>
          </a:xfrm>
          <a:custGeom>
            <a:avLst/>
            <a:gdLst/>
            <a:ahLst/>
            <a:cxnLst/>
            <a:rect l="l" t="t" r="r" b="b"/>
            <a:pathLst>
              <a:path w="1969007" h="1520073">
                <a:moveTo>
                  <a:pt x="0" y="0"/>
                </a:moveTo>
                <a:lnTo>
                  <a:pt x="1969006" y="0"/>
                </a:lnTo>
                <a:lnTo>
                  <a:pt x="1969006" y="1520073"/>
                </a:lnTo>
                <a:lnTo>
                  <a:pt x="0" y="15200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86400" y="1382282"/>
            <a:ext cx="7315200" cy="292608"/>
          </a:xfrm>
          <a:custGeom>
            <a:avLst/>
            <a:gdLst/>
            <a:ahLst/>
            <a:cxnLst/>
            <a:rect l="l" t="t" r="r" b="b"/>
            <a:pathLst>
              <a:path w="7315200" h="292608">
                <a:moveTo>
                  <a:pt x="0" y="0"/>
                </a:moveTo>
                <a:lnTo>
                  <a:pt x="7315200" y="0"/>
                </a:lnTo>
                <a:lnTo>
                  <a:pt x="7315200" y="292608"/>
                </a:lnTo>
                <a:lnTo>
                  <a:pt x="0" y="2926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69281" y="167508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127152" y="2736569"/>
            <a:ext cx="10291988" cy="2703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9"/>
              </a:lnSpc>
            </a:pPr>
            <a:r>
              <a:rPr lang="en-US" sz="4258" b="1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APRIL MEETING:</a:t>
            </a:r>
          </a:p>
          <a:p>
            <a:pPr algn="ctr">
              <a:lnSpc>
                <a:spcPts val="7239"/>
              </a:lnSpc>
            </a:pPr>
            <a:r>
              <a:rPr lang="en-US" sz="4258" b="1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258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APRIL 23rd </a:t>
            </a:r>
          </a:p>
          <a:p>
            <a:pPr algn="ctr">
              <a:lnSpc>
                <a:spcPts val="7239"/>
              </a:lnSpc>
            </a:pPr>
            <a:r>
              <a:rPr lang="en-US" sz="4258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9am CST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97981" y="460426"/>
            <a:ext cx="13892038" cy="735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6"/>
              </a:lnSpc>
            </a:pPr>
            <a:r>
              <a:rPr lang="en-US" sz="4842" b="1" i="1" spc="-145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CHC WOMENS COUNCIL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02308" y="9545545"/>
            <a:ext cx="12834076" cy="41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4"/>
              </a:lnSpc>
            </a:pPr>
            <a:r>
              <a:rPr lang="en-US" sz="2136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**If you’re getting notifications and wish to be, send an email to marketing@chcquotes.com!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1395" y="6506391"/>
            <a:ext cx="17283503" cy="180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9"/>
              </a:lnSpc>
            </a:pPr>
            <a:r>
              <a:rPr lang="en-US" sz="4258" b="1" i="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**For members, be on the lookout in your emails for a fun activity for this month’s meeting!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664613" y="4790770"/>
            <a:ext cx="6573539" cy="49302"/>
          </a:xfrm>
          <a:custGeom>
            <a:avLst/>
            <a:gdLst/>
            <a:ahLst/>
            <a:cxnLst/>
            <a:rect l="l" t="t" r="r" b="b"/>
            <a:pathLst>
              <a:path w="6573539" h="49302">
                <a:moveTo>
                  <a:pt x="0" y="0"/>
                </a:moveTo>
                <a:lnTo>
                  <a:pt x="6573539" y="0"/>
                </a:lnTo>
                <a:lnTo>
                  <a:pt x="6573539" y="49301"/>
                </a:lnTo>
                <a:lnTo>
                  <a:pt x="0" y="493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28916" y="7403218"/>
            <a:ext cx="2161875" cy="2345229"/>
          </a:xfrm>
          <a:custGeom>
            <a:avLst/>
            <a:gdLst/>
            <a:ahLst/>
            <a:cxnLst/>
            <a:rect l="l" t="t" r="r" b="b"/>
            <a:pathLst>
              <a:path w="2161875" h="2345229">
                <a:moveTo>
                  <a:pt x="0" y="0"/>
                </a:moveTo>
                <a:lnTo>
                  <a:pt x="2161874" y="0"/>
                </a:lnTo>
                <a:lnTo>
                  <a:pt x="2161874" y="2345229"/>
                </a:lnTo>
                <a:lnTo>
                  <a:pt x="0" y="23452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90396" y="5178492"/>
            <a:ext cx="16233701" cy="1211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67"/>
              </a:lnSpc>
            </a:pPr>
            <a:r>
              <a:rPr lang="en-US" sz="711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NEW: Marketing Compliance Form!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92769" y="72493"/>
            <a:ext cx="12695240" cy="1301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3"/>
              </a:lnSpc>
            </a:pPr>
            <a:r>
              <a:rPr lang="en-US" sz="763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NEW: Swag Request Form!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60788" y="3216749"/>
            <a:ext cx="3864412" cy="381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7"/>
              </a:lnSpc>
            </a:pPr>
            <a:r>
              <a:rPr lang="en-US" sz="2319" u="sng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wkf.ms/4utQZlp"/>
              </a:rPr>
              <a:t>https://wkf.ms/4utQZlp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19597" y="8693567"/>
            <a:ext cx="12020403" cy="381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7"/>
              </a:lnSpc>
            </a:pPr>
            <a:r>
              <a:rPr lang="en-US" sz="2319" u="sng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forms.monday.com/forms/5a1c2cd9f17220068d04e40425df53ec?r=use1"/>
              </a:rPr>
              <a:t>https://forms.monday.com/forms/5a1c2cd9f17220068d04e40425df53ec?r=use1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8916" y="6546234"/>
            <a:ext cx="16239390" cy="1242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2"/>
              </a:lnSpc>
            </a:pPr>
            <a:r>
              <a:rPr lang="en-US" sz="359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Use for asking about branding, language, and compliance with marketing materials.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09212" y="1532182"/>
            <a:ext cx="13164188" cy="1067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2"/>
              </a:lnSpc>
            </a:pPr>
            <a:r>
              <a:rPr lang="en-US" sz="359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Use to request conference materials or swag related items.</a:t>
            </a:r>
          </a:p>
          <a:p>
            <a:pPr algn="ctr">
              <a:lnSpc>
                <a:spcPts val="3522"/>
              </a:lnSpc>
            </a:pPr>
            <a:r>
              <a:rPr lang="en-US" sz="251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*You are responsible for 50% of price (Marketing Money can not be used)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5257" y="2643443"/>
            <a:ext cx="2218570" cy="22185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6454" y="7440606"/>
            <a:ext cx="2517644" cy="25176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72368" y="1082657"/>
            <a:ext cx="15743264" cy="7764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8"/>
              </a:lnSpc>
            </a:pPr>
            <a:r>
              <a:rPr lang="en-US" sz="3099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Friday, April 24th</a:t>
            </a:r>
          </a:p>
          <a:p>
            <a:pPr algn="ctr">
              <a:lnSpc>
                <a:spcPts val="4338"/>
              </a:lnSpc>
            </a:pPr>
            <a:endParaRPr lang="en-US" sz="3099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ctr">
              <a:lnSpc>
                <a:spcPts val="4338"/>
              </a:lnSpc>
            </a:pPr>
            <a:r>
              <a:rPr lang="en-US" sz="3099" b="1">
                <a:solidFill>
                  <a:srgbClr val="000000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YELLOW OUT DAY!</a:t>
            </a:r>
          </a:p>
          <a:p>
            <a:pPr algn="ctr">
              <a:lnSpc>
                <a:spcPts val="4338"/>
              </a:lnSpc>
            </a:pPr>
            <a:endParaRPr lang="en-US" sz="3099" b="1">
              <a:solidFill>
                <a:srgbClr val="000000"/>
              </a:solidFill>
              <a:latin typeface="Agrandir Grand Bold"/>
              <a:ea typeface="Agrandir Grand Bold"/>
              <a:cs typeface="Agrandir Grand Bold"/>
              <a:sym typeface="Agrandir Grand Bold"/>
            </a:endParaRPr>
          </a:p>
          <a:p>
            <a:pPr algn="ctr">
              <a:lnSpc>
                <a:spcPts val="4338"/>
              </a:lnSpc>
            </a:pPr>
            <a:r>
              <a:rPr lang="en-US" sz="3099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Wear Yellow For Children in Hospitals Awareness Month</a:t>
            </a:r>
          </a:p>
          <a:p>
            <a:pPr algn="ctr">
              <a:lnSpc>
                <a:spcPts val="4338"/>
              </a:lnSpc>
            </a:pPr>
            <a:endParaRPr lang="en-US" sz="3099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ctr">
              <a:lnSpc>
                <a:spcPts val="4338"/>
              </a:lnSpc>
            </a:pPr>
            <a:r>
              <a:rPr lang="en-US" sz="3099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Send Marketing@chcquotes.com pictures of you “Standing with the Kids”</a:t>
            </a:r>
          </a:p>
          <a:p>
            <a:pPr algn="ctr">
              <a:lnSpc>
                <a:spcPts val="4338"/>
              </a:lnSpc>
            </a:pPr>
            <a:endParaRPr lang="en-US" sz="3099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ctr">
              <a:lnSpc>
                <a:spcPts val="4338"/>
              </a:lnSpc>
            </a:pPr>
            <a:endParaRPr lang="en-US" sz="3099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ctr">
              <a:lnSpc>
                <a:spcPts val="4338"/>
              </a:lnSpc>
            </a:pPr>
            <a:endParaRPr lang="en-US" sz="3099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ctr">
              <a:lnSpc>
                <a:spcPts val="4338"/>
              </a:lnSpc>
            </a:pPr>
            <a:endParaRPr lang="en-US" sz="3099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ctr">
              <a:lnSpc>
                <a:spcPts val="4338"/>
              </a:lnSpc>
            </a:pPr>
            <a:endParaRPr lang="en-US" sz="3099">
              <a:solidFill>
                <a:srgbClr val="000000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  <a:p>
            <a:pPr algn="ctr">
              <a:lnSpc>
                <a:spcPts val="4338"/>
              </a:lnSpc>
            </a:pPr>
            <a:r>
              <a:rPr lang="en-US" sz="3099" i="1">
                <a:solidFill>
                  <a:srgbClr val="000000"/>
                </a:solidFill>
                <a:latin typeface="Agrandir Grand Italics"/>
                <a:ea typeface="Agrandir Grand Italics"/>
                <a:cs typeface="Agrandir Grand Italics"/>
                <a:sym typeface="Agrandir Grand Italics"/>
              </a:rPr>
              <a:t>extendtherose.org/champ</a:t>
            </a:r>
          </a:p>
        </p:txBody>
      </p:sp>
      <p:sp>
        <p:nvSpPr>
          <p:cNvPr id="4" name="Freeform 4"/>
          <p:cNvSpPr/>
          <p:nvPr/>
        </p:nvSpPr>
        <p:spPr>
          <a:xfrm>
            <a:off x="2111264" y="5409810"/>
            <a:ext cx="3074262" cy="4757079"/>
          </a:xfrm>
          <a:custGeom>
            <a:avLst/>
            <a:gdLst/>
            <a:ahLst/>
            <a:cxnLst/>
            <a:rect l="l" t="t" r="r" b="b"/>
            <a:pathLst>
              <a:path w="3074262" h="4757079">
                <a:moveTo>
                  <a:pt x="0" y="0"/>
                </a:moveTo>
                <a:lnTo>
                  <a:pt x="3074262" y="0"/>
                </a:lnTo>
                <a:lnTo>
                  <a:pt x="3074262" y="4757079"/>
                </a:lnTo>
                <a:lnTo>
                  <a:pt x="0" y="4757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30887" y="5534670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666</Words>
  <Application>Microsoft Macintosh PowerPoint</Application>
  <PresentationFormat>Custom</PresentationFormat>
  <Paragraphs>118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61" baseType="lpstr">
      <vt:lpstr>Glacial Indifference Bold</vt:lpstr>
      <vt:lpstr>Arial</vt:lpstr>
      <vt:lpstr>Montserrat Bold</vt:lpstr>
      <vt:lpstr>Canva Sans Bold</vt:lpstr>
      <vt:lpstr>Cooper Hewitt Bold Italics</vt:lpstr>
      <vt:lpstr>Open Sans Bold</vt:lpstr>
      <vt:lpstr>Poppins</vt:lpstr>
      <vt:lpstr>Calibri</vt:lpstr>
      <vt:lpstr>Glacial Indifference Bold Italics</vt:lpstr>
      <vt:lpstr>Lora Bold</vt:lpstr>
      <vt:lpstr>Perandory Condensed</vt:lpstr>
      <vt:lpstr>Symphony Bold</vt:lpstr>
      <vt:lpstr>Coco Gothic Bold</vt:lpstr>
      <vt:lpstr>Poppins Bold</vt:lpstr>
      <vt:lpstr>ITC Benguiat Italics</vt:lpstr>
      <vt:lpstr>Gilda Display</vt:lpstr>
      <vt:lpstr>Agrandir Grand Bold</vt:lpstr>
      <vt:lpstr>Agrandir Grand Italics</vt:lpstr>
      <vt:lpstr>Cooper Hewitt</vt:lpstr>
      <vt:lpstr>GoodTime Script</vt:lpstr>
      <vt:lpstr>Marykate</vt:lpstr>
      <vt:lpstr>Roca One Heavy Italics</vt:lpstr>
      <vt:lpstr>Agrandir Grand</vt:lpstr>
      <vt:lpstr>Garet</vt:lpstr>
      <vt:lpstr>ITC Benguiat</vt:lpstr>
      <vt:lpstr>TAN Nimbus</vt:lpstr>
      <vt:lpstr>Poppins Bold Italics</vt:lpstr>
      <vt:lpstr>Paalalabas Condensed</vt:lpstr>
      <vt:lpstr>CS Gordon Serif</vt:lpstr>
      <vt:lpstr>Montserrat</vt:lpstr>
      <vt:lpstr>Halimum</vt:lpstr>
      <vt:lpstr>Canva Sans</vt:lpstr>
      <vt:lpstr>Glacial Indifference</vt:lpstr>
      <vt:lpstr>Placard Next Compressed</vt:lpstr>
      <vt:lpstr>Balabeloo</vt:lpstr>
      <vt:lpstr>Garet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Agency Updates April 16</dc:title>
  <cp:lastModifiedBy>Mari Krivelow</cp:lastModifiedBy>
  <cp:revision>2</cp:revision>
  <dcterms:created xsi:type="dcterms:W3CDTF">2006-08-16T00:00:00Z</dcterms:created>
  <dcterms:modified xsi:type="dcterms:W3CDTF">2026-04-16T19:06:21Z</dcterms:modified>
  <dc:identifier>DAHGNGpTzzU</dc:identifier>
</cp:coreProperties>
</file>