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753600" cy="7315200"/>
  <p:notesSz cx="6858000" cy="9144000"/>
  <p:embeddedFontLst>
    <p:embeddedFont>
      <p:font typeface="Agrandir Grand" pitchFamily="2" charset="77"/>
      <p:regular r:id="rId24"/>
    </p:embeddedFont>
    <p:embeddedFont>
      <p:font typeface="Agrandir Grand Bold" pitchFamily="2" charset="77"/>
      <p:regular r:id="rId25"/>
      <p:bold r:id="rId26"/>
    </p:embeddedFont>
    <p:embeddedFont>
      <p:font typeface="Belleza" panose="02000503050000020003" pitchFamily="2" charset="77"/>
      <p:regular r:id="rId27"/>
    </p:embeddedFont>
    <p:embeddedFont>
      <p:font typeface="Canva Sans" panose="020B0503030501040103" pitchFamily="34" charset="0"/>
      <p:regular r:id="rId28"/>
    </p:embeddedFont>
    <p:embeddedFont>
      <p:font typeface="Canva Sans Bold" panose="020B0803030501040103" pitchFamily="34" charset="0"/>
      <p:regular r:id="rId29"/>
      <p:bold r:id="rId30"/>
    </p:embeddedFont>
    <p:embeddedFont>
      <p:font typeface="Coco Gothic Bold" pitchFamily="2" charset="0"/>
      <p:regular r:id="rId31"/>
      <p:bold r:id="rId32"/>
    </p:embeddedFont>
    <p:embeddedFont>
      <p:font typeface="Gulfs Display" pitchFamily="2" charset="77"/>
      <p:regular r:id="rId33"/>
    </p:embeddedFont>
    <p:embeddedFont>
      <p:font typeface="IBM Plex Sans Hebrew Text" panose="020B0503050203000203" pitchFamily="34" charset="-79"/>
      <p:regular r:id="rId34"/>
    </p:embeddedFont>
    <p:embeddedFont>
      <p:font typeface="ITC New Baskerville Semi-Bold" panose="02020702060506020304" pitchFamily="18" charset="77"/>
      <p:regular r:id="rId35"/>
      <p:bold r:id="rId36"/>
    </p:embeddedFont>
    <p:embeddedFont>
      <p:font typeface="Montserrat" pitchFamily="2" charset="77"/>
      <p:regular r:id="rId37"/>
      <p:bold r:id="rId38"/>
      <p:italic r:id="rId39"/>
      <p:boldItalic r:id="rId40"/>
    </p:embeddedFont>
    <p:embeddedFont>
      <p:font typeface="Montserrat Bold" pitchFamily="2" charset="77"/>
      <p:regular r:id="rId41"/>
      <p:bold r:id="rId42"/>
    </p:embeddedFont>
    <p:embeddedFont>
      <p:font typeface="Montserrat Bold Italics" pitchFamily="2" charset="77"/>
      <p:regular r:id="rId43"/>
      <p:bold r:id="rId44"/>
      <p:italic r:id="rId45"/>
      <p:boldItalic r:id="rId46"/>
    </p:embeddedFont>
    <p:embeddedFont>
      <p:font typeface="Open Sans Bold" panose="020B0806030504020204" pitchFamily="34" charset="0"/>
      <p:regular r:id="rId47"/>
      <p:bold r:id="rId48"/>
    </p:embeddedFont>
    <p:embeddedFont>
      <p:font typeface="Open Sans Extra Bold" panose="020B0906030804020204" pitchFamily="34" charset="0"/>
      <p:regular r:id="rId49"/>
      <p:bold r:id="rId50"/>
    </p:embeddedFont>
    <p:embeddedFont>
      <p:font typeface="TAN Headline" pitchFamily="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21" autoAdjust="0"/>
  </p:normalViewPr>
  <p:slideViewPr>
    <p:cSldViewPr>
      <p:cViewPr varScale="1">
        <p:scale>
          <a:sx n="112" d="100"/>
          <a:sy n="112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courtney for major issues in bullet point form - court to speak on during call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double check w tanya.</a:t>
            </a:r>
          </a:p>
          <a:p>
            <a:r>
              <a:rPr lang="en-US"/>
              <a:t>65 new people paid this month. math aint mathin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ameribenefit plan</a:t>
            </a:r>
          </a:p>
          <a:p>
            <a:r>
              <a:rPr lang="en-US"/>
              <a:t>iron health</a:t>
            </a:r>
          </a:p>
          <a:p>
            <a:r>
              <a:rPr lang="en-US"/>
              <a:t>flex benefit</a:t>
            </a:r>
          </a:p>
          <a:p>
            <a:r>
              <a:rPr lang="en-US"/>
              <a:t>med mutual</a:t>
            </a:r>
          </a:p>
          <a:p>
            <a:r>
              <a:rPr lang="en-US"/>
              <a:t>enroll prime</a:t>
            </a:r>
          </a:p>
          <a:p>
            <a:r>
              <a:rPr lang="en-US"/>
              <a:t>lifex</a:t>
            </a:r>
          </a:p>
          <a:p>
            <a:r>
              <a:rPr lang="en-US"/>
              <a:t>ncd</a:t>
            </a:r>
          </a:p>
          <a:p>
            <a:r>
              <a:rPr lang="en-US"/>
              <a:t>oneshare</a:t>
            </a:r>
          </a:p>
          <a:p>
            <a:r>
              <a:rPr lang="en-US"/>
              <a:t>group</a:t>
            </a:r>
          </a:p>
          <a:p>
            <a:endParaRPr lang="en-US"/>
          </a:p>
          <a:p>
            <a:r>
              <a:rPr lang="en-US"/>
              <a:t>iron health and enroll prime and one share: $10 Compass Cash</a:t>
            </a:r>
          </a:p>
          <a:p>
            <a:endParaRPr lang="en-US"/>
          </a:p>
          <a:p>
            <a:r>
              <a:rPr lang="en-US"/>
              <a:t>lifex: $15 compass cash</a:t>
            </a:r>
          </a:p>
          <a:p>
            <a:endParaRPr lang="en-US"/>
          </a:p>
          <a:p>
            <a:r>
              <a:rPr lang="en-US"/>
              <a:t>everything else except for group: $5 compass cash</a:t>
            </a:r>
          </a:p>
          <a:p>
            <a:endParaRPr lang="en-US"/>
          </a:p>
          <a:p>
            <a:r>
              <a:rPr lang="en-US"/>
              <a:t>group: $5 CC per employee</a:t>
            </a:r>
          </a:p>
          <a:p>
            <a:endParaRPr lang="en-US"/>
          </a:p>
          <a:p>
            <a:r>
              <a:rPr lang="en-US"/>
              <a:t>rules: each application submitted and paid june 1 until 12/22 you will get that amount of compass cash towards the cost of your trip. all policies written from jan 1 - may 31st they will be given 50% credit ($10 with be $5). the top 15 agents and top 3 leaders by compass cash points will go for free. leaders credit equals 1/3 the credit of the agents credit. </a:t>
            </a:r>
          </a:p>
          <a:p>
            <a:endParaRPr lang="en-US"/>
          </a:p>
          <a:p>
            <a:r>
              <a:rPr lang="en-US"/>
              <a:t>CC is redeemable towards the cost of the trip including up to $750 of flight credit</a:t>
            </a:r>
          </a:p>
          <a:p>
            <a:endParaRPr lang="en-US"/>
          </a:p>
          <a:p>
            <a:r>
              <a:rPr lang="en-US"/>
              <a:t>top 15 free hotel accomodation + 750 flight credit per couple</a:t>
            </a:r>
          </a:p>
          <a:p>
            <a:endParaRPr lang="en-US"/>
          </a:p>
          <a:p>
            <a:r>
              <a:rPr lang="en-US"/>
              <a:t>ask amy: drop dead date (when to let us know if they're going on trip) (dad thinks Jan 15)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ON ACTUAL BUSINESS - NOT TB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ameribenefit plan</a:t>
            </a:r>
          </a:p>
          <a:p>
            <a:r>
              <a:rPr lang="en-US"/>
              <a:t>iron health</a:t>
            </a:r>
          </a:p>
          <a:p>
            <a:r>
              <a:rPr lang="en-US"/>
              <a:t>flex benefit</a:t>
            </a:r>
          </a:p>
          <a:p>
            <a:r>
              <a:rPr lang="en-US"/>
              <a:t>med mutual</a:t>
            </a:r>
          </a:p>
          <a:p>
            <a:r>
              <a:rPr lang="en-US"/>
              <a:t>enroll prime</a:t>
            </a:r>
          </a:p>
          <a:p>
            <a:r>
              <a:rPr lang="en-US"/>
              <a:t>lifex</a:t>
            </a:r>
          </a:p>
          <a:p>
            <a:r>
              <a:rPr lang="en-US"/>
              <a:t>ncd</a:t>
            </a:r>
          </a:p>
          <a:p>
            <a:r>
              <a:rPr lang="en-US"/>
              <a:t>oneshare</a:t>
            </a:r>
          </a:p>
          <a:p>
            <a:r>
              <a:rPr lang="en-US"/>
              <a:t>group</a:t>
            </a:r>
          </a:p>
          <a:p>
            <a:endParaRPr lang="en-US"/>
          </a:p>
          <a:p>
            <a:r>
              <a:rPr lang="en-US"/>
              <a:t>iron health and enroll prime and one share: $10 Compass Cash</a:t>
            </a:r>
          </a:p>
          <a:p>
            <a:endParaRPr lang="en-US"/>
          </a:p>
          <a:p>
            <a:r>
              <a:rPr lang="en-US"/>
              <a:t>lifex: $15 compass cash</a:t>
            </a:r>
          </a:p>
          <a:p>
            <a:endParaRPr lang="en-US"/>
          </a:p>
          <a:p>
            <a:r>
              <a:rPr lang="en-US"/>
              <a:t>everything else except for group: $5 compass cash</a:t>
            </a:r>
          </a:p>
          <a:p>
            <a:endParaRPr lang="en-US"/>
          </a:p>
          <a:p>
            <a:r>
              <a:rPr lang="en-US"/>
              <a:t>group: $5 CC per employee</a:t>
            </a:r>
          </a:p>
          <a:p>
            <a:endParaRPr lang="en-US"/>
          </a:p>
          <a:p>
            <a:r>
              <a:rPr lang="en-US"/>
              <a:t>rules: each application submitted and paid june 1 until 12/22 you will get that amount of compass cash towards the cost of your trip. all policies written from jan 1 - may 31st they will be given 50% credit ($10 with be $5). the top 15 agents and top 3 leaders by compass cash points will go for free. leaders credit equals 1/3 the credit of the agents credit. </a:t>
            </a:r>
          </a:p>
          <a:p>
            <a:endParaRPr lang="en-US"/>
          </a:p>
          <a:p>
            <a:r>
              <a:rPr lang="en-US"/>
              <a:t>CC is redeemable towards the cost of the trip including up to $750 of flight credit</a:t>
            </a:r>
          </a:p>
          <a:p>
            <a:endParaRPr lang="en-US"/>
          </a:p>
          <a:p>
            <a:r>
              <a:rPr lang="en-US"/>
              <a:t>top 15 free hotel accomodation + 750 flight credit per couple</a:t>
            </a:r>
          </a:p>
          <a:p>
            <a:endParaRPr lang="en-US"/>
          </a:p>
          <a:p>
            <a:r>
              <a:rPr lang="en-US"/>
              <a:t>ask amy: drop dead date (when to let us know if they're going on trip) (dad thinks Jan 15)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ON ACTUAL BUSINESS - NOT TB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compasshealthconsultants/" TargetMode="External"/><Relationship Id="rId13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4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www.facebook.com/CompassHealthConsultants/" TargetMode="External"/><Relationship Id="rId5" Type="http://schemas.openxmlformats.org/officeDocument/2006/relationships/hyperlink" Target="https://www.instagram.com/compasshealthconsultants_/" TargetMode="External"/><Relationship Id="rId15" Type="http://schemas.openxmlformats.org/officeDocument/2006/relationships/image" Target="../media/image14.sv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o.chcagents.com/e/1069352/compasshealthconsultants--/dcr4k1/1747580133/h/V8rOU8A14Oybg0nb3eVsxUzLzUNhQSlPEQs5CBGMsBM" TargetMode="External"/><Relationship Id="rId13" Type="http://schemas.openxmlformats.org/officeDocument/2006/relationships/image" Target="../media/image83.png"/><Relationship Id="rId3" Type="http://schemas.openxmlformats.org/officeDocument/2006/relationships/image" Target="../media/image75.pn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hyperlink" Target="https://go.chcagents.com/e/1069352/CompassHealthConsultants-/dcr4k4/1747580133/h/V8rOU8A14Oybg0nb3eVsxUzLzUNhQSlPEQs5CBGMsB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hyperlink" Target="https://go.chcagents.com/e/1069352/pany-compasshealthconsultants-/dcr4k7/1747580133/h/V8rOU8A14Oybg0nb3eVsxUzLzUNhQSlPEQs5CBGMsBM" TargetMode="External"/><Relationship Id="rId10" Type="http://schemas.openxmlformats.org/officeDocument/2006/relationships/image" Target="../media/image80.svg"/><Relationship Id="rId4" Type="http://schemas.openxmlformats.org/officeDocument/2006/relationships/image" Target="../media/image76.sv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4913816">
            <a:off x="48747" y="-1718614"/>
            <a:ext cx="10270720" cy="1021771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6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33812" y="778630"/>
            <a:ext cx="7681614" cy="5752094"/>
          </a:xfrm>
          <a:custGeom>
            <a:avLst/>
            <a:gdLst/>
            <a:ahLst/>
            <a:cxnLst/>
            <a:rect l="l" t="t" r="r" b="b"/>
            <a:pathLst>
              <a:path w="7681614" h="5752094">
                <a:moveTo>
                  <a:pt x="0" y="0"/>
                </a:moveTo>
                <a:lnTo>
                  <a:pt x="7681614" y="0"/>
                </a:lnTo>
                <a:lnTo>
                  <a:pt x="7681614" y="5752095"/>
                </a:lnTo>
                <a:lnTo>
                  <a:pt x="0" y="5752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6772" b="-1677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710914" y="2612547"/>
            <a:ext cx="6327411" cy="3604920"/>
            <a:chOff x="0" y="0"/>
            <a:chExt cx="8436548" cy="4806560"/>
          </a:xfrm>
        </p:grpSpPr>
        <p:sp>
          <p:nvSpPr>
            <p:cNvPr id="6" name="TextBox 6"/>
            <p:cNvSpPr txBox="1"/>
            <p:nvPr/>
          </p:nvSpPr>
          <p:spPr>
            <a:xfrm>
              <a:off x="0" y="66675"/>
              <a:ext cx="8436548" cy="22023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7"/>
                </a:lnSpc>
              </a:pPr>
              <a:r>
                <a:rPr lang="en-US" sz="5905" b="1">
                  <a:solidFill>
                    <a:srgbClr val="0F2F76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JK AGENCY UPDATES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22187"/>
              <a:ext cx="8420100" cy="2384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08"/>
                </a:lnSpc>
              </a:pPr>
              <a:r>
                <a:rPr lang="en-US" sz="1500" b="1" spc="450">
                  <a:solidFill>
                    <a:srgbClr val="99AC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THURSDAY, JULY 10</a:t>
              </a:r>
            </a:p>
            <a:p>
              <a:pPr algn="ctr">
                <a:lnSpc>
                  <a:spcPts val="1708"/>
                </a:lnSpc>
              </a:pPr>
              <a:endParaRPr lang="en-US" sz="1500" b="1" spc="450">
                <a:solidFill>
                  <a:srgbClr val="99AC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1708"/>
                </a:lnSpc>
              </a:pPr>
              <a:r>
                <a:rPr lang="en-US" sz="1500" b="1" spc="450">
                  <a:solidFill>
                    <a:srgbClr val="99AC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1PM CST</a:t>
              </a:r>
            </a:p>
            <a:p>
              <a:pPr algn="ctr">
                <a:lnSpc>
                  <a:spcPts val="1708"/>
                </a:lnSpc>
              </a:pPr>
              <a:endParaRPr lang="en-US" sz="1500" b="1" spc="450">
                <a:solidFill>
                  <a:srgbClr val="99AC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1708"/>
                </a:lnSpc>
              </a:pPr>
              <a:r>
                <a:rPr lang="en-US" sz="1500" b="1" spc="450">
                  <a:solidFill>
                    <a:srgbClr val="99AC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ZOOM MEETING LINK</a:t>
              </a:r>
            </a:p>
            <a:p>
              <a:pPr algn="ctr">
                <a:lnSpc>
                  <a:spcPts val="1708"/>
                </a:lnSpc>
              </a:pPr>
              <a:endParaRPr lang="en-US" sz="1500" b="1" spc="450">
                <a:solidFill>
                  <a:srgbClr val="99AC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1708"/>
                </a:lnSpc>
              </a:pPr>
              <a:r>
                <a:rPr lang="en-US" sz="1500" b="1" spc="450">
                  <a:solidFill>
                    <a:srgbClr val="99AC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HTTPS://ZOOM.US/J/3738421209 </a:t>
              </a:r>
            </a:p>
            <a:p>
              <a:pPr algn="ctr">
                <a:lnSpc>
                  <a:spcPts val="2524"/>
                </a:lnSpc>
              </a:pPr>
              <a:r>
                <a:rPr lang="en-US" sz="2214" b="1" spc="664">
                  <a:solidFill>
                    <a:srgbClr val="99AC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829701" y="731520"/>
            <a:ext cx="2094198" cy="2094198"/>
          </a:xfrm>
          <a:custGeom>
            <a:avLst/>
            <a:gdLst/>
            <a:ahLst/>
            <a:cxnLst/>
            <a:rect l="l" t="t" r="r" b="b"/>
            <a:pathLst>
              <a:path w="2094198" h="2094198">
                <a:moveTo>
                  <a:pt x="0" y="0"/>
                </a:moveTo>
                <a:lnTo>
                  <a:pt x="2094198" y="0"/>
                </a:lnTo>
                <a:lnTo>
                  <a:pt x="2094198" y="2094198"/>
                </a:lnTo>
                <a:lnTo>
                  <a:pt x="0" y="209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64588" y="2613366"/>
            <a:ext cx="8157492" cy="1610620"/>
          </a:xfrm>
          <a:custGeom>
            <a:avLst/>
            <a:gdLst/>
            <a:ahLst/>
            <a:cxnLst/>
            <a:rect l="l" t="t" r="r" b="b"/>
            <a:pathLst>
              <a:path w="8157492" h="1610620">
                <a:moveTo>
                  <a:pt x="0" y="0"/>
                </a:moveTo>
                <a:lnTo>
                  <a:pt x="8157492" y="0"/>
                </a:lnTo>
                <a:lnTo>
                  <a:pt x="8157492" y="1610620"/>
                </a:lnTo>
                <a:lnTo>
                  <a:pt x="0" y="1610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31412" y="244459"/>
            <a:ext cx="3579920" cy="1325615"/>
          </a:xfrm>
          <a:custGeom>
            <a:avLst/>
            <a:gdLst/>
            <a:ahLst/>
            <a:cxnLst/>
            <a:rect l="l" t="t" r="r" b="b"/>
            <a:pathLst>
              <a:path w="3579920" h="1325615">
                <a:moveTo>
                  <a:pt x="0" y="0"/>
                </a:moveTo>
                <a:lnTo>
                  <a:pt x="3579920" y="0"/>
                </a:lnTo>
                <a:lnTo>
                  <a:pt x="3579920" y="1325615"/>
                </a:lnTo>
                <a:lnTo>
                  <a:pt x="0" y="132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92672" y="2201812"/>
            <a:ext cx="2657401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Network Discussion</a:t>
            </a: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Bonus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3321" y="1673174"/>
            <a:ext cx="7226958" cy="2194560"/>
            <a:chOff x="0" y="0"/>
            <a:chExt cx="267665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6651" cy="812800"/>
            </a:xfrm>
            <a:custGeom>
              <a:avLst/>
              <a:gdLst/>
              <a:ahLst/>
              <a:cxnLst/>
              <a:rect l="l" t="t" r="r" b="b"/>
              <a:pathLst>
                <a:path w="2676651" h="812800">
                  <a:moveTo>
                    <a:pt x="38565" y="0"/>
                  </a:moveTo>
                  <a:lnTo>
                    <a:pt x="2638086" y="0"/>
                  </a:lnTo>
                  <a:cubicBezTo>
                    <a:pt x="2659385" y="0"/>
                    <a:pt x="2676651" y="17266"/>
                    <a:pt x="2676651" y="38565"/>
                  </a:cubicBezTo>
                  <a:lnTo>
                    <a:pt x="2676651" y="774235"/>
                  </a:lnTo>
                  <a:cubicBezTo>
                    <a:pt x="2676651" y="795534"/>
                    <a:pt x="2659385" y="812800"/>
                    <a:pt x="2638086" y="812800"/>
                  </a:cubicBezTo>
                  <a:lnTo>
                    <a:pt x="38565" y="812800"/>
                  </a:lnTo>
                  <a:cubicBezTo>
                    <a:pt x="17266" y="812800"/>
                    <a:pt x="0" y="795534"/>
                    <a:pt x="0" y="774235"/>
                  </a:cubicBezTo>
                  <a:lnTo>
                    <a:pt x="0" y="38565"/>
                  </a:lnTo>
                  <a:cubicBezTo>
                    <a:pt x="0" y="17266"/>
                    <a:pt x="17266" y="0"/>
                    <a:pt x="3856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A702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676651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472624" y="4460128"/>
            <a:ext cx="4808353" cy="3083356"/>
          </a:xfrm>
          <a:custGeom>
            <a:avLst/>
            <a:gdLst/>
            <a:ahLst/>
            <a:cxnLst/>
            <a:rect l="l" t="t" r="r" b="b"/>
            <a:pathLst>
              <a:path w="4808353" h="3083356">
                <a:moveTo>
                  <a:pt x="0" y="0"/>
                </a:moveTo>
                <a:lnTo>
                  <a:pt x="4808352" y="0"/>
                </a:lnTo>
                <a:lnTo>
                  <a:pt x="4808352" y="3083357"/>
                </a:lnTo>
                <a:lnTo>
                  <a:pt x="0" y="3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28689" y="4756345"/>
            <a:ext cx="3696222" cy="2028302"/>
          </a:xfrm>
          <a:custGeom>
            <a:avLst/>
            <a:gdLst/>
            <a:ahLst/>
            <a:cxnLst/>
            <a:rect l="l" t="t" r="r" b="b"/>
            <a:pathLst>
              <a:path w="3696222" h="2028302">
                <a:moveTo>
                  <a:pt x="0" y="0"/>
                </a:moveTo>
                <a:lnTo>
                  <a:pt x="3696222" y="0"/>
                </a:lnTo>
                <a:lnTo>
                  <a:pt x="3696222" y="2028302"/>
                </a:lnTo>
                <a:lnTo>
                  <a:pt x="0" y="202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24383" y="1760238"/>
            <a:ext cx="5229217" cy="3636171"/>
            <a:chOff x="0" y="0"/>
            <a:chExt cx="6972289" cy="4848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72300" cy="4848225"/>
            </a:xfrm>
            <a:custGeom>
              <a:avLst/>
              <a:gdLst/>
              <a:ahLst/>
              <a:cxnLst/>
              <a:rect l="l" t="t" r="r" b="b"/>
              <a:pathLst>
                <a:path w="6972300" h="4848225">
                  <a:moveTo>
                    <a:pt x="0" y="0"/>
                  </a:moveTo>
                  <a:lnTo>
                    <a:pt x="6972300" y="0"/>
                  </a:lnTo>
                  <a:lnTo>
                    <a:pt x="6972300" y="4848225"/>
                  </a:lnTo>
                  <a:lnTo>
                    <a:pt x="0" y="4848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51" r="-21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0585" y="1894352"/>
            <a:ext cx="4576215" cy="3367941"/>
            <a:chOff x="0" y="0"/>
            <a:chExt cx="6101620" cy="44905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1588" cy="4490593"/>
            </a:xfrm>
            <a:custGeom>
              <a:avLst/>
              <a:gdLst/>
              <a:ahLst/>
              <a:cxnLst/>
              <a:rect l="l" t="t" r="r" b="b"/>
              <a:pathLst>
                <a:path w="6101588" h="4490593">
                  <a:moveTo>
                    <a:pt x="0" y="0"/>
                  </a:moveTo>
                  <a:lnTo>
                    <a:pt x="6101588" y="0"/>
                  </a:lnTo>
                  <a:lnTo>
                    <a:pt x="6101588" y="4490593"/>
                  </a:lnTo>
                  <a:lnTo>
                    <a:pt x="0" y="4490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83" b="-22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83525" y="5619179"/>
            <a:ext cx="2986550" cy="1112321"/>
            <a:chOff x="0" y="0"/>
            <a:chExt cx="3982067" cy="1483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82085" cy="1483106"/>
            </a:xfrm>
            <a:custGeom>
              <a:avLst/>
              <a:gdLst/>
              <a:ahLst/>
              <a:cxnLst/>
              <a:rect l="l" t="t" r="r" b="b"/>
              <a:pathLst>
                <a:path w="3982085" h="1483106">
                  <a:moveTo>
                    <a:pt x="0" y="0"/>
                  </a:moveTo>
                  <a:lnTo>
                    <a:pt x="3982085" y="0"/>
                  </a:lnTo>
                  <a:lnTo>
                    <a:pt x="3982085" y="1483106"/>
                  </a:lnTo>
                  <a:lnTo>
                    <a:pt x="0" y="1483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2" b="-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00585" y="2812515"/>
            <a:ext cx="1689321" cy="150226"/>
            <a:chOff x="0" y="0"/>
            <a:chExt cx="2252428" cy="2003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52472" cy="200279"/>
            </a:xfrm>
            <a:custGeom>
              <a:avLst/>
              <a:gdLst/>
              <a:ahLst/>
              <a:cxnLst/>
              <a:rect l="l" t="t" r="r" b="b"/>
              <a:pathLst>
                <a:path w="2252472" h="200279">
                  <a:moveTo>
                    <a:pt x="0" y="0"/>
                  </a:moveTo>
                  <a:lnTo>
                    <a:pt x="2252472" y="0"/>
                  </a:lnTo>
                  <a:lnTo>
                    <a:pt x="2252472" y="200279"/>
                  </a:lnTo>
                  <a:lnTo>
                    <a:pt x="0" y="20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31155" r="1" b="-2311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53402" y="3015019"/>
            <a:ext cx="1689321" cy="150226"/>
            <a:chOff x="0" y="0"/>
            <a:chExt cx="2252428" cy="2003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52472" cy="200279"/>
            </a:xfrm>
            <a:custGeom>
              <a:avLst/>
              <a:gdLst/>
              <a:ahLst/>
              <a:cxnLst/>
              <a:rect l="l" t="t" r="r" b="b"/>
              <a:pathLst>
                <a:path w="2252472" h="200279">
                  <a:moveTo>
                    <a:pt x="0" y="0"/>
                  </a:moveTo>
                  <a:lnTo>
                    <a:pt x="2252472" y="0"/>
                  </a:lnTo>
                  <a:lnTo>
                    <a:pt x="2252472" y="200279"/>
                  </a:lnTo>
                  <a:lnTo>
                    <a:pt x="0" y="20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31155" r="1" b="-2311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599540" y="2812515"/>
            <a:ext cx="4833591" cy="1093600"/>
          </a:xfrm>
          <a:custGeom>
            <a:avLst/>
            <a:gdLst/>
            <a:ahLst/>
            <a:cxnLst/>
            <a:rect l="l" t="t" r="r" b="b"/>
            <a:pathLst>
              <a:path w="4833591" h="1093600">
                <a:moveTo>
                  <a:pt x="0" y="0"/>
                </a:moveTo>
                <a:lnTo>
                  <a:pt x="4833591" y="0"/>
                </a:lnTo>
                <a:lnTo>
                  <a:pt x="4833591" y="1093600"/>
                </a:lnTo>
                <a:lnTo>
                  <a:pt x="0" y="1093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8" b="-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94570" y="153434"/>
            <a:ext cx="341102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ID CARD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3127559"/>
            <a:ext cx="2342724" cy="530041"/>
          </a:xfrm>
          <a:custGeom>
            <a:avLst/>
            <a:gdLst/>
            <a:ahLst/>
            <a:cxnLst/>
            <a:rect l="l" t="t" r="r" b="b"/>
            <a:pathLst>
              <a:path w="2342724" h="530041">
                <a:moveTo>
                  <a:pt x="0" y="0"/>
                </a:moveTo>
                <a:lnTo>
                  <a:pt x="2342724" y="0"/>
                </a:lnTo>
                <a:lnTo>
                  <a:pt x="2342724" y="530041"/>
                </a:lnTo>
                <a:lnTo>
                  <a:pt x="0" y="530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07" b="-30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1304" y="0"/>
            <a:ext cx="5650992" cy="7315200"/>
          </a:xfrm>
          <a:custGeom>
            <a:avLst/>
            <a:gdLst/>
            <a:ahLst/>
            <a:cxnLst/>
            <a:rect l="l" t="t" r="r" b="b"/>
            <a:pathLst>
              <a:path w="5650992" h="7315200">
                <a:moveTo>
                  <a:pt x="0" y="0"/>
                </a:moveTo>
                <a:lnTo>
                  <a:pt x="5650992" y="0"/>
                </a:lnTo>
                <a:lnTo>
                  <a:pt x="565099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335" r="-26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42766" y="5791559"/>
            <a:ext cx="2399536" cy="1425650"/>
          </a:xfrm>
          <a:custGeom>
            <a:avLst/>
            <a:gdLst/>
            <a:ahLst/>
            <a:cxnLst/>
            <a:rect l="l" t="t" r="r" b="b"/>
            <a:pathLst>
              <a:path w="2399536" h="1425650">
                <a:moveTo>
                  <a:pt x="0" y="0"/>
                </a:moveTo>
                <a:lnTo>
                  <a:pt x="2399536" y="0"/>
                </a:lnTo>
                <a:lnTo>
                  <a:pt x="2399536" y="1425650"/>
                </a:lnTo>
                <a:lnTo>
                  <a:pt x="0" y="1425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278398" y="68783"/>
            <a:ext cx="907950" cy="1325474"/>
            <a:chOff x="0" y="0"/>
            <a:chExt cx="1210599" cy="17672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599" cy="1767298"/>
            </a:xfrm>
            <a:custGeom>
              <a:avLst/>
              <a:gdLst/>
              <a:ahLst/>
              <a:cxnLst/>
              <a:rect l="l" t="t" r="r" b="b"/>
              <a:pathLst>
                <a:path w="1210599" h="1767298">
                  <a:moveTo>
                    <a:pt x="0" y="0"/>
                  </a:moveTo>
                  <a:lnTo>
                    <a:pt x="1210599" y="0"/>
                  </a:lnTo>
                  <a:lnTo>
                    <a:pt x="1210599" y="1767298"/>
                  </a:lnTo>
                  <a:lnTo>
                    <a:pt x="0" y="1767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7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0332" y="134052"/>
              <a:ext cx="1049936" cy="1049936"/>
            </a:xfrm>
            <a:custGeom>
              <a:avLst/>
              <a:gdLst/>
              <a:ahLst/>
              <a:cxnLst/>
              <a:rect l="l" t="t" r="r" b="b"/>
              <a:pathLst>
                <a:path w="1049936" h="1049936">
                  <a:moveTo>
                    <a:pt x="0" y="0"/>
                  </a:moveTo>
                  <a:lnTo>
                    <a:pt x="1049936" y="0"/>
                  </a:lnTo>
                  <a:lnTo>
                    <a:pt x="1049936" y="1049937"/>
                  </a:lnTo>
                  <a:lnTo>
                    <a:pt x="0" y="1049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318060" y="1781223"/>
            <a:ext cx="5256981" cy="101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Top 10 Agents </a:t>
            </a:r>
            <a:r>
              <a:rPr lang="en-US" sz="196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July 2025</a:t>
            </a: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/Submitted</a:t>
            </a:r>
          </a:p>
          <a:p>
            <a:pPr algn="ctr">
              <a:lnSpc>
                <a:spcPts val="2757"/>
              </a:lnSpc>
            </a:pPr>
            <a:r>
              <a:rPr lang="en-US" sz="196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*Only Includes Agency Appointed Carriers</a:t>
            </a:r>
          </a:p>
          <a:p>
            <a:pPr algn="ctr">
              <a:lnSpc>
                <a:spcPts val="2757"/>
              </a:lnSpc>
            </a:pPr>
            <a:endParaRPr lang="en-US" sz="196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65422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RANK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5021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26883" y="2874163"/>
            <a:ext cx="2461295" cy="244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 OF APPS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5422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5270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Brandon Halbert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Trevor Magloire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Dominic Bove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Jeremy Bright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Tim McCormick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Brian Calvert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Janet Rhonehouse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Jennifer Earp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Robert Weinstein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Richard Hyde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26883" y="3185632"/>
            <a:ext cx="2461295" cy="252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</a:p>
          <a:p>
            <a:pPr algn="ctr">
              <a:lnSpc>
                <a:spcPts val="2038"/>
              </a:lnSpc>
            </a:pPr>
            <a:r>
              <a:rPr lang="en-US" sz="145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81814" y="-153509"/>
            <a:ext cx="2671786" cy="1770058"/>
          </a:xfrm>
          <a:custGeom>
            <a:avLst/>
            <a:gdLst/>
            <a:ahLst/>
            <a:cxnLst/>
            <a:rect l="l" t="t" r="r" b="b"/>
            <a:pathLst>
              <a:path w="2671786" h="1770058">
                <a:moveTo>
                  <a:pt x="0" y="0"/>
                </a:moveTo>
                <a:lnTo>
                  <a:pt x="2671786" y="0"/>
                </a:lnTo>
                <a:lnTo>
                  <a:pt x="2671786" y="1770058"/>
                </a:lnTo>
                <a:lnTo>
                  <a:pt x="0" y="1770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2824" y="459147"/>
            <a:ext cx="6758554" cy="1157402"/>
          </a:xfrm>
          <a:custGeom>
            <a:avLst/>
            <a:gdLst/>
            <a:ahLst/>
            <a:cxnLst/>
            <a:rect l="l" t="t" r="r" b="b"/>
            <a:pathLst>
              <a:path w="6758554" h="1157402">
                <a:moveTo>
                  <a:pt x="0" y="0"/>
                </a:moveTo>
                <a:lnTo>
                  <a:pt x="6758554" y="0"/>
                </a:lnTo>
                <a:lnTo>
                  <a:pt x="6758554" y="1157402"/>
                </a:lnTo>
                <a:lnTo>
                  <a:pt x="0" y="11574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00865" y="2261647"/>
            <a:ext cx="4480949" cy="4520504"/>
          </a:xfrm>
          <a:custGeom>
            <a:avLst/>
            <a:gdLst/>
            <a:ahLst/>
            <a:cxnLst/>
            <a:rect l="l" t="t" r="r" b="b"/>
            <a:pathLst>
              <a:path w="4480949" h="4520504">
                <a:moveTo>
                  <a:pt x="0" y="0"/>
                </a:moveTo>
                <a:lnTo>
                  <a:pt x="4480949" y="0"/>
                </a:lnTo>
                <a:lnTo>
                  <a:pt x="4480949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67034" y="1568924"/>
            <a:ext cx="955046" cy="43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2533" b="1">
                <a:solidFill>
                  <a:srgbClr val="1E459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SALE!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4285" y="5286182"/>
            <a:ext cx="1925031" cy="2029018"/>
          </a:xfrm>
          <a:custGeom>
            <a:avLst/>
            <a:gdLst/>
            <a:ahLst/>
            <a:cxnLst/>
            <a:rect l="l" t="t" r="r" b="b"/>
            <a:pathLst>
              <a:path w="1925031" h="2029018">
                <a:moveTo>
                  <a:pt x="0" y="0"/>
                </a:moveTo>
                <a:lnTo>
                  <a:pt x="1925030" y="0"/>
                </a:lnTo>
                <a:lnTo>
                  <a:pt x="1925030" y="2029018"/>
                </a:lnTo>
                <a:lnTo>
                  <a:pt x="0" y="2029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27917" y="2190410"/>
            <a:ext cx="3097766" cy="3097766"/>
          </a:xfrm>
          <a:custGeom>
            <a:avLst/>
            <a:gdLst/>
            <a:ahLst/>
            <a:cxnLst/>
            <a:rect l="l" t="t" r="r" b="b"/>
            <a:pathLst>
              <a:path w="3097766" h="3097766">
                <a:moveTo>
                  <a:pt x="0" y="0"/>
                </a:moveTo>
                <a:lnTo>
                  <a:pt x="3097766" y="0"/>
                </a:lnTo>
                <a:lnTo>
                  <a:pt x="3097766" y="3097767"/>
                </a:lnTo>
                <a:lnTo>
                  <a:pt x="0" y="3097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70878" y="153421"/>
            <a:ext cx="6939722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CHC Women’s Council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0521" y="917236"/>
            <a:ext cx="9503079" cy="111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grandir Grand"/>
                <a:ea typeface="Agrandir Grand"/>
                <a:cs typeface="Agrandir Grand"/>
                <a:sym typeface="Agrandir Grand"/>
              </a:rPr>
              <a:t>We’re forming a Women’s Council to create space for connection, learning, and leadership. If you’re interested in being part of it, please complete this short form.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r="-6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26080" y="290928"/>
            <a:ext cx="3901440" cy="1121664"/>
          </a:xfrm>
          <a:custGeom>
            <a:avLst/>
            <a:gdLst/>
            <a:ahLst/>
            <a:cxnLst/>
            <a:rect l="l" t="t" r="r" b="b"/>
            <a:pathLst>
              <a:path w="3901440" h="1121664">
                <a:moveTo>
                  <a:pt x="0" y="0"/>
                </a:moveTo>
                <a:lnTo>
                  <a:pt x="3901440" y="0"/>
                </a:lnTo>
                <a:lnTo>
                  <a:pt x="3901440" y="1121664"/>
                </a:lnTo>
                <a:lnTo>
                  <a:pt x="0" y="1121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72639" y="2144585"/>
            <a:ext cx="7208322" cy="4105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Mastermind: September 20, 2025 (BY INVITE ONLY)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Advanced Agent Training (ELEV8 with SWAT): September 18-19, 2025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ATTENTION NEW AGENTS - COME AND LEARN FROM INDUSTRY LEADERS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FFFFFF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**both events are by invitation only. More information to follow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425696"/>
            <a:ext cx="9753600" cy="2889504"/>
          </a:xfrm>
          <a:custGeom>
            <a:avLst/>
            <a:gdLst/>
            <a:ahLst/>
            <a:cxnLst/>
            <a:rect l="l" t="t" r="r" b="b"/>
            <a:pathLst>
              <a:path w="9753600" h="2889504">
                <a:moveTo>
                  <a:pt x="0" y="0"/>
                </a:moveTo>
                <a:lnTo>
                  <a:pt x="9753600" y="0"/>
                </a:lnTo>
                <a:lnTo>
                  <a:pt x="97536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944014" y="445626"/>
            <a:ext cx="1565035" cy="2926080"/>
          </a:xfrm>
          <a:custGeom>
            <a:avLst/>
            <a:gdLst/>
            <a:ahLst/>
            <a:cxnLst/>
            <a:rect l="l" t="t" r="r" b="b"/>
            <a:pathLst>
              <a:path w="1565035" h="2926080">
                <a:moveTo>
                  <a:pt x="0" y="0"/>
                </a:moveTo>
                <a:lnTo>
                  <a:pt x="1565035" y="0"/>
                </a:lnTo>
                <a:lnTo>
                  <a:pt x="156503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58021" y="371384"/>
            <a:ext cx="4799979" cy="619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CARRIER BLITZ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34221" y="1480209"/>
            <a:ext cx="3819748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September 25 - 28</a:t>
            </a:r>
          </a:p>
          <a:p>
            <a:pPr algn="ctr">
              <a:lnSpc>
                <a:spcPts val="4759"/>
              </a:lnSpc>
            </a:pPr>
            <a:endParaRPr lang="en-US" sz="3399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Nashville, TN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407" y="4701175"/>
            <a:ext cx="1727799" cy="2050800"/>
          </a:xfrm>
          <a:custGeom>
            <a:avLst/>
            <a:gdLst/>
            <a:ahLst/>
            <a:cxnLst/>
            <a:rect l="l" t="t" r="r" b="b"/>
            <a:pathLst>
              <a:path w="1727799" h="2050800">
                <a:moveTo>
                  <a:pt x="0" y="0"/>
                </a:moveTo>
                <a:lnTo>
                  <a:pt x="1727798" y="0"/>
                </a:lnTo>
                <a:lnTo>
                  <a:pt x="1727798" y="2050800"/>
                </a:lnTo>
                <a:lnTo>
                  <a:pt x="0" y="2050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37347" y="87682"/>
            <a:ext cx="2131917" cy="2131917"/>
          </a:xfrm>
          <a:custGeom>
            <a:avLst/>
            <a:gdLst/>
            <a:ahLst/>
            <a:cxnLst/>
            <a:rect l="l" t="t" r="r" b="b"/>
            <a:pathLst>
              <a:path w="2131917" h="2131917">
                <a:moveTo>
                  <a:pt x="0" y="0"/>
                </a:moveTo>
                <a:lnTo>
                  <a:pt x="2131917" y="0"/>
                </a:lnTo>
                <a:lnTo>
                  <a:pt x="2131917" y="2131918"/>
                </a:lnTo>
                <a:lnTo>
                  <a:pt x="0" y="2131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48915" y="773607"/>
            <a:ext cx="4455770" cy="5767987"/>
          </a:xfrm>
          <a:custGeom>
            <a:avLst/>
            <a:gdLst/>
            <a:ahLst/>
            <a:cxnLst/>
            <a:rect l="l" t="t" r="r" b="b"/>
            <a:pathLst>
              <a:path w="4455770" h="5767987">
                <a:moveTo>
                  <a:pt x="0" y="0"/>
                </a:moveTo>
                <a:lnTo>
                  <a:pt x="4455770" y="0"/>
                </a:lnTo>
                <a:lnTo>
                  <a:pt x="4455770" y="5767986"/>
                </a:lnTo>
                <a:lnTo>
                  <a:pt x="0" y="5767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73638" y="36372"/>
            <a:ext cx="443104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Award Trip!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23581" y="6635282"/>
            <a:ext cx="2106439" cy="575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March 19 - 22, 2026</a:t>
            </a: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 nights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5" r="-62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99519" y="4047355"/>
            <a:ext cx="731520" cy="785525"/>
          </a:xfrm>
          <a:custGeom>
            <a:avLst/>
            <a:gdLst/>
            <a:ahLst/>
            <a:cxnLst/>
            <a:rect l="l" t="t" r="r" b="b"/>
            <a:pathLst>
              <a:path w="731520" h="785525">
                <a:moveTo>
                  <a:pt x="0" y="0"/>
                </a:moveTo>
                <a:lnTo>
                  <a:pt x="731520" y="0"/>
                </a:lnTo>
                <a:lnTo>
                  <a:pt x="731520" y="785525"/>
                </a:lnTo>
                <a:lnTo>
                  <a:pt x="0" y="7855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5" tooltip="https://www.instagram.com/compasshealthconsultants_/"/>
          </p:cNvPr>
          <p:cNvSpPr/>
          <p:nvPr/>
        </p:nvSpPr>
        <p:spPr>
          <a:xfrm>
            <a:off x="7865834" y="6477944"/>
            <a:ext cx="655444" cy="655444"/>
          </a:xfrm>
          <a:custGeom>
            <a:avLst/>
            <a:gdLst/>
            <a:ahLst/>
            <a:cxnLst/>
            <a:rect l="l" t="t" r="r" b="b"/>
            <a:pathLst>
              <a:path w="655444" h="655444">
                <a:moveTo>
                  <a:pt x="0" y="0"/>
                </a:moveTo>
                <a:lnTo>
                  <a:pt x="655444" y="0"/>
                </a:lnTo>
                <a:lnTo>
                  <a:pt x="655444" y="655444"/>
                </a:lnTo>
                <a:lnTo>
                  <a:pt x="0" y="655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8" tooltip="https://www.linkedin.com/company/compasshealthconsultants/"/>
          </p:cNvPr>
          <p:cNvSpPr/>
          <p:nvPr/>
        </p:nvSpPr>
        <p:spPr>
          <a:xfrm>
            <a:off x="5331653" y="6534616"/>
            <a:ext cx="598772" cy="598772"/>
          </a:xfrm>
          <a:custGeom>
            <a:avLst/>
            <a:gdLst/>
            <a:ahLst/>
            <a:cxnLst/>
            <a:rect l="l" t="t" r="r" b="b"/>
            <a:pathLst>
              <a:path w="598772" h="598772">
                <a:moveTo>
                  <a:pt x="0" y="0"/>
                </a:moveTo>
                <a:lnTo>
                  <a:pt x="598772" y="0"/>
                </a:lnTo>
                <a:lnTo>
                  <a:pt x="598772" y="598772"/>
                </a:lnTo>
                <a:lnTo>
                  <a:pt x="0" y="5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11" tooltip="https://www.facebook.com/CompassHealthConsultants/"/>
          </p:cNvPr>
          <p:cNvSpPr/>
          <p:nvPr/>
        </p:nvSpPr>
        <p:spPr>
          <a:xfrm>
            <a:off x="6668652" y="6569982"/>
            <a:ext cx="266209" cy="563406"/>
          </a:xfrm>
          <a:custGeom>
            <a:avLst/>
            <a:gdLst/>
            <a:ahLst/>
            <a:cxnLst/>
            <a:rect l="l" t="t" r="r" b="b"/>
            <a:pathLst>
              <a:path w="266209" h="563406">
                <a:moveTo>
                  <a:pt x="0" y="0"/>
                </a:moveTo>
                <a:lnTo>
                  <a:pt x="266210" y="0"/>
                </a:lnTo>
                <a:lnTo>
                  <a:pt x="266210" y="563406"/>
                </a:lnTo>
                <a:lnTo>
                  <a:pt x="0" y="563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637" y="5299271"/>
            <a:ext cx="1790278" cy="1972758"/>
          </a:xfrm>
          <a:custGeom>
            <a:avLst/>
            <a:gdLst/>
            <a:ahLst/>
            <a:cxnLst/>
            <a:rect l="l" t="t" r="r" b="b"/>
            <a:pathLst>
              <a:path w="1790278" h="1972758">
                <a:moveTo>
                  <a:pt x="0" y="0"/>
                </a:moveTo>
                <a:lnTo>
                  <a:pt x="1790278" y="0"/>
                </a:lnTo>
                <a:lnTo>
                  <a:pt x="1790278" y="1972759"/>
                </a:lnTo>
                <a:lnTo>
                  <a:pt x="0" y="19727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8846" y="4014730"/>
            <a:ext cx="2995515" cy="1636300"/>
          </a:xfrm>
          <a:custGeom>
            <a:avLst/>
            <a:gdLst/>
            <a:ahLst/>
            <a:cxnLst/>
            <a:rect l="l" t="t" r="r" b="b"/>
            <a:pathLst>
              <a:path w="2995515" h="1636300">
                <a:moveTo>
                  <a:pt x="0" y="0"/>
                </a:moveTo>
                <a:lnTo>
                  <a:pt x="2995515" y="0"/>
                </a:lnTo>
                <a:lnTo>
                  <a:pt x="2995515" y="1636300"/>
                </a:lnTo>
                <a:lnTo>
                  <a:pt x="0" y="16363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17986" y="1201153"/>
            <a:ext cx="5517627" cy="1135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0"/>
              </a:lnSpc>
            </a:pPr>
            <a:r>
              <a:rPr lang="en-US" sz="2164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Sell your first application by next Friday, July 18rd &amp; receive a Compass shirt* and $100 lead credits!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68649" y="313718"/>
            <a:ext cx="601630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41919"/>
                </a:solidFill>
                <a:latin typeface="Gulfs Display"/>
                <a:ea typeface="Gulfs Display"/>
                <a:cs typeface="Gulfs Display"/>
                <a:sym typeface="Gulfs Display"/>
              </a:rPr>
              <a:t>ATTENTION NEW AGENTS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44240" y="2501919"/>
            <a:ext cx="4110558" cy="73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*May be substituted for a $50 CHC store credit</a:t>
            </a: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1960"/>
              </a:lnSpc>
            </a:pPr>
            <a:endParaRPr lang="en-US" sz="1400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44096" y="4317375"/>
            <a:ext cx="4171492" cy="193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Connect with us!</a:t>
            </a:r>
          </a:p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If you’re not receiving CHC communications (email and texts), please email Mari Krivelow at mkrivelow@chcquotes.com</a:t>
            </a:r>
          </a:p>
          <a:p>
            <a:pPr algn="ctr">
              <a:lnSpc>
                <a:spcPts val="2196"/>
              </a:lnSpc>
            </a:pPr>
            <a:endParaRPr lang="en-US" sz="1568">
              <a:solidFill>
                <a:srgbClr val="34191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196"/>
              </a:lnSpc>
            </a:pPr>
            <a:r>
              <a:rPr lang="en-US" sz="1568">
                <a:solidFill>
                  <a:srgbClr val="341919"/>
                </a:solidFill>
                <a:latin typeface="Montserrat"/>
                <a:ea typeface="Montserrat"/>
                <a:cs typeface="Montserrat"/>
                <a:sym typeface="Montserrat"/>
              </a:rPr>
              <a:t>Follow us!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311545" y="2740660"/>
          <a:ext cx="5225557" cy="4038601"/>
        </p:xfrm>
        <a:graphic>
          <a:graphicData uri="http://schemas.openxmlformats.org/drawingml/2006/table">
            <a:tbl>
              <a:tblPr/>
              <a:tblGrid>
                <a:gridCol w="2618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7430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Carrier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Compass Cash Per Policy Sold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980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LifeX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8880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Enroll Prime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Iron Health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OneShare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$10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331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AmeriBenefit</a:t>
                      </a:r>
                      <a:endParaRPr lang="en-US" sz="1100"/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Flex Benefits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MedMutual</a:t>
                      </a:r>
                    </a:p>
                    <a:p>
                      <a:pPr algn="ctr">
                        <a:lnSpc>
                          <a:spcPts val="1602"/>
                        </a:lnSpc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NCD</a:t>
                      </a:r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980"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 b="1">
                          <a:solidFill>
                            <a:srgbClr val="000000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Group Health Policies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2"/>
                        </a:lnSpc>
                        <a:defRPr/>
                      </a:pPr>
                      <a:r>
                        <a:rPr lang="en-US" sz="1144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$5 per employee</a:t>
                      </a:r>
                      <a:endParaRPr lang="en-US" sz="1100"/>
                    </a:p>
                  </a:txBody>
                  <a:tcPr marL="152400" marR="152400" marT="152400" marB="152400" anchor="ctr">
                    <a:lnL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692592" y="118110"/>
            <a:ext cx="436841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CHC Award Trip!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693420"/>
            <a:ext cx="9753600" cy="186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Rules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Each application submitted and paid June 1 - Dec 22 2025 you’ll get the amount listed below of Compass Cash towards cost of the trip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All policies written from Jan 1 - May 31 2025 (Previously written) will be given 50% credit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Top 15 agents and top 3 leaders (by Compass Cash points) will attend the trip for free** (Free hotel accommodation + $750 towards flights per couple**)</a:t>
            </a:r>
          </a:p>
          <a:p>
            <a:pPr marL="323861" lvl="1" indent="-161931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Leaders credit is ⅓ of their agents credit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6229" y="6834666"/>
            <a:ext cx="835585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***Based on ACTUAL BUSINESS, not TopBroker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21423" y="3761169"/>
            <a:ext cx="2492013" cy="133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those that are NEW agents who’ve submitted their first app after June 1st 2025, all points are DOUBLED!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go.chcagents.com/e/1069352/CompassHealthConsultants-/dcr4k4/1747580133/h/V8rOU8A14Oybg0nb3eVsxUzLzUNhQSlPEQs5CBGMsBM"/>
          </p:cNvPr>
          <p:cNvSpPr/>
          <p:nvPr/>
        </p:nvSpPr>
        <p:spPr>
          <a:xfrm>
            <a:off x="5373951" y="4076885"/>
            <a:ext cx="386061" cy="817059"/>
          </a:xfrm>
          <a:custGeom>
            <a:avLst/>
            <a:gdLst/>
            <a:ahLst/>
            <a:cxnLst/>
            <a:rect l="l" t="t" r="r" b="b"/>
            <a:pathLst>
              <a:path w="386061" h="817059">
                <a:moveTo>
                  <a:pt x="0" y="0"/>
                </a:moveTo>
                <a:lnTo>
                  <a:pt x="386060" y="0"/>
                </a:lnTo>
                <a:lnTo>
                  <a:pt x="386060" y="817059"/>
                </a:lnTo>
                <a:lnTo>
                  <a:pt x="0" y="817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5" tooltip="https://go.chcagents.com/e/1069352/pany-compasshealthconsultants-/dcr4k7/1747580133/h/V8rOU8A14Oybg0nb3eVsxUzLzUNhQSlPEQs5CBGMsBM"/>
          </p:cNvPr>
          <p:cNvSpPr/>
          <p:nvPr/>
        </p:nvSpPr>
        <p:spPr>
          <a:xfrm>
            <a:off x="3042553" y="411965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8" tooltip="https://go.chcagents.com/e/1069352/compasshealthconsultants--/dcr4k1/1747580133/h/V8rOU8A14Oybg0nb3eVsxUzLzUNhQSlPEQs5CBGMsBM"/>
          </p:cNvPr>
          <p:cNvSpPr/>
          <p:nvPr/>
        </p:nvSpPr>
        <p:spPr>
          <a:xfrm>
            <a:off x="631311" y="4076885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0" y="0"/>
                </a:moveTo>
                <a:lnTo>
                  <a:pt x="731520" y="0"/>
                </a:lnTo>
                <a:lnTo>
                  <a:pt x="73152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34154" y="382048"/>
            <a:ext cx="1387926" cy="1387926"/>
          </a:xfrm>
          <a:custGeom>
            <a:avLst/>
            <a:gdLst/>
            <a:ahLst/>
            <a:cxnLst/>
            <a:rect l="l" t="t" r="r" b="b"/>
            <a:pathLst>
              <a:path w="1387926" h="1387926">
                <a:moveTo>
                  <a:pt x="0" y="0"/>
                </a:moveTo>
                <a:lnTo>
                  <a:pt x="1387926" y="0"/>
                </a:lnTo>
                <a:lnTo>
                  <a:pt x="1387926" y="1387926"/>
                </a:lnTo>
                <a:lnTo>
                  <a:pt x="0" y="1387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3812321" y="1463040"/>
            <a:ext cx="5941279" cy="5852160"/>
          </a:xfrm>
          <a:custGeom>
            <a:avLst/>
            <a:gdLst/>
            <a:ahLst/>
            <a:cxnLst/>
            <a:rect l="l" t="t" r="r" b="b"/>
            <a:pathLst>
              <a:path w="5941279" h="5852160">
                <a:moveTo>
                  <a:pt x="0" y="0"/>
                </a:moveTo>
                <a:lnTo>
                  <a:pt x="5941279" y="0"/>
                </a:lnTo>
                <a:lnTo>
                  <a:pt x="5941279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56364" y="3453660"/>
            <a:ext cx="45461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9"/>
              </a:lnSpc>
              <a:spcBef>
                <a:spcPct val="0"/>
              </a:spcBef>
            </a:pPr>
            <a:r>
              <a:rPr lang="en-US" sz="1699">
                <a:solidFill>
                  <a:srgbClr val="341919"/>
                </a:solidFill>
                <a:latin typeface="IBM Plex Sans Hebrew Text"/>
                <a:ea typeface="IBM Plex Sans Hebrew Text"/>
                <a:cs typeface="IBM Plex Sans Hebrew Text"/>
                <a:sym typeface="IBM Plex Sans Hebrew Text"/>
              </a:rPr>
              <a:t>Follow us on social media!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31311" y="1250816"/>
            <a:ext cx="6817503" cy="1455262"/>
            <a:chOff x="0" y="0"/>
            <a:chExt cx="9090003" cy="1940350"/>
          </a:xfrm>
        </p:grpSpPr>
        <p:sp>
          <p:nvSpPr>
            <p:cNvPr id="9" name="TextBox 9"/>
            <p:cNvSpPr txBox="1"/>
            <p:nvPr/>
          </p:nvSpPr>
          <p:spPr>
            <a:xfrm>
              <a:off x="0" y="85725"/>
              <a:ext cx="9090003" cy="921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00"/>
                </a:lnSpc>
              </a:pPr>
              <a:r>
                <a:rPr lang="en-US" sz="5000" i="1">
                  <a:solidFill>
                    <a:srgbClr val="D55B73"/>
                  </a:solidFill>
                  <a:latin typeface="Belleza"/>
                  <a:ea typeface="Belleza"/>
                  <a:cs typeface="Belleza"/>
                  <a:sym typeface="Belleza"/>
                </a:rPr>
                <a:t>Questions? Comments?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342815"/>
              <a:ext cx="909000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90"/>
                </a:lnSpc>
              </a:pPr>
              <a:r>
                <a:rPr lang="en-US" sz="3000">
                  <a:solidFill>
                    <a:srgbClr val="341919"/>
                  </a:solidFill>
                  <a:latin typeface="Belleza"/>
                  <a:ea typeface="Belleza"/>
                  <a:cs typeface="Belleza"/>
                  <a:sym typeface="Belleza"/>
                </a:rPr>
                <a:t>Next JK Update: Thursday July 10th 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709237" cy="2778704"/>
          </a:xfrm>
          <a:custGeom>
            <a:avLst/>
            <a:gdLst/>
            <a:ahLst/>
            <a:cxnLst/>
            <a:rect l="l" t="t" r="r" b="b"/>
            <a:pathLst>
              <a:path w="2709237" h="2778704">
                <a:moveTo>
                  <a:pt x="0" y="0"/>
                </a:moveTo>
                <a:lnTo>
                  <a:pt x="2709237" y="0"/>
                </a:lnTo>
                <a:lnTo>
                  <a:pt x="2709237" y="2778704"/>
                </a:lnTo>
                <a:lnTo>
                  <a:pt x="0" y="277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640508" y="5180763"/>
            <a:ext cx="2113092" cy="2134437"/>
          </a:xfrm>
          <a:custGeom>
            <a:avLst/>
            <a:gdLst/>
            <a:ahLst/>
            <a:cxnLst/>
            <a:rect l="l" t="t" r="r" b="b"/>
            <a:pathLst>
              <a:path w="2113092" h="2134437">
                <a:moveTo>
                  <a:pt x="0" y="0"/>
                </a:moveTo>
                <a:lnTo>
                  <a:pt x="2113092" y="0"/>
                </a:lnTo>
                <a:lnTo>
                  <a:pt x="2113092" y="2134437"/>
                </a:lnTo>
                <a:lnTo>
                  <a:pt x="0" y="2134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26464" y="2712029"/>
            <a:ext cx="7589993" cy="2639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</a:pPr>
            <a:endParaRPr/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next CHC New Agent Training &amp; Development is July 22nd and 23rd in St. Louis. Send your referrals to recruiting@chcquotes.com, and you could get a $1,000 cash bonus when the new recruit hits their 10th paid application. The new agent must hit the 10th paid application in their first</a:t>
            </a: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months.</a:t>
            </a:r>
          </a:p>
          <a:p>
            <a:pPr algn="ctr">
              <a:lnSpc>
                <a:spcPts val="2366"/>
              </a:lnSpc>
            </a:pPr>
            <a:endParaRPr lang="en-US" sz="1416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*Must have a $25 minimum premium per application</a:t>
            </a:r>
          </a:p>
          <a:p>
            <a:pPr algn="ctr">
              <a:lnSpc>
                <a:spcPts val="2366"/>
              </a:lnSpc>
            </a:pPr>
            <a:r>
              <a:rPr lang="en-US" sz="1416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*ACA plans do not qualify</a:t>
            </a:r>
          </a:p>
        </p:txBody>
      </p:sp>
      <p:sp>
        <p:nvSpPr>
          <p:cNvPr id="5" name="Freeform 5"/>
          <p:cNvSpPr/>
          <p:nvPr/>
        </p:nvSpPr>
        <p:spPr>
          <a:xfrm>
            <a:off x="-275995" y="5188915"/>
            <a:ext cx="3901440" cy="2789530"/>
          </a:xfrm>
          <a:custGeom>
            <a:avLst/>
            <a:gdLst/>
            <a:ahLst/>
            <a:cxnLst/>
            <a:rect l="l" t="t" r="r" b="b"/>
            <a:pathLst>
              <a:path w="3901440" h="2789530">
                <a:moveTo>
                  <a:pt x="0" y="0"/>
                </a:moveTo>
                <a:lnTo>
                  <a:pt x="3901440" y="0"/>
                </a:lnTo>
                <a:lnTo>
                  <a:pt x="3901440" y="2789530"/>
                </a:lnTo>
                <a:lnTo>
                  <a:pt x="0" y="2789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017890" y="10228"/>
            <a:ext cx="1997134" cy="2288978"/>
          </a:xfrm>
          <a:custGeom>
            <a:avLst/>
            <a:gdLst/>
            <a:ahLst/>
            <a:cxnLst/>
            <a:rect l="l" t="t" r="r" b="b"/>
            <a:pathLst>
              <a:path w="1997134" h="2288978">
                <a:moveTo>
                  <a:pt x="0" y="0"/>
                </a:moveTo>
                <a:lnTo>
                  <a:pt x="1997133" y="0"/>
                </a:lnTo>
                <a:lnTo>
                  <a:pt x="1997133" y="2288978"/>
                </a:lnTo>
                <a:lnTo>
                  <a:pt x="0" y="2288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709237" y="225804"/>
            <a:ext cx="5901870" cy="1734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16">
                <a:solidFill>
                  <a:srgbClr val="000000"/>
                </a:solidFill>
                <a:latin typeface="TAN Headline"/>
                <a:ea typeface="TAN Headline"/>
                <a:cs typeface="TAN Headline"/>
                <a:sym typeface="TAN Headline"/>
              </a:rPr>
              <a:t>Do you know someone looking for a new career? </a:t>
            </a:r>
          </a:p>
          <a:p>
            <a:pPr algn="ctr">
              <a:lnSpc>
                <a:spcPts val="2199"/>
              </a:lnSpc>
            </a:pPr>
            <a:endParaRPr lang="en-US" sz="2816">
              <a:solidFill>
                <a:srgbClr val="000000"/>
              </a:solidFill>
              <a:latin typeface="TAN Headline"/>
              <a:ea typeface="TAN Headline"/>
              <a:cs typeface="TAN Headline"/>
              <a:sym typeface="TAN Headline"/>
            </a:endParaRPr>
          </a:p>
          <a:p>
            <a:pPr algn="ctr">
              <a:lnSpc>
                <a:spcPts val="2199"/>
              </a:lnSpc>
            </a:pPr>
            <a:endParaRPr lang="en-US" sz="2816">
              <a:solidFill>
                <a:srgbClr val="000000"/>
              </a:solidFill>
              <a:latin typeface="TAN Headline"/>
              <a:ea typeface="TAN Headline"/>
              <a:cs typeface="TAN Headline"/>
              <a:sym typeface="TAN Headli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165" y="61134"/>
            <a:ext cx="1018691" cy="1018691"/>
          </a:xfrm>
          <a:custGeom>
            <a:avLst/>
            <a:gdLst/>
            <a:ahLst/>
            <a:cxnLst/>
            <a:rect l="l" t="t" r="r" b="b"/>
            <a:pathLst>
              <a:path w="1018691" h="1018691">
                <a:moveTo>
                  <a:pt x="0" y="0"/>
                </a:moveTo>
                <a:lnTo>
                  <a:pt x="1018691" y="0"/>
                </a:lnTo>
                <a:lnTo>
                  <a:pt x="1018691" y="1018691"/>
                </a:lnTo>
                <a:lnTo>
                  <a:pt x="0" y="1018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07322" y="5634794"/>
            <a:ext cx="4319032" cy="388713"/>
          </a:xfrm>
          <a:custGeom>
            <a:avLst/>
            <a:gdLst/>
            <a:ahLst/>
            <a:cxnLst/>
            <a:rect l="l" t="t" r="r" b="b"/>
            <a:pathLst>
              <a:path w="4319032" h="388713">
                <a:moveTo>
                  <a:pt x="0" y="0"/>
                </a:moveTo>
                <a:lnTo>
                  <a:pt x="4319032" y="0"/>
                </a:lnTo>
                <a:lnTo>
                  <a:pt x="4319032" y="388713"/>
                </a:lnTo>
                <a:lnTo>
                  <a:pt x="0" y="38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51767" y="165334"/>
            <a:ext cx="7250066" cy="1760873"/>
            <a:chOff x="0" y="0"/>
            <a:chExt cx="9666755" cy="2347830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9666755" cy="795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2"/>
                </a:lnSpc>
              </a:pPr>
              <a:r>
                <a:rPr lang="en-US" sz="3956" b="1" spc="735">
                  <a:solidFill>
                    <a:srgbClr val="000000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UPCOMING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13246"/>
              <a:ext cx="9666755" cy="1534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06"/>
                </a:lnSpc>
              </a:pPr>
              <a:r>
                <a:rPr lang="en-US" sz="7895" b="1">
                  <a:solidFill>
                    <a:srgbClr val="000000"/>
                  </a:solidFill>
                  <a:latin typeface="ITC New Baskerville Semi-Bold"/>
                  <a:ea typeface="ITC New Baskerville Semi-Bold"/>
                  <a:cs typeface="ITC New Baskerville Semi-Bold"/>
                  <a:sym typeface="ITC New Baskerville Semi-Bold"/>
                </a:rPr>
                <a:t>TRAININGS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2000" y="1660284"/>
            <a:ext cx="137953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Kickstart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8643" y="2028584"/>
            <a:ext cx="3790365" cy="16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10, 24: Attitude is Everything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11, 25: Foundations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15, 29: Expectations &amp; Action Plans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16, 30: Show Me the Money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17, 31: Handling Objections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14, 28: Elevator Speech &amp; First 5 Seconds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18: How to Build Your Business</a:t>
            </a:r>
          </a:p>
          <a:p>
            <a:pPr algn="l">
              <a:lnSpc>
                <a:spcPts val="1679"/>
              </a:lnSpc>
            </a:pPr>
            <a:endParaRPr lang="en-US" sz="12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2370" y="3655454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Thursday Trainings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7034" y="4023754"/>
            <a:ext cx="3115309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10, 24: JK Agency Updates Call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17: Group Insurance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31: Life Insurance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1245" y="4990489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Monday Madness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7034" y="5384968"/>
            <a:ext cx="2696906" cy="61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14: Keeping Clients Happy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21: Medicare Updates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28: LifeX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07322" y="1943522"/>
            <a:ext cx="3154637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Team Dials with Q&amp;A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33879" y="2279748"/>
            <a:ext cx="79652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15, 29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7196" y="2608678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Agent Training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80623" y="2988090"/>
            <a:ext cx="1704231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22 &amp; 23: St. Louis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80623" y="35114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Dialing for Dollars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33879" y="3889231"/>
            <a:ext cx="5310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July 19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80623" y="4920661"/>
            <a:ext cx="417565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Agent Support 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80623" y="5288961"/>
            <a:ext cx="1807518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Every Tuesday at 9am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350698" y="5674528"/>
            <a:ext cx="4175656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NEW! LifeX  &amp; BHPI Group Webinars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3879" y="6066368"/>
            <a:ext cx="4208115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LifeX: Wed / Fri at 11am CST Link on chcagents.com</a:t>
            </a:r>
          </a:p>
          <a:p>
            <a:pPr algn="l">
              <a:lnSpc>
                <a:spcPts val="1819"/>
              </a:lnSpc>
            </a:pPr>
            <a:endParaRPr lang="en-US" sz="12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Keep checking chcagents.com for updates!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9361" y="6943795"/>
            <a:ext cx="3893493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**MORE INFORMATION ON CHCAGENTS.COM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47196" y="4213906"/>
            <a:ext cx="2737664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Medicare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47196" y="4591731"/>
            <a:ext cx="4122465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Medicare Minute Wednesday Every Wed Morning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3418" y="3346958"/>
            <a:ext cx="3546764" cy="2926080"/>
          </a:xfrm>
          <a:custGeom>
            <a:avLst/>
            <a:gdLst/>
            <a:ahLst/>
            <a:cxnLst/>
            <a:rect l="l" t="t" r="r" b="b"/>
            <a:pathLst>
              <a:path w="3546764" h="2926080">
                <a:moveTo>
                  <a:pt x="0" y="0"/>
                </a:moveTo>
                <a:lnTo>
                  <a:pt x="3546764" y="0"/>
                </a:lnTo>
                <a:lnTo>
                  <a:pt x="354676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90316" y="479098"/>
            <a:ext cx="4572967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000000"/>
                </a:solidFill>
                <a:latin typeface="Agrandir Grand Bold"/>
                <a:ea typeface="Agrandir Grand Bold"/>
                <a:cs typeface="Agrandir Grand Bold"/>
                <a:sym typeface="Agrandir Grand Bold"/>
              </a:rPr>
              <a:t>Agent Support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2413" y="1938777"/>
            <a:ext cx="8008773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ask that all agents communicate with professionalism and respect so we can work effectively together.</a:t>
            </a:r>
          </a:p>
          <a:p>
            <a:pPr algn="ctr">
              <a:lnSpc>
                <a:spcPts val="3220"/>
              </a:lnSpc>
            </a:pPr>
            <a:endParaRPr lang="en-US" sz="230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3" r="-300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62086" y="4111922"/>
            <a:ext cx="1905951" cy="32032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702" y="160138"/>
            <a:ext cx="9706898" cy="3144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8"/>
              </a:lnSpc>
            </a:pPr>
            <a:r>
              <a:rPr lang="en-US" sz="3016" b="1" i="1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NEW TEXTING NUMBER - OPT IN TODAY</a:t>
            </a:r>
          </a:p>
          <a:p>
            <a:pPr algn="ctr">
              <a:lnSpc>
                <a:spcPts val="5038"/>
              </a:lnSpc>
            </a:pPr>
            <a:endParaRPr lang="en-US" sz="3016" b="1" i="1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ctr">
              <a:lnSpc>
                <a:spcPts val="5038"/>
              </a:lnSpc>
            </a:pPr>
            <a:r>
              <a:rPr lang="en-US" sz="30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Text “START” to (314) 742-7842</a:t>
            </a:r>
          </a:p>
          <a:p>
            <a:pPr algn="ctr">
              <a:lnSpc>
                <a:spcPts val="5038"/>
              </a:lnSpc>
            </a:pPr>
            <a:endParaRPr lang="en-US" sz="3016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366"/>
              </a:lnSpc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*You'll get a message saying you subscribed to HST STL LLC - that is Compass Health Consultants legal name, and you'll get texting updates through that new number starting soon.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card&#10;&#10;AI-generated content may be incorrect.">
            <a:extLst>
              <a:ext uri="{FF2B5EF4-FFF2-40B4-BE49-F238E27FC236}">
                <a16:creationId xmlns:a16="http://schemas.microsoft.com/office/drawing/2014/main" id="{DD09828C-8203-B643-ADC9-AADBDEB9C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"/>
            <a:ext cx="9757806" cy="73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6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58444" y="0"/>
            <a:ext cx="5486400" cy="2141936"/>
          </a:xfrm>
          <a:custGeom>
            <a:avLst/>
            <a:gdLst/>
            <a:ahLst/>
            <a:cxnLst/>
            <a:rect l="l" t="t" r="r" b="b"/>
            <a:pathLst>
              <a:path w="5486400" h="2141936">
                <a:moveTo>
                  <a:pt x="0" y="0"/>
                </a:moveTo>
                <a:lnTo>
                  <a:pt x="5486400" y="0"/>
                </a:lnTo>
                <a:lnTo>
                  <a:pt x="5486400" y="2141936"/>
                </a:lnTo>
                <a:lnTo>
                  <a:pt x="0" y="2141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404" b="-947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22208" y="2084786"/>
            <a:ext cx="8109185" cy="504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endParaRPr/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deadline for BHPI enrollments is the 15th of the month before the effective date.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Agents should be sending BHPI enrollment documents to group@themvpplans.com.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Agents’ questions regarding commission should be directed to their upline manager or LOA. For CHC agents commission schedule is located on the CHC agent website under commissions.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 all questions about the BHPI plans/enrollment, please go to the website https://www.bhpigroup.com. After reviewing the videos, if you still have questions, please reach out to schedule a call.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Anthem network is being added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BHPI Reoccuring Webinar: Wednesdays 4pm CST Link on www.chcagents.com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network under 100 eligible</a:t>
            </a:r>
          </a:p>
          <a:p>
            <a:pPr marL="611824" lvl="2" indent="-203941" algn="l">
              <a:lnSpc>
                <a:spcPts val="2762"/>
              </a:lnSpc>
              <a:buFont typeface="Arial"/>
              <a:buChar char="⚬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networks 101-200 eligible</a:t>
            </a:r>
          </a:p>
          <a:p>
            <a:pPr marL="305912" lvl="1" indent="-152956" algn="l">
              <a:lnSpc>
                <a:spcPts val="2762"/>
              </a:lnSpc>
              <a:buFont typeface="Arial"/>
              <a:buChar char="•"/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VL group plans have waiting periods like individual plans</a:t>
            </a:r>
          </a:p>
          <a:p>
            <a:pPr algn="l">
              <a:lnSpc>
                <a:spcPts val="2762"/>
              </a:lnSpc>
            </a:pPr>
            <a:r>
              <a:rPr lang="en-US" sz="1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08253" y="4389120"/>
            <a:ext cx="2937094" cy="2926080"/>
          </a:xfrm>
          <a:custGeom>
            <a:avLst/>
            <a:gdLst/>
            <a:ahLst/>
            <a:cxnLst/>
            <a:rect l="l" t="t" r="r" b="b"/>
            <a:pathLst>
              <a:path w="2937094" h="2926080">
                <a:moveTo>
                  <a:pt x="0" y="0"/>
                </a:moveTo>
                <a:lnTo>
                  <a:pt x="2937094" y="0"/>
                </a:lnTo>
                <a:lnTo>
                  <a:pt x="293709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6146" y="573259"/>
            <a:ext cx="2986550" cy="1112321"/>
          </a:xfrm>
          <a:custGeom>
            <a:avLst/>
            <a:gdLst/>
            <a:ahLst/>
            <a:cxnLst/>
            <a:rect l="l" t="t" r="r" b="b"/>
            <a:pathLst>
              <a:path w="2986550" h="1112321">
                <a:moveTo>
                  <a:pt x="0" y="0"/>
                </a:moveTo>
                <a:lnTo>
                  <a:pt x="2986550" y="0"/>
                </a:lnTo>
                <a:lnTo>
                  <a:pt x="2986550" y="1112321"/>
                </a:lnTo>
                <a:lnTo>
                  <a:pt x="0" y="1112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76800" y="573259"/>
            <a:ext cx="4408748" cy="870466"/>
          </a:xfrm>
          <a:custGeom>
            <a:avLst/>
            <a:gdLst/>
            <a:ahLst/>
            <a:cxnLst/>
            <a:rect l="l" t="t" r="r" b="b"/>
            <a:pathLst>
              <a:path w="4408748" h="870466">
                <a:moveTo>
                  <a:pt x="0" y="0"/>
                </a:moveTo>
                <a:lnTo>
                  <a:pt x="4408748" y="0"/>
                </a:lnTo>
                <a:lnTo>
                  <a:pt x="4408748" y="870466"/>
                </a:lnTo>
                <a:lnTo>
                  <a:pt x="0" y="870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1804" y="2348251"/>
            <a:ext cx="7589993" cy="147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6"/>
              </a:lnSpc>
            </a:pPr>
            <a:r>
              <a:rPr lang="en-US" sz="241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New CHC agents that have not written business yet are eligible to get a 3 months advance for a 6 month period for LifeX and Iron Health!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1342</Words>
  <Application>Microsoft Macintosh PowerPoint</Application>
  <PresentationFormat>Custom</PresentationFormat>
  <Paragraphs>228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Montserrat Bold Italics</vt:lpstr>
      <vt:lpstr>Calibri</vt:lpstr>
      <vt:lpstr>Open Sans Extra Bold</vt:lpstr>
      <vt:lpstr>Coco Gothic Bold</vt:lpstr>
      <vt:lpstr>Arial</vt:lpstr>
      <vt:lpstr>Belleza</vt:lpstr>
      <vt:lpstr>Gulfs Display</vt:lpstr>
      <vt:lpstr>ITC New Baskerville Semi-Bold</vt:lpstr>
      <vt:lpstr>Agrandir Grand</vt:lpstr>
      <vt:lpstr>IBM Plex Sans Hebrew Text</vt:lpstr>
      <vt:lpstr>Open Sans Bold</vt:lpstr>
      <vt:lpstr>Agrandir Grand Bold</vt:lpstr>
      <vt:lpstr>Montserrat Bold</vt:lpstr>
      <vt:lpstr>TAN Headline</vt:lpstr>
      <vt:lpstr>Montserrat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JK Sales Call July 10</dc:title>
  <cp:lastModifiedBy>Mari Krivelow</cp:lastModifiedBy>
  <cp:revision>3</cp:revision>
  <dcterms:created xsi:type="dcterms:W3CDTF">2006-08-16T00:00:00Z</dcterms:created>
  <dcterms:modified xsi:type="dcterms:W3CDTF">2025-07-10T15:00:06Z</dcterms:modified>
  <dc:identifier>DAGsr6r_BrE</dc:identifier>
</cp:coreProperties>
</file>