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753600" cy="7315200"/>
  <p:notesSz cx="6858000" cy="9144000"/>
  <p:embeddedFontLst>
    <p:embeddedFont>
      <p:font typeface="Belleza" panose="02000503050000020003" pitchFamily="2" charset="77"/>
      <p:regular r:id="rId26"/>
    </p:embeddedFont>
    <p:embeddedFont>
      <p:font typeface="Coco Gothic" pitchFamily="2" charset="0"/>
      <p:regular r:id="rId27"/>
    </p:embeddedFont>
    <p:embeddedFont>
      <p:font typeface="Coco Gothic Bold" pitchFamily="2" charset="0"/>
      <p:regular r:id="rId28"/>
      <p:bold r:id="rId29"/>
    </p:embeddedFont>
    <p:embeddedFont>
      <p:font typeface="Gulfs Display" pitchFamily="2" charset="77"/>
      <p:regular r:id="rId30"/>
    </p:embeddedFont>
    <p:embeddedFont>
      <p:font typeface="IBM Plex Sans Hebrew Text" panose="020B0503050203000203" pitchFamily="34" charset="-79"/>
      <p:regular r:id="rId31"/>
    </p:embeddedFont>
    <p:embeddedFont>
      <p:font typeface="ITC New Baskerville Semi-Bold" panose="02020702060506020304" pitchFamily="18" charset="77"/>
      <p:regular r:id="rId32"/>
      <p:bold r:id="rId33"/>
    </p:embeddedFont>
    <p:embeddedFont>
      <p:font typeface="League Gothic" pitchFamily="2" charset="77"/>
      <p:regular r:id="rId34"/>
    </p:embeddedFont>
    <p:embeddedFont>
      <p:font typeface="Montserrat" pitchFamily="2" charset="77"/>
      <p:regular r:id="rId35"/>
      <p:bold r:id="rId36"/>
      <p:italic r:id="rId37"/>
      <p:boldItalic r:id="rId38"/>
    </p:embeddedFont>
    <p:embeddedFont>
      <p:font typeface="Montserrat Bold" pitchFamily="2" charset="77"/>
      <p:regular r:id="rId39"/>
      <p:bold r:id="rId40"/>
    </p:embeddedFont>
    <p:embeddedFont>
      <p:font typeface="Montserrat Bold Italics" pitchFamily="2" charset="77"/>
      <p:regular r:id="rId41"/>
      <p:bold r:id="rId42"/>
      <p:italic r:id="rId43"/>
      <p:boldItalic r:id="rId44"/>
    </p:embeddedFont>
    <p:embeddedFont>
      <p:font typeface="TAN Headline" pitchFamily="2"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35" autoAdjust="0"/>
  </p:normalViewPr>
  <p:slideViewPr>
    <p:cSldViewPr>
      <p:cViewPr varScale="1">
        <p:scale>
          <a:sx n="112" d="100"/>
          <a:sy n="112" d="100"/>
        </p:scale>
        <p:origin x="16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w tanya.</a:t>
            </a:r>
          </a:p>
          <a:p>
            <a:r>
              <a:rPr lang="en-US"/>
              <a:t>65 new people paid this month. math aint mathin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ameribenefit plan</a:t>
            </a:r>
          </a:p>
          <a:p>
            <a:r>
              <a:rPr lang="en-US"/>
              <a:t>iron health</a:t>
            </a:r>
          </a:p>
          <a:p>
            <a:r>
              <a:rPr lang="en-US"/>
              <a:t>flex benefit</a:t>
            </a:r>
          </a:p>
          <a:p>
            <a:r>
              <a:rPr lang="en-US"/>
              <a:t>med mutual</a:t>
            </a:r>
          </a:p>
          <a:p>
            <a:r>
              <a:rPr lang="en-US"/>
              <a:t>enroll prime</a:t>
            </a:r>
          </a:p>
          <a:p>
            <a:r>
              <a:rPr lang="en-US"/>
              <a:t>lifex</a:t>
            </a:r>
          </a:p>
          <a:p>
            <a:r>
              <a:rPr lang="en-US"/>
              <a:t>ncd</a:t>
            </a:r>
          </a:p>
          <a:p>
            <a:r>
              <a:rPr lang="en-US"/>
              <a:t>oneshare</a:t>
            </a:r>
          </a:p>
          <a:p>
            <a:r>
              <a:rPr lang="en-US"/>
              <a:t>group</a:t>
            </a:r>
          </a:p>
          <a:p>
            <a:endParaRPr lang="en-US"/>
          </a:p>
          <a:p>
            <a:r>
              <a:rPr lang="en-US"/>
              <a:t>iron health and enroll prime and one share: $10 Compass Cash</a:t>
            </a:r>
          </a:p>
          <a:p>
            <a:endParaRPr lang="en-US"/>
          </a:p>
          <a:p>
            <a:r>
              <a:rPr lang="en-US"/>
              <a:t>lifex: $15 compass cash</a:t>
            </a:r>
          </a:p>
          <a:p>
            <a:endParaRPr lang="en-US"/>
          </a:p>
          <a:p>
            <a:r>
              <a:rPr lang="en-US"/>
              <a:t>everything else except for group: $5 compass cash</a:t>
            </a:r>
          </a:p>
          <a:p>
            <a:endParaRPr lang="en-US"/>
          </a:p>
          <a:p>
            <a:r>
              <a:rPr lang="en-US"/>
              <a:t>group: $5 CC per employee</a:t>
            </a:r>
          </a:p>
          <a:p>
            <a:endParaRPr lang="en-US"/>
          </a:p>
          <a:p>
            <a:r>
              <a:rPr lang="en-US"/>
              <a:t>rules: each application submitted and paid june 1 until 12/22 you will get that amount of compass cash towards the cost of your trip. all policies written from jan 1 - may 31st they will be given 50% credit ($10 with be $5). the top 15 agents and top 3 leaders by compass cash points will go for free. leaders credit equals 1/3 the credit of the agents credit. </a:t>
            </a:r>
          </a:p>
          <a:p>
            <a:endParaRPr lang="en-US"/>
          </a:p>
          <a:p>
            <a:r>
              <a:rPr lang="en-US"/>
              <a:t>CC is redeemable towards the cost of the trip including up to $750 of flight credit</a:t>
            </a:r>
          </a:p>
          <a:p>
            <a:endParaRPr lang="en-US"/>
          </a:p>
          <a:p>
            <a:r>
              <a:rPr lang="en-US"/>
              <a:t>top 15 free hotel accomodation + 750 flight credit per couple</a:t>
            </a:r>
          </a:p>
          <a:p>
            <a:endParaRPr lang="en-US"/>
          </a:p>
          <a:p>
            <a:r>
              <a:rPr lang="en-US"/>
              <a:t>ask amy: drop dead date (when to let us know if they're going on trip) (dad thinks Jan 15)</a:t>
            </a:r>
          </a:p>
          <a:p>
            <a:endParaRPr lang="en-US"/>
          </a:p>
          <a:p>
            <a:endParaRPr lang="en-US"/>
          </a:p>
          <a:p>
            <a:r>
              <a:rPr lang="en-US"/>
              <a:t>ON ACTUAL BUSINESS - NOT TB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ameribenefit plan</a:t>
            </a:r>
          </a:p>
          <a:p>
            <a:r>
              <a:rPr lang="en-US"/>
              <a:t>iron health</a:t>
            </a:r>
          </a:p>
          <a:p>
            <a:r>
              <a:rPr lang="en-US"/>
              <a:t>flex benefit</a:t>
            </a:r>
          </a:p>
          <a:p>
            <a:r>
              <a:rPr lang="en-US"/>
              <a:t>med mutual</a:t>
            </a:r>
          </a:p>
          <a:p>
            <a:r>
              <a:rPr lang="en-US"/>
              <a:t>enroll prime</a:t>
            </a:r>
          </a:p>
          <a:p>
            <a:r>
              <a:rPr lang="en-US"/>
              <a:t>lifex</a:t>
            </a:r>
          </a:p>
          <a:p>
            <a:r>
              <a:rPr lang="en-US"/>
              <a:t>ncd</a:t>
            </a:r>
          </a:p>
          <a:p>
            <a:r>
              <a:rPr lang="en-US"/>
              <a:t>oneshare</a:t>
            </a:r>
          </a:p>
          <a:p>
            <a:r>
              <a:rPr lang="en-US"/>
              <a:t>group</a:t>
            </a:r>
          </a:p>
          <a:p>
            <a:endParaRPr lang="en-US"/>
          </a:p>
          <a:p>
            <a:r>
              <a:rPr lang="en-US"/>
              <a:t>iron health and enroll prime and one share: $10 Compass Cash</a:t>
            </a:r>
          </a:p>
          <a:p>
            <a:endParaRPr lang="en-US"/>
          </a:p>
          <a:p>
            <a:r>
              <a:rPr lang="en-US"/>
              <a:t>lifex: $15 compass cash</a:t>
            </a:r>
          </a:p>
          <a:p>
            <a:endParaRPr lang="en-US"/>
          </a:p>
          <a:p>
            <a:r>
              <a:rPr lang="en-US"/>
              <a:t>everything else except for group: $5 compass cash</a:t>
            </a:r>
          </a:p>
          <a:p>
            <a:endParaRPr lang="en-US"/>
          </a:p>
          <a:p>
            <a:r>
              <a:rPr lang="en-US"/>
              <a:t>group: $5 CC per employee</a:t>
            </a:r>
          </a:p>
          <a:p>
            <a:endParaRPr lang="en-US"/>
          </a:p>
          <a:p>
            <a:r>
              <a:rPr lang="en-US"/>
              <a:t>rules: each application submitted and paid june 1 until 12/22 you will get that amount of compass cash towards the cost of your trip. all policies written from jan 1 - may 31st they will be given 50% credit ($10 with be $5). the top 15 agents and top 3 leaders by compass cash points will go for free. leaders credit equals 1/3 the credit of the agents credit. </a:t>
            </a:r>
          </a:p>
          <a:p>
            <a:endParaRPr lang="en-US"/>
          </a:p>
          <a:p>
            <a:r>
              <a:rPr lang="en-US"/>
              <a:t>CC is redeemable towards the cost of the trip including up to $750 of flight credit</a:t>
            </a:r>
          </a:p>
          <a:p>
            <a:endParaRPr lang="en-US"/>
          </a:p>
          <a:p>
            <a:r>
              <a:rPr lang="en-US"/>
              <a:t>top 15 free hotel accomodation + 750 flight credit per couple</a:t>
            </a:r>
          </a:p>
          <a:p>
            <a:endParaRPr lang="en-US"/>
          </a:p>
          <a:p>
            <a:r>
              <a:rPr lang="en-US"/>
              <a:t>ask amy: drop dead date (when to let us know if they're going on trip) (dad thinks Jan 15)</a:t>
            </a:r>
          </a:p>
          <a:p>
            <a:endParaRPr lang="en-US"/>
          </a:p>
          <a:p>
            <a:endParaRPr lang="en-US"/>
          </a:p>
          <a:p>
            <a:r>
              <a:rPr lang="en-US"/>
              <a:t>ON ACTUAL BUSINESS - NOT TB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l.gourl.es/l/bbcfba9e677a58dc4cb2560c3461546b62b18bbd?w=bWtyaXZlbG93QGNoY3F1b3Rlcy5jb20&amp;url=https%3A%2F%2Fwww.loom.com%2Fshare%2F8d6008edd3d04bda9d5dd1dcae0d0134%3Fsid%3D3c8a769a-f1fc-46ad-8302-502f0ffcce30&amp;u=11176919&amp;signature=bb49458644dc9d1b" TargetMode="External"/><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hyperlink" Target="https://l.gourl.es/l/2b6b9f77dd83cd09024f7df9a9f695287482f188?w=bWtyaXZlbG93QGNoY3F1b3Rlcy5jb20&amp;url=https%3A%2F%2Fwww.loom.com%2Fshare%2Ff37beeb8effc45a48706113364b1ea68&amp;u=11176919&amp;signature=df3eed19a0359509" TargetMode="External"/><Relationship Id="rId4" Type="http://schemas.openxmlformats.org/officeDocument/2006/relationships/hyperlink" Target="https://l.gourl.es/l/915eece38afaa114496a1993729c1a741cbcd2db?w=bWtyaXZlbG93QGNoY3F1b3Rlcy5jb20&amp;url=https%3A%2F%2Fwww.loom.com%2Fshare%2F29eca4797a674f4c85a4ead45da60f45&amp;u=11176919&amp;signature=c1f7fdb7f0b911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company/compasshealthconsultants/" TargetMode="External"/><Relationship Id="rId13"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3.png"/><Relationship Id="rId2" Type="http://schemas.openxmlformats.org/officeDocument/2006/relationships/image" Target="../media/image6.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hyperlink" Target="https://www.facebook.com/CompassHealthConsultants/" TargetMode="External"/><Relationship Id="rId5" Type="http://schemas.openxmlformats.org/officeDocument/2006/relationships/hyperlink" Target="https://www.instagram.com/compasshealthconsultants_/" TargetMode="External"/><Relationship Id="rId15" Type="http://schemas.openxmlformats.org/officeDocument/2006/relationships/image" Target="../media/image16.svg"/><Relationship Id="rId10" Type="http://schemas.openxmlformats.org/officeDocument/2006/relationships/image" Target="../media/image12.svg"/><Relationship Id="rId4" Type="http://schemas.openxmlformats.org/officeDocument/2006/relationships/image" Target="../media/image8.svg"/><Relationship Id="rId9" Type="http://schemas.openxmlformats.org/officeDocument/2006/relationships/image" Target="../media/image11.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go.chcagents.com/e/1069352/compasshealthconsultants--/dcr4k1/1747580133/h/V8rOU8A14Oybg0nb3eVsxUzLzUNhQSlPEQs5CBGMsBM" TargetMode="External"/><Relationship Id="rId13"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3.svg"/><Relationship Id="rId12" Type="http://schemas.openxmlformats.org/officeDocument/2006/relationships/image" Target="../media/image87.svg"/><Relationship Id="rId2" Type="http://schemas.openxmlformats.org/officeDocument/2006/relationships/hyperlink" Target="https://go.chcagents.com/e/1069352/CompassHealthConsultants-/dcr4k4/1747580133/h/V8rOU8A14Oybg0nb3eVsxUzLzUNhQSlPEQs5CBGMsBM" TargetMode="Externa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hyperlink" Target="https://go.chcagents.com/e/1069352/pany-compasshealthconsultants-/dcr4k7/1747580133/h/V8rOU8A14Oybg0nb3eVsxUzLzUNhQSlPEQs5CBGMsBM" TargetMode="External"/><Relationship Id="rId10" Type="http://schemas.openxmlformats.org/officeDocument/2006/relationships/image" Target="../media/image85.svg"/><Relationship Id="rId4" Type="http://schemas.openxmlformats.org/officeDocument/2006/relationships/image" Target="../media/image81.sv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hyperlink" Target="https://compasshealth-poc4420.slack.com/archives/C08LQLDU0B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317381" y="1874374"/>
            <a:ext cx="7315200" cy="3566453"/>
            <a:chOff x="0" y="0"/>
            <a:chExt cx="4639733" cy="2262056"/>
          </a:xfrm>
        </p:grpSpPr>
        <p:sp>
          <p:nvSpPr>
            <p:cNvPr id="3" name="Freeform 3"/>
            <p:cNvSpPr/>
            <p:nvPr/>
          </p:nvSpPr>
          <p:spPr>
            <a:xfrm>
              <a:off x="0" y="0"/>
              <a:ext cx="4639733" cy="2262056"/>
            </a:xfrm>
            <a:custGeom>
              <a:avLst/>
              <a:gdLst/>
              <a:ahLst/>
              <a:cxnLst/>
              <a:rect l="l" t="t" r="r" b="b"/>
              <a:pathLst>
                <a:path w="4639733" h="2262056">
                  <a:moveTo>
                    <a:pt x="0" y="0"/>
                  </a:moveTo>
                  <a:lnTo>
                    <a:pt x="4639733" y="0"/>
                  </a:lnTo>
                  <a:lnTo>
                    <a:pt x="4639733" y="2262056"/>
                  </a:lnTo>
                  <a:lnTo>
                    <a:pt x="0" y="2262056"/>
                  </a:lnTo>
                  <a:close/>
                </a:path>
              </a:pathLst>
            </a:custGeom>
            <a:solidFill>
              <a:srgbClr val="9EA2AA"/>
            </a:solidFill>
          </p:spPr>
          <p:txBody>
            <a:bodyPr/>
            <a:lstStyle/>
            <a:p>
              <a:endParaRPr lang="en-US"/>
            </a:p>
          </p:txBody>
        </p:sp>
      </p:grpSp>
      <p:grpSp>
        <p:nvGrpSpPr>
          <p:cNvPr id="4" name="Group 4"/>
          <p:cNvGrpSpPr/>
          <p:nvPr/>
        </p:nvGrpSpPr>
        <p:grpSpPr>
          <a:xfrm rot="5400000">
            <a:off x="3653373" y="-3146449"/>
            <a:ext cx="2446853" cy="9753600"/>
            <a:chOff x="0" y="0"/>
            <a:chExt cx="1961768" cy="7819962"/>
          </a:xfrm>
        </p:grpSpPr>
        <p:sp>
          <p:nvSpPr>
            <p:cNvPr id="5" name="Freeform 5"/>
            <p:cNvSpPr/>
            <p:nvPr/>
          </p:nvSpPr>
          <p:spPr>
            <a:xfrm>
              <a:off x="0" y="0"/>
              <a:ext cx="1961768" cy="7819962"/>
            </a:xfrm>
            <a:custGeom>
              <a:avLst/>
              <a:gdLst/>
              <a:ahLst/>
              <a:cxnLst/>
              <a:rect l="l" t="t" r="r" b="b"/>
              <a:pathLst>
                <a:path w="1961768" h="7819962">
                  <a:moveTo>
                    <a:pt x="0" y="0"/>
                  </a:moveTo>
                  <a:lnTo>
                    <a:pt x="1961768" y="0"/>
                  </a:lnTo>
                  <a:lnTo>
                    <a:pt x="1961768" y="7819962"/>
                  </a:lnTo>
                  <a:lnTo>
                    <a:pt x="0" y="7819962"/>
                  </a:lnTo>
                  <a:close/>
                </a:path>
              </a:pathLst>
            </a:custGeom>
            <a:solidFill>
              <a:srgbClr val="CDD6FF"/>
            </a:solidFill>
          </p:spPr>
          <p:txBody>
            <a:bodyPr/>
            <a:lstStyle/>
            <a:p>
              <a:endParaRPr lang="en-US"/>
            </a:p>
          </p:txBody>
        </p:sp>
      </p:grpSp>
      <p:grpSp>
        <p:nvGrpSpPr>
          <p:cNvPr id="6" name="Group 6"/>
          <p:cNvGrpSpPr/>
          <p:nvPr/>
        </p:nvGrpSpPr>
        <p:grpSpPr>
          <a:xfrm rot="5400000">
            <a:off x="-1144102" y="2116623"/>
            <a:ext cx="3510963" cy="240280"/>
            <a:chOff x="0" y="0"/>
            <a:chExt cx="2226861" cy="152400"/>
          </a:xfrm>
        </p:grpSpPr>
        <p:sp>
          <p:nvSpPr>
            <p:cNvPr id="7" name="Freeform 7"/>
            <p:cNvSpPr/>
            <p:nvPr/>
          </p:nvSpPr>
          <p:spPr>
            <a:xfrm>
              <a:off x="0" y="0"/>
              <a:ext cx="2226861" cy="152400"/>
            </a:xfrm>
            <a:custGeom>
              <a:avLst/>
              <a:gdLst/>
              <a:ahLst/>
              <a:cxnLst/>
              <a:rect l="l" t="t" r="r" b="b"/>
              <a:pathLst>
                <a:path w="2226861" h="152400">
                  <a:moveTo>
                    <a:pt x="0" y="0"/>
                  </a:moveTo>
                  <a:lnTo>
                    <a:pt x="2226861" y="0"/>
                  </a:lnTo>
                  <a:lnTo>
                    <a:pt x="2226861" y="152400"/>
                  </a:lnTo>
                  <a:lnTo>
                    <a:pt x="0" y="152400"/>
                  </a:lnTo>
                  <a:close/>
                </a:path>
              </a:pathLst>
            </a:custGeom>
            <a:solidFill>
              <a:srgbClr val="FFFFFF"/>
            </a:solidFill>
          </p:spPr>
          <p:txBody>
            <a:bodyPr/>
            <a:lstStyle/>
            <a:p>
              <a:endParaRPr lang="en-US"/>
            </a:p>
          </p:txBody>
        </p:sp>
      </p:grpSp>
      <p:sp>
        <p:nvSpPr>
          <p:cNvPr id="8" name="Freeform 8"/>
          <p:cNvSpPr/>
          <p:nvPr/>
        </p:nvSpPr>
        <p:spPr>
          <a:xfrm>
            <a:off x="7003039" y="731520"/>
            <a:ext cx="2094198" cy="2094198"/>
          </a:xfrm>
          <a:custGeom>
            <a:avLst/>
            <a:gdLst/>
            <a:ahLst/>
            <a:cxnLst/>
            <a:rect l="l" t="t" r="r" b="b"/>
            <a:pathLst>
              <a:path w="2094198" h="2094198">
                <a:moveTo>
                  <a:pt x="0" y="0"/>
                </a:moveTo>
                <a:lnTo>
                  <a:pt x="2094197" y="0"/>
                </a:lnTo>
                <a:lnTo>
                  <a:pt x="2094197" y="2094198"/>
                </a:lnTo>
                <a:lnTo>
                  <a:pt x="0" y="2094198"/>
                </a:lnTo>
                <a:lnTo>
                  <a:pt x="0" y="0"/>
                </a:lnTo>
                <a:close/>
              </a:path>
            </a:pathLst>
          </a:custGeom>
          <a:blipFill>
            <a:blip r:embed="rId2"/>
            <a:stretch>
              <a:fillRect/>
            </a:stretch>
          </a:blipFill>
        </p:spPr>
        <p:txBody>
          <a:bodyPr/>
          <a:lstStyle/>
          <a:p>
            <a:endParaRPr lang="en-US"/>
          </a:p>
        </p:txBody>
      </p:sp>
      <p:grpSp>
        <p:nvGrpSpPr>
          <p:cNvPr id="9" name="Group 9"/>
          <p:cNvGrpSpPr>
            <a:grpSpLocks noChangeAspect="1"/>
          </p:cNvGrpSpPr>
          <p:nvPr/>
        </p:nvGrpSpPr>
        <p:grpSpPr>
          <a:xfrm>
            <a:off x="3050383" y="4347566"/>
            <a:ext cx="2433069" cy="2433069"/>
            <a:chOff x="0" y="0"/>
            <a:chExt cx="7620000" cy="7620000"/>
          </a:xfrm>
        </p:grpSpPr>
        <p:sp>
          <p:nvSpPr>
            <p:cNvPr id="10" name="Freeform 10"/>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3"/>
              <a:stretch>
                <a:fillRect t="-4127" b="-4127"/>
              </a:stretch>
            </a:blipFill>
          </p:spPr>
          <p:txBody>
            <a:bodyPr/>
            <a:lstStyle/>
            <a:p>
              <a:endParaRPr lang="en-US"/>
            </a:p>
          </p:txBody>
        </p:sp>
        <p:sp>
          <p:nvSpPr>
            <p:cNvPr id="11" name="Freeform 11"/>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99ACFF"/>
            </a:solidFill>
          </p:spPr>
          <p:txBody>
            <a:bodyPr/>
            <a:lstStyle/>
            <a:p>
              <a:endParaRPr lang="en-US"/>
            </a:p>
          </p:txBody>
        </p:sp>
        <p:sp>
          <p:nvSpPr>
            <p:cNvPr id="12" name="Freeform 12"/>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CDD6FF"/>
            </a:solidFill>
          </p:spPr>
          <p:txBody>
            <a:bodyPr/>
            <a:lstStyle/>
            <a:p>
              <a:endParaRPr lang="en-US"/>
            </a:p>
          </p:txBody>
        </p:sp>
      </p:grpSp>
      <p:grpSp>
        <p:nvGrpSpPr>
          <p:cNvPr id="13" name="Group 13"/>
          <p:cNvGrpSpPr>
            <a:grpSpLocks noChangeAspect="1"/>
          </p:cNvGrpSpPr>
          <p:nvPr/>
        </p:nvGrpSpPr>
        <p:grpSpPr>
          <a:xfrm>
            <a:off x="240718" y="4347566"/>
            <a:ext cx="2433069" cy="2433069"/>
            <a:chOff x="0" y="0"/>
            <a:chExt cx="7620000" cy="7620000"/>
          </a:xfrm>
        </p:grpSpPr>
        <p:sp>
          <p:nvSpPr>
            <p:cNvPr id="14" name="Freeform 14"/>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4"/>
              <a:stretch>
                <a:fillRect t="-9970" b="-9970"/>
              </a:stretch>
            </a:blipFill>
          </p:spPr>
          <p:txBody>
            <a:bodyPr/>
            <a:lstStyle/>
            <a:p>
              <a:endParaRPr lang="en-US"/>
            </a:p>
          </p:txBody>
        </p:sp>
        <p:sp>
          <p:nvSpPr>
            <p:cNvPr id="15" name="Freeform 15"/>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99ACFF"/>
            </a:solidFill>
          </p:spPr>
          <p:txBody>
            <a:bodyPr/>
            <a:lstStyle/>
            <a:p>
              <a:endParaRPr lang="en-US"/>
            </a:p>
          </p:txBody>
        </p:sp>
        <p:sp>
          <p:nvSpPr>
            <p:cNvPr id="16" name="Freeform 16"/>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CDD6FF"/>
            </a:solidFill>
          </p:spPr>
          <p:txBody>
            <a:bodyPr/>
            <a:lstStyle/>
            <a:p>
              <a:endParaRPr lang="en-US"/>
            </a:p>
          </p:txBody>
        </p:sp>
      </p:grpSp>
      <p:sp>
        <p:nvSpPr>
          <p:cNvPr id="17" name="Freeform 17"/>
          <p:cNvSpPr/>
          <p:nvPr/>
        </p:nvSpPr>
        <p:spPr>
          <a:xfrm>
            <a:off x="491240" y="3992245"/>
            <a:ext cx="2084832" cy="2926080"/>
          </a:xfrm>
          <a:custGeom>
            <a:avLst/>
            <a:gdLst/>
            <a:ahLst/>
            <a:cxnLst/>
            <a:rect l="l" t="t" r="r" b="b"/>
            <a:pathLst>
              <a:path w="2084832" h="2926080">
                <a:moveTo>
                  <a:pt x="0" y="0"/>
                </a:moveTo>
                <a:lnTo>
                  <a:pt x="2084832" y="0"/>
                </a:lnTo>
                <a:lnTo>
                  <a:pt x="2084832"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1159383" y="950595"/>
            <a:ext cx="4604509" cy="1914627"/>
          </a:xfrm>
          <a:prstGeom prst="rect">
            <a:avLst/>
          </a:prstGeom>
        </p:spPr>
        <p:txBody>
          <a:bodyPr lIns="0" tIns="0" rIns="0" bIns="0" rtlCol="0" anchor="t">
            <a:spAutoFit/>
          </a:bodyPr>
          <a:lstStyle/>
          <a:p>
            <a:pPr algn="l">
              <a:lnSpc>
                <a:spcPts val="7202"/>
              </a:lnSpc>
            </a:pPr>
            <a:r>
              <a:rPr lang="en-US" sz="8002">
                <a:solidFill>
                  <a:srgbClr val="777F8F"/>
                </a:solidFill>
                <a:latin typeface="League Gothic"/>
                <a:ea typeface="League Gothic"/>
                <a:cs typeface="League Gothic"/>
                <a:sym typeface="League Gothic"/>
              </a:rPr>
              <a:t>JK AGENCY UPDATES</a:t>
            </a:r>
          </a:p>
        </p:txBody>
      </p:sp>
      <p:sp>
        <p:nvSpPr>
          <p:cNvPr id="19" name="TextBox 19"/>
          <p:cNvSpPr txBox="1"/>
          <p:nvPr/>
        </p:nvSpPr>
        <p:spPr>
          <a:xfrm>
            <a:off x="6335844" y="3165687"/>
            <a:ext cx="3278274" cy="1653117"/>
          </a:xfrm>
          <a:prstGeom prst="rect">
            <a:avLst/>
          </a:prstGeom>
        </p:spPr>
        <p:txBody>
          <a:bodyPr lIns="0" tIns="0" rIns="0" bIns="0" rtlCol="0" anchor="t">
            <a:spAutoFit/>
          </a:bodyPr>
          <a:lstStyle/>
          <a:p>
            <a:pPr marL="0" lvl="0" indent="0" algn="l">
              <a:lnSpc>
                <a:spcPts val="1333"/>
              </a:lnSpc>
              <a:spcBef>
                <a:spcPct val="0"/>
              </a:spcBef>
            </a:pPr>
            <a:r>
              <a:rPr lang="en-US" sz="1333" b="1" spc="466">
                <a:solidFill>
                  <a:srgbClr val="CDD6FF"/>
                </a:solidFill>
                <a:latin typeface="Coco Gothic Bold"/>
                <a:ea typeface="Coco Gothic Bold"/>
                <a:cs typeface="Coco Gothic Bold"/>
                <a:sym typeface="Coco Gothic Bold"/>
              </a:rPr>
              <a:t>THURSDAY,</a:t>
            </a:r>
            <a:r>
              <a:rPr lang="en-US" sz="1333" b="1" u="none" spc="466">
                <a:solidFill>
                  <a:srgbClr val="CDD6FF"/>
                </a:solidFill>
                <a:latin typeface="Coco Gothic Bold"/>
                <a:ea typeface="Coco Gothic Bold"/>
                <a:cs typeface="Coco Gothic Bold"/>
                <a:sym typeface="Coco Gothic Bold"/>
              </a:rPr>
              <a:t> JUNE 26</a:t>
            </a:r>
          </a:p>
          <a:p>
            <a:pPr marL="0" lvl="0" indent="0" algn="l">
              <a:lnSpc>
                <a:spcPts val="1333"/>
              </a:lnSpc>
              <a:spcBef>
                <a:spcPct val="0"/>
              </a:spcBef>
            </a:pPr>
            <a:endParaRPr lang="en-US" sz="1333" b="1" u="none" spc="466">
              <a:solidFill>
                <a:srgbClr val="CDD6FF"/>
              </a:solidFill>
              <a:latin typeface="Coco Gothic Bold"/>
              <a:ea typeface="Coco Gothic Bold"/>
              <a:cs typeface="Coco Gothic Bold"/>
              <a:sym typeface="Coco Gothic Bold"/>
            </a:endParaRPr>
          </a:p>
          <a:p>
            <a:pPr marL="0" lvl="0" indent="0" algn="l">
              <a:lnSpc>
                <a:spcPts val="1333"/>
              </a:lnSpc>
              <a:spcBef>
                <a:spcPct val="0"/>
              </a:spcBef>
            </a:pPr>
            <a:r>
              <a:rPr lang="en-US" sz="1333" b="1" u="none" spc="466">
                <a:solidFill>
                  <a:srgbClr val="CDD6FF"/>
                </a:solidFill>
                <a:latin typeface="Coco Gothic Bold"/>
                <a:ea typeface="Coco Gothic Bold"/>
                <a:cs typeface="Coco Gothic Bold"/>
                <a:sym typeface="Coco Gothic Bold"/>
              </a:rPr>
              <a:t>1PM CST</a:t>
            </a:r>
          </a:p>
          <a:p>
            <a:pPr marL="0" lvl="0" indent="0" algn="l">
              <a:lnSpc>
                <a:spcPts val="1333"/>
              </a:lnSpc>
              <a:spcBef>
                <a:spcPct val="0"/>
              </a:spcBef>
            </a:pPr>
            <a:endParaRPr lang="en-US" sz="1333" b="1" u="none" spc="466">
              <a:solidFill>
                <a:srgbClr val="CDD6FF"/>
              </a:solidFill>
              <a:latin typeface="Coco Gothic Bold"/>
              <a:ea typeface="Coco Gothic Bold"/>
              <a:cs typeface="Coco Gothic Bold"/>
              <a:sym typeface="Coco Gothic Bold"/>
            </a:endParaRPr>
          </a:p>
          <a:p>
            <a:pPr marL="0" lvl="0" indent="0" algn="l">
              <a:lnSpc>
                <a:spcPts val="1333"/>
              </a:lnSpc>
              <a:spcBef>
                <a:spcPct val="0"/>
              </a:spcBef>
            </a:pPr>
            <a:r>
              <a:rPr lang="en-US" sz="1333" b="1" u="none" spc="466">
                <a:solidFill>
                  <a:srgbClr val="CDD6FF"/>
                </a:solidFill>
                <a:latin typeface="Coco Gothic Bold"/>
                <a:ea typeface="Coco Gothic Bold"/>
                <a:cs typeface="Coco Gothic Bold"/>
                <a:sym typeface="Coco Gothic Bold"/>
              </a:rPr>
              <a:t>ZOOM MEETING LINK</a:t>
            </a:r>
          </a:p>
          <a:p>
            <a:pPr marL="0" lvl="0" indent="0" algn="l">
              <a:lnSpc>
                <a:spcPts val="1333"/>
              </a:lnSpc>
              <a:spcBef>
                <a:spcPct val="0"/>
              </a:spcBef>
            </a:pPr>
            <a:endParaRPr lang="en-US" sz="1333" b="1" u="none" spc="466">
              <a:solidFill>
                <a:srgbClr val="CDD6FF"/>
              </a:solidFill>
              <a:latin typeface="Coco Gothic Bold"/>
              <a:ea typeface="Coco Gothic Bold"/>
              <a:cs typeface="Coco Gothic Bold"/>
              <a:sym typeface="Coco Gothic Bold"/>
            </a:endParaRPr>
          </a:p>
          <a:p>
            <a:pPr marL="0" lvl="0" indent="0" algn="l">
              <a:lnSpc>
                <a:spcPts val="1333"/>
              </a:lnSpc>
              <a:spcBef>
                <a:spcPct val="0"/>
              </a:spcBef>
            </a:pPr>
            <a:r>
              <a:rPr lang="en-US" sz="1333" b="1" u="none" spc="466">
                <a:solidFill>
                  <a:srgbClr val="CDD6FF"/>
                </a:solidFill>
                <a:latin typeface="Coco Gothic Bold"/>
                <a:ea typeface="Coco Gothic Bold"/>
                <a:cs typeface="Coco Gothic Bold"/>
                <a:sym typeface="Coco Gothic Bold"/>
              </a:rPr>
              <a:t>HTTPS://ZOOM.US/J/3738421209 </a:t>
            </a:r>
          </a:p>
          <a:p>
            <a:pPr marL="0" lvl="0" indent="0" algn="l">
              <a:lnSpc>
                <a:spcPts val="1333"/>
              </a:lnSpc>
              <a:spcBef>
                <a:spcPct val="0"/>
              </a:spcBef>
            </a:pPr>
            <a:r>
              <a:rPr lang="en-US" sz="1333" b="1" u="none" spc="466">
                <a:solidFill>
                  <a:srgbClr val="CDD6FF"/>
                </a:solidFill>
                <a:latin typeface="Coco Gothic Bold"/>
                <a:ea typeface="Coco Gothic Bold"/>
                <a:cs typeface="Coco Gothic Bold"/>
                <a:sym typeface="Coco Gothic Bold"/>
              </a:rPr>
              <a:t> </a:t>
            </a:r>
          </a:p>
          <a:p>
            <a:pPr marL="0" lvl="0" indent="0" algn="l">
              <a:lnSpc>
                <a:spcPts val="1333"/>
              </a:lnSpc>
              <a:spcBef>
                <a:spcPct val="0"/>
              </a:spcBef>
            </a:pPr>
            <a:endParaRPr lang="en-US" sz="1333" b="1" u="none" spc="466">
              <a:solidFill>
                <a:srgbClr val="CDD6FF"/>
              </a:solidFill>
              <a:latin typeface="Coco Gothic Bold"/>
              <a:ea typeface="Coco Gothic Bold"/>
              <a:cs typeface="Coco Gothic Bold"/>
              <a:sym typeface="Coco Gothic Bold"/>
            </a:endParaRPr>
          </a:p>
        </p:txBody>
      </p:sp>
      <p:sp>
        <p:nvSpPr>
          <p:cNvPr id="20" name="TextBox 20"/>
          <p:cNvSpPr txBox="1"/>
          <p:nvPr/>
        </p:nvSpPr>
        <p:spPr>
          <a:xfrm>
            <a:off x="877269" y="3426199"/>
            <a:ext cx="4604966" cy="369397"/>
          </a:xfrm>
          <a:prstGeom prst="rect">
            <a:avLst/>
          </a:prstGeom>
        </p:spPr>
        <p:txBody>
          <a:bodyPr wrap="square" lIns="0" tIns="0" rIns="0" bIns="0" rtlCol="0" anchor="t">
            <a:spAutoFit/>
          </a:bodyPr>
          <a:lstStyle/>
          <a:p>
            <a:pPr algn="ctr">
              <a:lnSpc>
                <a:spcPts val="3079"/>
              </a:lnSpc>
            </a:pPr>
            <a:r>
              <a:rPr lang="en-US" sz="2199" dirty="0">
                <a:solidFill>
                  <a:srgbClr val="000000"/>
                </a:solidFill>
                <a:latin typeface="Coco Gothic"/>
                <a:ea typeface="Coco Gothic"/>
                <a:cs typeface="Coco Gothic"/>
                <a:sym typeface="Coco Gothic"/>
              </a:rPr>
              <a:t>Today’s Host: The </a:t>
            </a:r>
            <a:r>
              <a:rPr lang="en-US" sz="2199" b="1" dirty="0">
                <a:solidFill>
                  <a:srgbClr val="000000"/>
                </a:solidFill>
                <a:latin typeface="Coco Gothic Bold"/>
                <a:ea typeface="Coco Gothic Bold"/>
                <a:cs typeface="Coco Gothic Bold"/>
                <a:sym typeface="Coco Gothic Bold"/>
              </a:rPr>
              <a:t>BEST</a:t>
            </a:r>
            <a:r>
              <a:rPr lang="en-US" sz="2199" dirty="0">
                <a:solidFill>
                  <a:srgbClr val="000000"/>
                </a:solidFill>
                <a:latin typeface="Coco Gothic"/>
                <a:ea typeface="Coco Gothic"/>
                <a:cs typeface="Coco Gothic"/>
                <a:sym typeface="Coco Gothic"/>
              </a:rPr>
              <a:t> Krivelow!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68518" b="-68518"/>
            </a:stretch>
          </a:blipFill>
        </p:spPr>
        <p:txBody>
          <a:bodyPr/>
          <a:lstStyle/>
          <a:p>
            <a:endParaRPr lang="en-US"/>
          </a:p>
        </p:txBody>
      </p:sp>
      <p:sp>
        <p:nvSpPr>
          <p:cNvPr id="3" name="Freeform 3"/>
          <p:cNvSpPr/>
          <p:nvPr/>
        </p:nvSpPr>
        <p:spPr>
          <a:xfrm>
            <a:off x="2058444" y="0"/>
            <a:ext cx="5486400" cy="2141936"/>
          </a:xfrm>
          <a:custGeom>
            <a:avLst/>
            <a:gdLst/>
            <a:ahLst/>
            <a:cxnLst/>
            <a:rect l="l" t="t" r="r" b="b"/>
            <a:pathLst>
              <a:path w="5486400" h="2141936">
                <a:moveTo>
                  <a:pt x="0" y="0"/>
                </a:moveTo>
                <a:lnTo>
                  <a:pt x="5486400" y="0"/>
                </a:lnTo>
                <a:lnTo>
                  <a:pt x="5486400" y="2141936"/>
                </a:lnTo>
                <a:lnTo>
                  <a:pt x="0" y="2141936"/>
                </a:lnTo>
                <a:lnTo>
                  <a:pt x="0" y="0"/>
                </a:lnTo>
                <a:close/>
              </a:path>
            </a:pathLst>
          </a:custGeom>
          <a:blipFill>
            <a:blip r:embed="rId3"/>
            <a:stretch>
              <a:fillRect t="-61404" b="-94737"/>
            </a:stretch>
          </a:blipFill>
        </p:spPr>
        <p:txBody>
          <a:bodyPr/>
          <a:lstStyle/>
          <a:p>
            <a:endParaRPr lang="en-US"/>
          </a:p>
        </p:txBody>
      </p:sp>
      <p:sp>
        <p:nvSpPr>
          <p:cNvPr id="4" name="TextBox 4"/>
          <p:cNvSpPr txBox="1"/>
          <p:nvPr/>
        </p:nvSpPr>
        <p:spPr>
          <a:xfrm>
            <a:off x="822208" y="2084786"/>
            <a:ext cx="8109185" cy="5040030"/>
          </a:xfrm>
          <a:prstGeom prst="rect">
            <a:avLst/>
          </a:prstGeom>
        </p:spPr>
        <p:txBody>
          <a:bodyPr lIns="0" tIns="0" rIns="0" bIns="0" rtlCol="0" anchor="t">
            <a:spAutoFit/>
          </a:bodyPr>
          <a:lstStyle/>
          <a:p>
            <a:pPr algn="l">
              <a:lnSpc>
                <a:spcPts val="2267"/>
              </a:lnSpc>
            </a:pPr>
            <a:endParaRP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The deadline for BHPI enrollments is the 15th of the month before the effective date.</a:t>
            </a: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Agents should be sending BHPI enrollment documents to group@themvpplans.com.</a:t>
            </a: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Agents’ questions regarding commission should be directed to their upline manager or LOA. For CHC agents commission schedule is located on the CHC agent website under commissions.</a:t>
            </a:r>
          </a:p>
          <a:p>
            <a:pPr marL="611824" lvl="2" indent="-203941" algn="l">
              <a:lnSpc>
                <a:spcPts val="2762"/>
              </a:lnSpc>
              <a:buFont typeface="Arial"/>
              <a:buChar char="⚬"/>
            </a:pPr>
            <a:r>
              <a:rPr lang="en-US" sz="1416">
                <a:solidFill>
                  <a:srgbClr val="000000"/>
                </a:solidFill>
                <a:latin typeface="Montserrat"/>
                <a:ea typeface="Montserrat"/>
                <a:cs typeface="Montserrat"/>
                <a:sym typeface="Montserrat"/>
              </a:rPr>
              <a:t>For all questions about the BHPI plans/enrollment, please go to the website https://www.bhpigroup.com. After reviewing the videos, if you still have questions, please reach out to schedule a call.</a:t>
            </a: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Anthem network is being added</a:t>
            </a: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BHPI Reoccuring Webinar: Wednesdays 4pm CST Link on www.chcagents.com</a:t>
            </a: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1 network under 100 eligible</a:t>
            </a:r>
          </a:p>
          <a:p>
            <a:pPr marL="611824" lvl="2" indent="-203941" algn="l">
              <a:lnSpc>
                <a:spcPts val="2762"/>
              </a:lnSpc>
              <a:buFont typeface="Arial"/>
              <a:buChar char="⚬"/>
            </a:pPr>
            <a:r>
              <a:rPr lang="en-US" sz="1416">
                <a:solidFill>
                  <a:srgbClr val="000000"/>
                </a:solidFill>
                <a:latin typeface="Montserrat"/>
                <a:ea typeface="Montserrat"/>
                <a:cs typeface="Montserrat"/>
                <a:sym typeface="Montserrat"/>
              </a:rPr>
              <a:t>2 networks 101-200 eligible</a:t>
            </a:r>
          </a:p>
          <a:p>
            <a:pPr marL="305912" lvl="1" indent="-152956" algn="l">
              <a:lnSpc>
                <a:spcPts val="2762"/>
              </a:lnSpc>
              <a:buFont typeface="Arial"/>
              <a:buChar char="•"/>
            </a:pPr>
            <a:r>
              <a:rPr lang="en-US" sz="1416">
                <a:solidFill>
                  <a:srgbClr val="000000"/>
                </a:solidFill>
                <a:latin typeface="Montserrat"/>
                <a:ea typeface="Montserrat"/>
                <a:cs typeface="Montserrat"/>
                <a:sym typeface="Montserrat"/>
              </a:rPr>
              <a:t>VL group plans have waiting periods like individual plans</a:t>
            </a:r>
          </a:p>
          <a:p>
            <a:pPr algn="l">
              <a:lnSpc>
                <a:spcPts val="2762"/>
              </a:lnSpc>
            </a:pPr>
            <a:r>
              <a:rPr lang="en-US" sz="1416">
                <a:solidFill>
                  <a:srgbClr val="000000"/>
                </a:solidFill>
                <a:latin typeface="Montserrat"/>
                <a:ea typeface="Montserrat"/>
                <a:cs typeface="Montserrat"/>
                <a:sym typeface="Montserrat"/>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3408253" y="4389120"/>
            <a:ext cx="2937094" cy="2926080"/>
          </a:xfrm>
          <a:custGeom>
            <a:avLst/>
            <a:gdLst/>
            <a:ahLst/>
            <a:cxnLst/>
            <a:rect l="l" t="t" r="r" b="b"/>
            <a:pathLst>
              <a:path w="2937094" h="2926080">
                <a:moveTo>
                  <a:pt x="0" y="0"/>
                </a:moveTo>
                <a:lnTo>
                  <a:pt x="2937094" y="0"/>
                </a:lnTo>
                <a:lnTo>
                  <a:pt x="2937094"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66146" y="573259"/>
            <a:ext cx="2986550" cy="1112321"/>
          </a:xfrm>
          <a:custGeom>
            <a:avLst/>
            <a:gdLst/>
            <a:ahLst/>
            <a:cxnLst/>
            <a:rect l="l" t="t" r="r" b="b"/>
            <a:pathLst>
              <a:path w="2986550" h="1112321">
                <a:moveTo>
                  <a:pt x="0" y="0"/>
                </a:moveTo>
                <a:lnTo>
                  <a:pt x="2986550" y="0"/>
                </a:lnTo>
                <a:lnTo>
                  <a:pt x="2986550" y="1112321"/>
                </a:lnTo>
                <a:lnTo>
                  <a:pt x="0" y="1112321"/>
                </a:lnTo>
                <a:lnTo>
                  <a:pt x="0" y="0"/>
                </a:lnTo>
                <a:close/>
              </a:path>
            </a:pathLst>
          </a:custGeom>
          <a:blipFill>
            <a:blip r:embed="rId5"/>
            <a:stretch>
              <a:fillRect/>
            </a:stretch>
          </a:blipFill>
        </p:spPr>
        <p:txBody>
          <a:bodyPr/>
          <a:lstStyle/>
          <a:p>
            <a:endParaRPr lang="en-US"/>
          </a:p>
        </p:txBody>
      </p:sp>
      <p:sp>
        <p:nvSpPr>
          <p:cNvPr id="5" name="Freeform 5"/>
          <p:cNvSpPr/>
          <p:nvPr/>
        </p:nvSpPr>
        <p:spPr>
          <a:xfrm>
            <a:off x="4876800" y="573259"/>
            <a:ext cx="4408748" cy="870466"/>
          </a:xfrm>
          <a:custGeom>
            <a:avLst/>
            <a:gdLst/>
            <a:ahLst/>
            <a:cxnLst/>
            <a:rect l="l" t="t" r="r" b="b"/>
            <a:pathLst>
              <a:path w="4408748" h="870466">
                <a:moveTo>
                  <a:pt x="0" y="0"/>
                </a:moveTo>
                <a:lnTo>
                  <a:pt x="4408748" y="0"/>
                </a:lnTo>
                <a:lnTo>
                  <a:pt x="4408748" y="870466"/>
                </a:lnTo>
                <a:lnTo>
                  <a:pt x="0" y="870466"/>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081804" y="2348251"/>
            <a:ext cx="7589993" cy="1474986"/>
          </a:xfrm>
          <a:prstGeom prst="rect">
            <a:avLst/>
          </a:prstGeom>
        </p:spPr>
        <p:txBody>
          <a:bodyPr lIns="0" tIns="0" rIns="0" bIns="0" rtlCol="0" anchor="t">
            <a:spAutoFit/>
          </a:bodyPr>
          <a:lstStyle/>
          <a:p>
            <a:pPr algn="ctr">
              <a:lnSpc>
                <a:spcPts val="4036"/>
              </a:lnSpc>
            </a:pPr>
            <a:r>
              <a:rPr lang="en-US" sz="2416">
                <a:solidFill>
                  <a:srgbClr val="000000"/>
                </a:solidFill>
                <a:latin typeface="Montserrat"/>
                <a:ea typeface="Montserrat"/>
                <a:cs typeface="Montserrat"/>
                <a:sym typeface="Montserrat"/>
              </a:rPr>
              <a:t>New CHC agents that have not written business yet are eligible to get a 3 months advance for a 6 month period for LifeX and Iron Health!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1412" y="244459"/>
            <a:ext cx="3579920" cy="1325615"/>
          </a:xfrm>
          <a:custGeom>
            <a:avLst/>
            <a:gdLst/>
            <a:ahLst/>
            <a:cxnLst/>
            <a:rect l="l" t="t" r="r" b="b"/>
            <a:pathLst>
              <a:path w="3579920" h="1325615">
                <a:moveTo>
                  <a:pt x="0" y="0"/>
                </a:moveTo>
                <a:lnTo>
                  <a:pt x="3579920" y="0"/>
                </a:lnTo>
                <a:lnTo>
                  <a:pt x="3579920" y="1325615"/>
                </a:lnTo>
                <a:lnTo>
                  <a:pt x="0" y="132561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392672" y="2201812"/>
            <a:ext cx="2657401" cy="1099184"/>
          </a:xfrm>
          <a:prstGeom prst="rect">
            <a:avLst/>
          </a:prstGeom>
        </p:spPr>
        <p:txBody>
          <a:bodyPr lIns="0" tIns="0" rIns="0" bIns="0" rtlCol="0" anchor="t">
            <a:spAutoFit/>
          </a:bodyPr>
          <a:lstStyle/>
          <a:p>
            <a:pPr algn="ctr">
              <a:lnSpc>
                <a:spcPts val="2940"/>
              </a:lnSpc>
            </a:pPr>
            <a:r>
              <a:rPr lang="en-US" sz="2100">
                <a:solidFill>
                  <a:srgbClr val="000000"/>
                </a:solidFill>
                <a:latin typeface="Montserrat"/>
                <a:ea typeface="Montserrat"/>
                <a:cs typeface="Montserrat"/>
                <a:sym typeface="Montserrat"/>
              </a:rPr>
              <a:t>Network Discussion</a:t>
            </a:r>
          </a:p>
          <a:p>
            <a:pPr algn="ctr">
              <a:lnSpc>
                <a:spcPts val="2940"/>
              </a:lnSpc>
            </a:pPr>
            <a:endParaRPr lang="en-US" sz="2100">
              <a:solidFill>
                <a:srgbClr val="000000"/>
              </a:solidFill>
              <a:latin typeface="Montserrat"/>
              <a:ea typeface="Montserrat"/>
              <a:cs typeface="Montserrat"/>
              <a:sym typeface="Montserrat"/>
            </a:endParaRPr>
          </a:p>
          <a:p>
            <a:pPr algn="ctr">
              <a:lnSpc>
                <a:spcPts val="2940"/>
              </a:lnSpc>
            </a:pPr>
            <a:r>
              <a:rPr lang="en-US" sz="2100">
                <a:solidFill>
                  <a:srgbClr val="000000"/>
                </a:solidFill>
                <a:latin typeface="Montserrat"/>
                <a:ea typeface="Montserrat"/>
                <a:cs typeface="Montserrat"/>
                <a:sym typeface="Montserrat"/>
              </a:rPr>
              <a:t>Bonus</a:t>
            </a:r>
          </a:p>
        </p:txBody>
      </p:sp>
      <p:grpSp>
        <p:nvGrpSpPr>
          <p:cNvPr id="4" name="Group 4"/>
          <p:cNvGrpSpPr/>
          <p:nvPr/>
        </p:nvGrpSpPr>
        <p:grpSpPr>
          <a:xfrm>
            <a:off x="1263321" y="1673174"/>
            <a:ext cx="7226958" cy="2194560"/>
            <a:chOff x="0" y="0"/>
            <a:chExt cx="2676651" cy="812800"/>
          </a:xfrm>
        </p:grpSpPr>
        <p:sp>
          <p:nvSpPr>
            <p:cNvPr id="5" name="Freeform 5"/>
            <p:cNvSpPr/>
            <p:nvPr/>
          </p:nvSpPr>
          <p:spPr>
            <a:xfrm>
              <a:off x="0" y="0"/>
              <a:ext cx="2676651" cy="812800"/>
            </a:xfrm>
            <a:custGeom>
              <a:avLst/>
              <a:gdLst/>
              <a:ahLst/>
              <a:cxnLst/>
              <a:rect l="l" t="t" r="r" b="b"/>
              <a:pathLst>
                <a:path w="2676651" h="812800">
                  <a:moveTo>
                    <a:pt x="38565" y="0"/>
                  </a:moveTo>
                  <a:lnTo>
                    <a:pt x="2638086" y="0"/>
                  </a:lnTo>
                  <a:cubicBezTo>
                    <a:pt x="2659385" y="0"/>
                    <a:pt x="2676651" y="17266"/>
                    <a:pt x="2676651" y="38565"/>
                  </a:cubicBezTo>
                  <a:lnTo>
                    <a:pt x="2676651" y="774235"/>
                  </a:lnTo>
                  <a:cubicBezTo>
                    <a:pt x="2676651" y="795534"/>
                    <a:pt x="2659385" y="812800"/>
                    <a:pt x="2638086" y="812800"/>
                  </a:cubicBezTo>
                  <a:lnTo>
                    <a:pt x="38565" y="812800"/>
                  </a:lnTo>
                  <a:cubicBezTo>
                    <a:pt x="17266" y="812800"/>
                    <a:pt x="0" y="795534"/>
                    <a:pt x="0" y="774235"/>
                  </a:cubicBezTo>
                  <a:lnTo>
                    <a:pt x="0" y="38565"/>
                  </a:lnTo>
                  <a:cubicBezTo>
                    <a:pt x="0" y="17266"/>
                    <a:pt x="17266" y="0"/>
                    <a:pt x="38565" y="0"/>
                  </a:cubicBezTo>
                  <a:close/>
                </a:path>
              </a:pathLst>
            </a:custGeom>
            <a:solidFill>
              <a:srgbClr val="000000">
                <a:alpha val="0"/>
              </a:srgbClr>
            </a:solidFill>
            <a:ln w="38100" cap="rnd">
              <a:solidFill>
                <a:srgbClr val="0A7029"/>
              </a:solidFill>
              <a:prstDash val="solid"/>
              <a:round/>
            </a:ln>
          </p:spPr>
          <p:txBody>
            <a:bodyPr/>
            <a:lstStyle/>
            <a:p>
              <a:endParaRPr lang="en-US"/>
            </a:p>
          </p:txBody>
        </p:sp>
        <p:sp>
          <p:nvSpPr>
            <p:cNvPr id="6" name="TextBox 6"/>
            <p:cNvSpPr txBox="1"/>
            <p:nvPr/>
          </p:nvSpPr>
          <p:spPr>
            <a:xfrm>
              <a:off x="0" y="-28575"/>
              <a:ext cx="2676651" cy="841375"/>
            </a:xfrm>
            <a:prstGeom prst="rect">
              <a:avLst/>
            </a:prstGeom>
          </p:spPr>
          <p:txBody>
            <a:bodyPr lIns="50800" tIns="50800" rIns="50800" bIns="50800" rtlCol="0" anchor="ctr"/>
            <a:lstStyle/>
            <a:p>
              <a:pPr algn="ctr">
                <a:lnSpc>
                  <a:spcPts val="1819"/>
                </a:lnSpc>
              </a:pPr>
              <a:endParaRPr/>
            </a:p>
          </p:txBody>
        </p:sp>
      </p:grpSp>
      <p:sp>
        <p:nvSpPr>
          <p:cNvPr id="7" name="Freeform 7"/>
          <p:cNvSpPr/>
          <p:nvPr/>
        </p:nvSpPr>
        <p:spPr>
          <a:xfrm>
            <a:off x="2472624" y="4460128"/>
            <a:ext cx="4808353" cy="3083356"/>
          </a:xfrm>
          <a:custGeom>
            <a:avLst/>
            <a:gdLst/>
            <a:ahLst/>
            <a:cxnLst/>
            <a:rect l="l" t="t" r="r" b="b"/>
            <a:pathLst>
              <a:path w="4808353" h="3083356">
                <a:moveTo>
                  <a:pt x="0" y="0"/>
                </a:moveTo>
                <a:lnTo>
                  <a:pt x="4808352" y="0"/>
                </a:lnTo>
                <a:lnTo>
                  <a:pt x="4808352" y="3083357"/>
                </a:lnTo>
                <a:lnTo>
                  <a:pt x="0" y="3083357"/>
                </a:lnTo>
                <a:lnTo>
                  <a:pt x="0" y="0"/>
                </a:lnTo>
                <a:close/>
              </a:path>
            </a:pathLst>
          </a:custGeom>
          <a:blipFill>
            <a:blip r:embed="rId4"/>
            <a:stretch>
              <a:fillRect/>
            </a:stretch>
          </a:blipFill>
        </p:spPr>
        <p:txBody>
          <a:bodyPr/>
          <a:lstStyle/>
          <a:p>
            <a:endParaRPr lang="en-US"/>
          </a:p>
        </p:txBody>
      </p:sp>
      <p:sp>
        <p:nvSpPr>
          <p:cNvPr id="8" name="Freeform 8"/>
          <p:cNvSpPr/>
          <p:nvPr/>
        </p:nvSpPr>
        <p:spPr>
          <a:xfrm>
            <a:off x="3028689" y="4756345"/>
            <a:ext cx="3696222" cy="2028302"/>
          </a:xfrm>
          <a:custGeom>
            <a:avLst/>
            <a:gdLst/>
            <a:ahLst/>
            <a:cxnLst/>
            <a:rect l="l" t="t" r="r" b="b"/>
            <a:pathLst>
              <a:path w="3696222" h="2028302">
                <a:moveTo>
                  <a:pt x="0" y="0"/>
                </a:moveTo>
                <a:lnTo>
                  <a:pt x="3696222" y="0"/>
                </a:lnTo>
                <a:lnTo>
                  <a:pt x="3696222" y="2028302"/>
                </a:lnTo>
                <a:lnTo>
                  <a:pt x="0" y="202830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4599"/>
        </a:solidFill>
        <a:effectLst/>
      </p:bgPr>
    </p:bg>
    <p:spTree>
      <p:nvGrpSpPr>
        <p:cNvPr id="1" name=""/>
        <p:cNvGrpSpPr/>
        <p:nvPr/>
      </p:nvGrpSpPr>
      <p:grpSpPr>
        <a:xfrm>
          <a:off x="0" y="0"/>
          <a:ext cx="0" cy="0"/>
          <a:chOff x="0" y="0"/>
          <a:chExt cx="0" cy="0"/>
        </a:xfrm>
      </p:grpSpPr>
      <p:sp>
        <p:nvSpPr>
          <p:cNvPr id="2" name="Freeform 2"/>
          <p:cNvSpPr/>
          <p:nvPr/>
        </p:nvSpPr>
        <p:spPr>
          <a:xfrm>
            <a:off x="2051304" y="0"/>
            <a:ext cx="5650992" cy="7315200"/>
          </a:xfrm>
          <a:custGeom>
            <a:avLst/>
            <a:gdLst/>
            <a:ahLst/>
            <a:cxnLst/>
            <a:rect l="l" t="t" r="r" b="b"/>
            <a:pathLst>
              <a:path w="5650992" h="7315200">
                <a:moveTo>
                  <a:pt x="0" y="0"/>
                </a:moveTo>
                <a:lnTo>
                  <a:pt x="5650992" y="0"/>
                </a:lnTo>
                <a:lnTo>
                  <a:pt x="5650992" y="7315200"/>
                </a:lnTo>
                <a:lnTo>
                  <a:pt x="0" y="73152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2" name="Freeform 2"/>
          <p:cNvSpPr/>
          <p:nvPr/>
        </p:nvSpPr>
        <p:spPr>
          <a:xfrm>
            <a:off x="3778237" y="100209"/>
            <a:ext cx="2197127" cy="1601489"/>
          </a:xfrm>
          <a:custGeom>
            <a:avLst/>
            <a:gdLst/>
            <a:ahLst/>
            <a:cxnLst/>
            <a:rect l="l" t="t" r="r" b="b"/>
            <a:pathLst>
              <a:path w="2197127" h="1601489">
                <a:moveTo>
                  <a:pt x="0" y="0"/>
                </a:moveTo>
                <a:lnTo>
                  <a:pt x="2197126" y="0"/>
                </a:lnTo>
                <a:lnTo>
                  <a:pt x="2197126" y="1601488"/>
                </a:lnTo>
                <a:lnTo>
                  <a:pt x="0" y="1601488"/>
                </a:lnTo>
                <a:lnTo>
                  <a:pt x="0" y="0"/>
                </a:lnTo>
                <a:close/>
              </a:path>
            </a:pathLst>
          </a:custGeom>
          <a:blipFill>
            <a:blip r:embed="rId2"/>
            <a:stretch>
              <a:fillRect t="-20662" b="-16530"/>
            </a:stretch>
          </a:blipFill>
        </p:spPr>
        <p:txBody>
          <a:bodyPr/>
          <a:lstStyle/>
          <a:p>
            <a:endParaRPr lang="en-US"/>
          </a:p>
        </p:txBody>
      </p:sp>
      <p:sp>
        <p:nvSpPr>
          <p:cNvPr id="3" name="TextBox 3"/>
          <p:cNvSpPr txBox="1"/>
          <p:nvPr/>
        </p:nvSpPr>
        <p:spPr>
          <a:xfrm>
            <a:off x="283245" y="2038881"/>
            <a:ext cx="9187111" cy="5100954"/>
          </a:xfrm>
          <a:prstGeom prst="rect">
            <a:avLst/>
          </a:prstGeom>
        </p:spPr>
        <p:txBody>
          <a:bodyPr lIns="0" tIns="0" rIns="0" bIns="0" rtlCol="0" anchor="t">
            <a:spAutoFit/>
          </a:bodyPr>
          <a:lstStyle/>
          <a:p>
            <a:pPr algn="ctr">
              <a:lnSpc>
                <a:spcPts val="3920"/>
              </a:lnSpc>
            </a:pPr>
            <a:r>
              <a:rPr lang="en-US" sz="2800" b="1">
                <a:solidFill>
                  <a:srgbClr val="000000"/>
                </a:solidFill>
                <a:latin typeface="Montserrat Bold"/>
                <a:ea typeface="Montserrat Bold"/>
                <a:cs typeface="Montserrat Bold"/>
                <a:sym typeface="Montserrat Bold"/>
              </a:rPr>
              <a:t>Self Training:</a:t>
            </a:r>
          </a:p>
          <a:p>
            <a:pPr algn="ctr">
              <a:lnSpc>
                <a:spcPts val="3920"/>
              </a:lnSpc>
            </a:pPr>
            <a:endParaRPr lang="en-US" sz="2800" b="1">
              <a:solidFill>
                <a:srgbClr val="000000"/>
              </a:solidFill>
              <a:latin typeface="Montserrat Bold"/>
              <a:ea typeface="Montserrat Bold"/>
              <a:cs typeface="Montserrat Bold"/>
              <a:sym typeface="Montserrat Bold"/>
            </a:endParaRPr>
          </a:p>
          <a:p>
            <a:pPr algn="ctr">
              <a:lnSpc>
                <a:spcPts val="1680"/>
              </a:lnSpc>
            </a:pPr>
            <a:r>
              <a:rPr lang="en-US" sz="1200" b="1">
                <a:solidFill>
                  <a:srgbClr val="000000"/>
                </a:solidFill>
                <a:latin typeface="Montserrat Bold"/>
                <a:ea typeface="Montserrat Bold"/>
                <a:cs typeface="Montserrat Bold"/>
                <a:sym typeface="Montserrat Bold"/>
              </a:rPr>
              <a:t>SIMERP</a:t>
            </a:r>
            <a:r>
              <a:rPr lang="en-US" sz="1200">
                <a:solidFill>
                  <a:srgbClr val="000000"/>
                </a:solidFill>
                <a:latin typeface="Montserrat"/>
                <a:ea typeface="Montserrat"/>
                <a:cs typeface="Montserrat"/>
                <a:sym typeface="Montserrat"/>
              </a:rPr>
              <a:t>: </a:t>
            </a:r>
            <a:r>
              <a:rPr lang="en-US" sz="1200" u="sng">
                <a:solidFill>
                  <a:srgbClr val="000000"/>
                </a:solidFill>
                <a:latin typeface="Montserrat"/>
                <a:ea typeface="Montserrat"/>
                <a:cs typeface="Montserrat"/>
                <a:sym typeface="Montserrat"/>
                <a:hlinkClick r:id="rId3" tooltip="https://l.gourl.es/l/bbcfba9e677a58dc4cb2560c3461546b62b18bbd?w=bWtyaXZlbG93QGNoY3F1b3Rlcy5jb20&amp;url=https%3A%2F%2Fwww.loom.com%2Fshare%2F8d6008edd3d04bda9d5dd1dcae0d0134%3Fsid%3D3c8a769a-f1fc-46ad-8302-502f0ffcce30&amp;u=11176919&amp;signature=bb49458644dc9d1b"/>
              </a:rPr>
              <a:t>https://www.loom.com/share/8d6008edd3d04bda9d5dd1dcae0d0134?sid=3c8a769a-f1fc-46ad-8302-502f0ffcce30</a:t>
            </a:r>
          </a:p>
          <a:p>
            <a:pPr algn="ctr">
              <a:lnSpc>
                <a:spcPts val="1680"/>
              </a:lnSpc>
            </a:pPr>
            <a:endParaRPr lang="en-US" sz="1200" u="sng">
              <a:solidFill>
                <a:srgbClr val="000000"/>
              </a:solidFill>
              <a:latin typeface="Montserrat"/>
              <a:ea typeface="Montserrat"/>
              <a:cs typeface="Montserrat"/>
              <a:sym typeface="Montserrat"/>
              <a:hlinkClick r:id="rId3" tooltip="https://l.gourl.es/l/bbcfba9e677a58dc4cb2560c3461546b62b18bbd?w=bWtyaXZlbG93QGNoY3F1b3Rlcy5jb20&amp;url=https%3A%2F%2Fwww.loom.com%2Fshare%2F8d6008edd3d04bda9d5dd1dcae0d0134%3Fsid%3D3c8a769a-f1fc-46ad-8302-502f0ffcce30&amp;u=11176919&amp;signature=bb49458644dc9d1b"/>
            </a:endParaRPr>
          </a:p>
          <a:p>
            <a:pPr algn="ctr">
              <a:lnSpc>
                <a:spcPts val="1680"/>
              </a:lnSpc>
            </a:pPr>
            <a:r>
              <a:rPr lang="en-US" sz="1200" b="1">
                <a:solidFill>
                  <a:srgbClr val="000000"/>
                </a:solidFill>
                <a:latin typeface="Montserrat Bold"/>
                <a:ea typeface="Montserrat Bold"/>
                <a:cs typeface="Montserrat Bold"/>
                <a:sym typeface="Montserrat Bold"/>
              </a:rPr>
              <a:t>Understanding Paycheck Impact - </a:t>
            </a:r>
            <a:r>
              <a:rPr lang="en-US" sz="1200" b="1" u="sng">
                <a:solidFill>
                  <a:srgbClr val="000000"/>
                </a:solidFill>
                <a:latin typeface="Montserrat Bold"/>
                <a:ea typeface="Montserrat Bold"/>
                <a:cs typeface="Montserrat Bold"/>
                <a:sym typeface="Montserrat Bold"/>
                <a:hlinkClick r:id="rId4" tooltip="https://l.gourl.es/l/915eece38afaa114496a1993729c1a741cbcd2db?w=bWtyaXZlbG93QGNoY3F1b3Rlcy5jb20&amp;url=https%3A%2F%2Fwww.loom.com%2Fshare%2F29eca4797a674f4c85a4ead45da60f45&amp;u=11176919&amp;signature=c1f7fdb7f0b91130"/>
              </a:rPr>
              <a:t>Watch Video</a:t>
            </a:r>
          </a:p>
          <a:p>
            <a:pPr algn="ctr">
              <a:lnSpc>
                <a:spcPts val="1680"/>
              </a:lnSpc>
            </a:pPr>
            <a:r>
              <a:rPr lang="en-US" sz="1200">
                <a:solidFill>
                  <a:srgbClr val="000000"/>
                </a:solidFill>
                <a:latin typeface="Montserrat"/>
                <a:ea typeface="Montserrat"/>
                <a:cs typeface="Montserrat"/>
                <a:sym typeface="Montserrat"/>
              </a:rPr>
              <a:t>In this video, I explain how our wellness program affects employee paychecks, using a typical example of an employee earning $39,520 annually. By enrolling in the program, employees can reduce their taxable income, leading to significant savings on federal, state, Social Security, and Medicare taxes. This results in an increase in their take-home pay, which can be used for wellness benefits. I encourage you to consider how this program can benefit our employees and to share any thoughts you have.</a:t>
            </a:r>
          </a:p>
          <a:p>
            <a:pPr algn="ctr">
              <a:lnSpc>
                <a:spcPts val="3920"/>
              </a:lnSpc>
            </a:pPr>
            <a:r>
              <a:rPr lang="en-US" sz="2800">
                <a:solidFill>
                  <a:srgbClr val="000000"/>
                </a:solidFill>
                <a:latin typeface="Montserrat"/>
                <a:ea typeface="Montserrat"/>
                <a:cs typeface="Montserrat"/>
                <a:sym typeface="Montserrat"/>
              </a:rPr>
              <a:t> </a:t>
            </a:r>
          </a:p>
          <a:p>
            <a:pPr algn="ctr">
              <a:lnSpc>
                <a:spcPts val="1680"/>
              </a:lnSpc>
            </a:pPr>
            <a:r>
              <a:rPr lang="en-US" sz="1200" b="1">
                <a:solidFill>
                  <a:srgbClr val="000000"/>
                </a:solidFill>
                <a:latin typeface="Montserrat Bold"/>
                <a:ea typeface="Montserrat Bold"/>
                <a:cs typeface="Montserrat Bold"/>
                <a:sym typeface="Montserrat Bold"/>
              </a:rPr>
              <a:t>Revive Wellness Program Overview 🌟 - </a:t>
            </a:r>
            <a:r>
              <a:rPr lang="en-US" sz="1200" b="1" u="sng">
                <a:solidFill>
                  <a:srgbClr val="000000"/>
                </a:solidFill>
                <a:latin typeface="Montserrat Bold"/>
                <a:ea typeface="Montserrat Bold"/>
                <a:cs typeface="Montserrat Bold"/>
                <a:sym typeface="Montserrat Bold"/>
                <a:hlinkClick r:id="rId5" tooltip="https://l.gourl.es/l/2b6b9f77dd83cd09024f7df9a9f695287482f188?w=bWtyaXZlbG93QGNoY3F1b3Rlcy5jb20&amp;url=https%3A%2F%2Fwww.loom.com%2Fshare%2Ff37beeb8effc45a48706113364b1ea68&amp;u=11176919&amp;signature=df3eed19a0359509"/>
              </a:rPr>
              <a:t>Watch Video</a:t>
            </a:r>
          </a:p>
          <a:p>
            <a:pPr algn="ctr">
              <a:lnSpc>
                <a:spcPts val="1680"/>
              </a:lnSpc>
            </a:pPr>
            <a:r>
              <a:rPr lang="en-US" sz="1200">
                <a:solidFill>
                  <a:srgbClr val="000000"/>
                </a:solidFill>
                <a:latin typeface="Montserrat"/>
                <a:ea typeface="Montserrat"/>
                <a:cs typeface="Montserrat"/>
                <a:sym typeface="Montserrat"/>
              </a:rPr>
              <a:t>In this video, I walk you through the Revive wellness program, highlighting its features like urgent care access, primary care consultations, and mental health support. I demonstrate how to navigate the platform, select providers, and utilize available medications, all without co-pays or deductibles. It's essential for you to familiarize yourself with these resources, as they can significantly benefit our team. Please take a moment to explore the platform and let me know if you have any questions!</a:t>
            </a:r>
          </a:p>
          <a:p>
            <a:pPr algn="ctr">
              <a:lnSpc>
                <a:spcPts val="3920"/>
              </a:lnSpc>
            </a:pPr>
            <a:endParaRPr lang="en-US" sz="1200">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9F9"/>
        </a:solidFill>
        <a:effectLst/>
      </p:bgPr>
    </p:bg>
    <p:spTree>
      <p:nvGrpSpPr>
        <p:cNvPr id="1" name=""/>
        <p:cNvGrpSpPr/>
        <p:nvPr/>
      </p:nvGrpSpPr>
      <p:grpSpPr>
        <a:xfrm>
          <a:off x="0" y="0"/>
          <a:ext cx="0" cy="0"/>
          <a:chOff x="0" y="0"/>
          <a:chExt cx="0" cy="0"/>
        </a:xfrm>
      </p:grpSpPr>
      <p:sp>
        <p:nvSpPr>
          <p:cNvPr id="2" name="Freeform 2"/>
          <p:cNvSpPr/>
          <p:nvPr/>
        </p:nvSpPr>
        <p:spPr>
          <a:xfrm>
            <a:off x="3370907" y="1004425"/>
            <a:ext cx="3011786" cy="4520504"/>
          </a:xfrm>
          <a:custGeom>
            <a:avLst/>
            <a:gdLst/>
            <a:ahLst/>
            <a:cxnLst/>
            <a:rect l="l" t="t" r="r" b="b"/>
            <a:pathLst>
              <a:path w="3011786" h="4520504">
                <a:moveTo>
                  <a:pt x="0" y="0"/>
                </a:moveTo>
                <a:lnTo>
                  <a:pt x="3011786" y="0"/>
                </a:lnTo>
                <a:lnTo>
                  <a:pt x="3011786" y="4520504"/>
                </a:lnTo>
                <a:lnTo>
                  <a:pt x="0" y="4520504"/>
                </a:lnTo>
                <a:lnTo>
                  <a:pt x="0" y="0"/>
                </a:lnTo>
                <a:close/>
              </a:path>
            </a:pathLst>
          </a:custGeom>
          <a:blipFill>
            <a:blip r:embed="rId2"/>
            <a:stretch>
              <a:fillRect/>
            </a:stretch>
          </a:blipFill>
        </p:spPr>
        <p:txBody>
          <a:bodyPr/>
          <a:lstStyle/>
          <a:p>
            <a:endParaRPr lang="en-US"/>
          </a:p>
        </p:txBody>
      </p:sp>
      <p:sp>
        <p:nvSpPr>
          <p:cNvPr id="3" name="Freeform 3"/>
          <p:cNvSpPr/>
          <p:nvPr/>
        </p:nvSpPr>
        <p:spPr>
          <a:xfrm>
            <a:off x="3115541" y="-12342"/>
            <a:ext cx="1876757" cy="1016767"/>
          </a:xfrm>
          <a:custGeom>
            <a:avLst/>
            <a:gdLst/>
            <a:ahLst/>
            <a:cxnLst/>
            <a:rect l="l" t="t" r="r" b="b"/>
            <a:pathLst>
              <a:path w="1876757" h="1016767">
                <a:moveTo>
                  <a:pt x="0" y="0"/>
                </a:moveTo>
                <a:lnTo>
                  <a:pt x="1876757" y="0"/>
                </a:lnTo>
                <a:lnTo>
                  <a:pt x="1876757" y="1016767"/>
                </a:lnTo>
                <a:lnTo>
                  <a:pt x="0" y="1016767"/>
                </a:lnTo>
                <a:lnTo>
                  <a:pt x="0" y="0"/>
                </a:lnTo>
                <a:close/>
              </a:path>
            </a:pathLst>
          </a:custGeom>
          <a:blipFill>
            <a:blip r:embed="rId3"/>
            <a:stretch>
              <a:fillRect t="-41462" b="-43118"/>
            </a:stretch>
          </a:blipFill>
        </p:spPr>
        <p:txBody>
          <a:bodyPr/>
          <a:lstStyle/>
          <a:p>
            <a:endParaRPr lang="en-US"/>
          </a:p>
        </p:txBody>
      </p:sp>
      <p:sp>
        <p:nvSpPr>
          <p:cNvPr id="4" name="TextBox 4"/>
          <p:cNvSpPr txBox="1"/>
          <p:nvPr/>
        </p:nvSpPr>
        <p:spPr>
          <a:xfrm>
            <a:off x="5153372" y="146474"/>
            <a:ext cx="1431503" cy="622935"/>
          </a:xfrm>
          <a:prstGeom prst="rect">
            <a:avLst/>
          </a:prstGeom>
        </p:spPr>
        <p:txBody>
          <a:bodyPr lIns="0" tIns="0" rIns="0" bIns="0" rtlCol="0" anchor="t">
            <a:spAutoFit/>
          </a:bodyPr>
          <a:lstStyle/>
          <a:p>
            <a:pPr algn="ctr">
              <a:lnSpc>
                <a:spcPts val="5040"/>
              </a:lnSpc>
            </a:pPr>
            <a:r>
              <a:rPr lang="en-US" sz="3600">
                <a:solidFill>
                  <a:srgbClr val="000000"/>
                </a:solidFill>
                <a:latin typeface="Belleza"/>
                <a:ea typeface="Belleza"/>
                <a:cs typeface="Belleza"/>
                <a:sym typeface="Belleza"/>
              </a:rPr>
              <a:t>Contest</a:t>
            </a:r>
          </a:p>
        </p:txBody>
      </p:sp>
      <p:sp>
        <p:nvSpPr>
          <p:cNvPr id="5" name="TextBox 5"/>
          <p:cNvSpPr txBox="1"/>
          <p:nvPr/>
        </p:nvSpPr>
        <p:spPr>
          <a:xfrm>
            <a:off x="466228" y="5676463"/>
            <a:ext cx="8821144" cy="1517497"/>
          </a:xfrm>
          <a:prstGeom prst="rect">
            <a:avLst/>
          </a:prstGeom>
        </p:spPr>
        <p:txBody>
          <a:bodyPr lIns="0" tIns="0" rIns="0" bIns="0" rtlCol="0" anchor="t">
            <a:spAutoFit/>
          </a:bodyPr>
          <a:lstStyle/>
          <a:p>
            <a:pPr algn="ctr">
              <a:lnSpc>
                <a:spcPts val="2458"/>
              </a:lnSpc>
              <a:spcBef>
                <a:spcPct val="0"/>
              </a:spcBef>
            </a:pPr>
            <a:r>
              <a:rPr lang="en-US" sz="1756">
                <a:solidFill>
                  <a:srgbClr val="000000"/>
                </a:solidFill>
                <a:latin typeface="Montserrat"/>
                <a:ea typeface="Montserrat"/>
                <a:cs typeface="Montserrat"/>
                <a:sym typeface="Montserrat"/>
              </a:rPr>
              <a:t>Agents can earn $100 for every $4,000 in annualized volume on any Med Mutual product submitted between June 16th and June 30th</a:t>
            </a:r>
          </a:p>
          <a:p>
            <a:pPr algn="ctr">
              <a:lnSpc>
                <a:spcPts val="2458"/>
              </a:lnSpc>
              <a:spcBef>
                <a:spcPct val="0"/>
              </a:spcBef>
            </a:pPr>
            <a:endParaRPr lang="en-US" sz="1756">
              <a:solidFill>
                <a:srgbClr val="000000"/>
              </a:solidFill>
              <a:latin typeface="Montserrat"/>
              <a:ea typeface="Montserrat"/>
              <a:cs typeface="Montserrat"/>
              <a:sym typeface="Montserrat"/>
            </a:endParaRPr>
          </a:p>
          <a:p>
            <a:pPr algn="ctr">
              <a:lnSpc>
                <a:spcPts val="2458"/>
              </a:lnSpc>
              <a:spcBef>
                <a:spcPct val="0"/>
              </a:spcBef>
            </a:pPr>
            <a:endParaRPr lang="en-US" sz="1756">
              <a:solidFill>
                <a:srgbClr val="000000"/>
              </a:solidFill>
              <a:latin typeface="Montserrat"/>
              <a:ea typeface="Montserrat"/>
              <a:cs typeface="Montserrat"/>
              <a:sym typeface="Montserrat"/>
            </a:endParaRPr>
          </a:p>
          <a:p>
            <a:pPr algn="ctr">
              <a:lnSpc>
                <a:spcPts val="2458"/>
              </a:lnSpc>
              <a:spcBef>
                <a:spcPct val="0"/>
              </a:spcBef>
            </a:pPr>
            <a:r>
              <a:rPr lang="en-US" sz="1756" b="1">
                <a:solidFill>
                  <a:srgbClr val="000000"/>
                </a:solidFill>
                <a:latin typeface="Montserrat Bold"/>
                <a:ea typeface="Montserrat Bold"/>
                <a:cs typeface="Montserrat Bold"/>
                <a:sym typeface="Montserrat Bold"/>
              </a:rPr>
              <a:t>Lets finish June strong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6335" r="-26335"/>
            </a:stretch>
          </a:blipFill>
        </p:spPr>
        <p:txBody>
          <a:bodyPr/>
          <a:lstStyle/>
          <a:p>
            <a:endParaRPr lang="en-US"/>
          </a:p>
        </p:txBody>
      </p:sp>
      <p:sp>
        <p:nvSpPr>
          <p:cNvPr id="3" name="Freeform 3"/>
          <p:cNvSpPr/>
          <p:nvPr/>
        </p:nvSpPr>
        <p:spPr>
          <a:xfrm>
            <a:off x="3742766" y="5791559"/>
            <a:ext cx="2399536" cy="1425650"/>
          </a:xfrm>
          <a:custGeom>
            <a:avLst/>
            <a:gdLst/>
            <a:ahLst/>
            <a:cxnLst/>
            <a:rect l="l" t="t" r="r" b="b"/>
            <a:pathLst>
              <a:path w="2399536" h="1425650">
                <a:moveTo>
                  <a:pt x="0" y="0"/>
                </a:moveTo>
                <a:lnTo>
                  <a:pt x="2399536" y="0"/>
                </a:lnTo>
                <a:lnTo>
                  <a:pt x="2399536" y="1425650"/>
                </a:lnTo>
                <a:lnTo>
                  <a:pt x="0" y="142565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278398" y="68783"/>
            <a:ext cx="907950" cy="1325474"/>
            <a:chOff x="0" y="0"/>
            <a:chExt cx="1210599" cy="1767298"/>
          </a:xfrm>
        </p:grpSpPr>
        <p:sp>
          <p:nvSpPr>
            <p:cNvPr id="5" name="Freeform 5"/>
            <p:cNvSpPr/>
            <p:nvPr/>
          </p:nvSpPr>
          <p:spPr>
            <a:xfrm>
              <a:off x="0" y="0"/>
              <a:ext cx="1210599" cy="1767298"/>
            </a:xfrm>
            <a:custGeom>
              <a:avLst/>
              <a:gdLst/>
              <a:ahLst/>
              <a:cxnLst/>
              <a:rect l="l" t="t" r="r" b="b"/>
              <a:pathLst>
                <a:path w="1210599" h="1767298">
                  <a:moveTo>
                    <a:pt x="0" y="0"/>
                  </a:moveTo>
                  <a:lnTo>
                    <a:pt x="1210599" y="0"/>
                  </a:lnTo>
                  <a:lnTo>
                    <a:pt x="1210599" y="1767298"/>
                  </a:lnTo>
                  <a:lnTo>
                    <a:pt x="0" y="1767298"/>
                  </a:lnTo>
                  <a:lnTo>
                    <a:pt x="0" y="0"/>
                  </a:lnTo>
                  <a:close/>
                </a:path>
              </a:pathLst>
            </a:custGeom>
            <a:blipFill>
              <a:blip r:embed="rId5">
                <a:alphaModFix amt="5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0332" y="134052"/>
              <a:ext cx="1049936" cy="1049936"/>
            </a:xfrm>
            <a:custGeom>
              <a:avLst/>
              <a:gdLst/>
              <a:ahLst/>
              <a:cxnLst/>
              <a:rect l="l" t="t" r="r" b="b"/>
              <a:pathLst>
                <a:path w="1049936" h="1049936">
                  <a:moveTo>
                    <a:pt x="0" y="0"/>
                  </a:moveTo>
                  <a:lnTo>
                    <a:pt x="1049936" y="0"/>
                  </a:lnTo>
                  <a:lnTo>
                    <a:pt x="1049936" y="1049937"/>
                  </a:lnTo>
                  <a:lnTo>
                    <a:pt x="0" y="1049937"/>
                  </a:lnTo>
                  <a:lnTo>
                    <a:pt x="0" y="0"/>
                  </a:lnTo>
                  <a:close/>
                </a:path>
              </a:pathLst>
            </a:custGeom>
            <a:blipFill>
              <a:blip r:embed="rId7"/>
              <a:stretch>
                <a:fillRect/>
              </a:stretch>
            </a:blipFill>
          </p:spPr>
          <p:txBody>
            <a:bodyPr/>
            <a:lstStyle/>
            <a:p>
              <a:endParaRPr lang="en-US"/>
            </a:p>
          </p:txBody>
        </p:sp>
      </p:grpSp>
      <p:sp>
        <p:nvSpPr>
          <p:cNvPr id="7" name="TextBox 7"/>
          <p:cNvSpPr txBox="1"/>
          <p:nvPr/>
        </p:nvSpPr>
        <p:spPr>
          <a:xfrm>
            <a:off x="2318060" y="1781223"/>
            <a:ext cx="5256981" cy="1016765"/>
          </a:xfrm>
          <a:prstGeom prst="rect">
            <a:avLst/>
          </a:prstGeom>
        </p:spPr>
        <p:txBody>
          <a:bodyPr lIns="0" tIns="0" rIns="0" bIns="0" rtlCol="0" anchor="t">
            <a:spAutoFit/>
          </a:bodyPr>
          <a:lstStyle/>
          <a:p>
            <a:pPr algn="ctr">
              <a:lnSpc>
                <a:spcPts val="2757"/>
              </a:lnSpc>
            </a:pPr>
            <a:r>
              <a:rPr lang="en-US" sz="1969">
                <a:solidFill>
                  <a:srgbClr val="000000"/>
                </a:solidFill>
                <a:latin typeface="Montserrat"/>
                <a:ea typeface="Montserrat"/>
                <a:cs typeface="Montserrat"/>
                <a:sym typeface="Montserrat"/>
              </a:rPr>
              <a:t>Top 10 Agents </a:t>
            </a:r>
            <a:r>
              <a:rPr lang="en-US" sz="1969" b="1">
                <a:solidFill>
                  <a:srgbClr val="000000"/>
                </a:solidFill>
                <a:latin typeface="Montserrat Bold"/>
                <a:ea typeface="Montserrat Bold"/>
                <a:cs typeface="Montserrat Bold"/>
                <a:sym typeface="Montserrat Bold"/>
              </a:rPr>
              <a:t>June 2025</a:t>
            </a:r>
            <a:r>
              <a:rPr lang="en-US" sz="1969">
                <a:solidFill>
                  <a:srgbClr val="000000"/>
                </a:solidFill>
                <a:latin typeface="Montserrat"/>
                <a:ea typeface="Montserrat"/>
                <a:cs typeface="Montserrat"/>
                <a:sym typeface="Montserrat"/>
              </a:rPr>
              <a:t>/Submitted</a:t>
            </a:r>
          </a:p>
          <a:p>
            <a:pPr algn="ctr">
              <a:lnSpc>
                <a:spcPts val="2757"/>
              </a:lnSpc>
            </a:pPr>
            <a:r>
              <a:rPr lang="en-US" sz="1969">
                <a:solidFill>
                  <a:srgbClr val="000000"/>
                </a:solidFill>
                <a:latin typeface="Montserrat"/>
                <a:ea typeface="Montserrat"/>
                <a:cs typeface="Montserrat"/>
                <a:sym typeface="Montserrat"/>
              </a:rPr>
              <a:t>*Only Includes Agency Appointed Carriers</a:t>
            </a:r>
          </a:p>
          <a:p>
            <a:pPr algn="ctr">
              <a:lnSpc>
                <a:spcPts val="2757"/>
              </a:lnSpc>
            </a:pPr>
            <a:endParaRPr lang="en-US" sz="1969">
              <a:solidFill>
                <a:srgbClr val="000000"/>
              </a:solidFill>
              <a:latin typeface="Montserrat"/>
              <a:ea typeface="Montserrat"/>
              <a:cs typeface="Montserrat"/>
              <a:sym typeface="Montserrat"/>
            </a:endParaRPr>
          </a:p>
        </p:txBody>
      </p:sp>
      <p:sp>
        <p:nvSpPr>
          <p:cNvPr id="8" name="TextBox 8"/>
          <p:cNvSpPr txBox="1"/>
          <p:nvPr/>
        </p:nvSpPr>
        <p:spPr>
          <a:xfrm>
            <a:off x="1365422"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RANK</a:t>
            </a:r>
          </a:p>
        </p:txBody>
      </p:sp>
      <p:sp>
        <p:nvSpPr>
          <p:cNvPr id="9" name="TextBox 9"/>
          <p:cNvSpPr txBox="1"/>
          <p:nvPr/>
        </p:nvSpPr>
        <p:spPr>
          <a:xfrm>
            <a:off x="3625021"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NAME</a:t>
            </a:r>
          </a:p>
        </p:txBody>
      </p:sp>
      <p:sp>
        <p:nvSpPr>
          <p:cNvPr id="10" name="TextBox 10"/>
          <p:cNvSpPr txBox="1"/>
          <p:nvPr/>
        </p:nvSpPr>
        <p:spPr>
          <a:xfrm>
            <a:off x="5926883"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 OF APPS</a:t>
            </a:r>
          </a:p>
        </p:txBody>
      </p:sp>
      <p:sp>
        <p:nvSpPr>
          <p:cNvPr id="11" name="TextBox 11"/>
          <p:cNvSpPr txBox="1"/>
          <p:nvPr/>
        </p:nvSpPr>
        <p:spPr>
          <a:xfrm>
            <a:off x="1365422"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1</a:t>
            </a:r>
          </a:p>
          <a:p>
            <a:pPr algn="ctr">
              <a:lnSpc>
                <a:spcPts val="2038"/>
              </a:lnSpc>
            </a:pPr>
            <a:r>
              <a:rPr lang="en-US" sz="1456">
                <a:solidFill>
                  <a:srgbClr val="000000"/>
                </a:solidFill>
                <a:latin typeface="Montserrat"/>
                <a:ea typeface="Montserrat"/>
                <a:cs typeface="Montserrat"/>
                <a:sym typeface="Montserrat"/>
              </a:rPr>
              <a:t>2</a:t>
            </a:r>
          </a:p>
          <a:p>
            <a:pPr algn="ctr">
              <a:lnSpc>
                <a:spcPts val="2038"/>
              </a:lnSpc>
            </a:pPr>
            <a:r>
              <a:rPr lang="en-US" sz="1456">
                <a:solidFill>
                  <a:srgbClr val="000000"/>
                </a:solidFill>
                <a:latin typeface="Montserrat"/>
                <a:ea typeface="Montserrat"/>
                <a:cs typeface="Montserrat"/>
                <a:sym typeface="Montserrat"/>
              </a:rPr>
              <a:t>3</a:t>
            </a:r>
          </a:p>
          <a:p>
            <a:pPr algn="ctr">
              <a:lnSpc>
                <a:spcPts val="2038"/>
              </a:lnSpc>
            </a:pPr>
            <a:r>
              <a:rPr lang="en-US" sz="1456">
                <a:solidFill>
                  <a:srgbClr val="000000"/>
                </a:solidFill>
                <a:latin typeface="Montserrat"/>
                <a:ea typeface="Montserrat"/>
                <a:cs typeface="Montserrat"/>
                <a:sym typeface="Montserrat"/>
              </a:rPr>
              <a:t>4</a:t>
            </a:r>
          </a:p>
          <a:p>
            <a:pPr algn="ctr">
              <a:lnSpc>
                <a:spcPts val="2038"/>
              </a:lnSpc>
            </a:pPr>
            <a:r>
              <a:rPr lang="en-US" sz="1456">
                <a:solidFill>
                  <a:srgbClr val="000000"/>
                </a:solidFill>
                <a:latin typeface="Montserrat"/>
                <a:ea typeface="Montserrat"/>
                <a:cs typeface="Montserrat"/>
                <a:sym typeface="Montserrat"/>
              </a:rPr>
              <a:t>5</a:t>
            </a:r>
          </a:p>
          <a:p>
            <a:pPr algn="ctr">
              <a:lnSpc>
                <a:spcPts val="2038"/>
              </a:lnSpc>
            </a:pPr>
            <a:r>
              <a:rPr lang="en-US" sz="1456">
                <a:solidFill>
                  <a:srgbClr val="000000"/>
                </a:solidFill>
                <a:latin typeface="Montserrat"/>
                <a:ea typeface="Montserrat"/>
                <a:cs typeface="Montserrat"/>
                <a:sym typeface="Montserrat"/>
              </a:rPr>
              <a:t>6</a:t>
            </a:r>
          </a:p>
          <a:p>
            <a:pPr algn="ctr">
              <a:lnSpc>
                <a:spcPts val="2038"/>
              </a:lnSpc>
            </a:pPr>
            <a:r>
              <a:rPr lang="en-US" sz="1456">
                <a:solidFill>
                  <a:srgbClr val="000000"/>
                </a:solidFill>
                <a:latin typeface="Montserrat"/>
                <a:ea typeface="Montserrat"/>
                <a:cs typeface="Montserrat"/>
                <a:sym typeface="Montserrat"/>
              </a:rPr>
              <a:t>7</a:t>
            </a:r>
          </a:p>
          <a:p>
            <a:pPr algn="ctr">
              <a:lnSpc>
                <a:spcPts val="2038"/>
              </a:lnSpc>
            </a:pPr>
            <a:r>
              <a:rPr lang="en-US" sz="1456">
                <a:solidFill>
                  <a:srgbClr val="000000"/>
                </a:solidFill>
                <a:latin typeface="Montserrat"/>
                <a:ea typeface="Montserrat"/>
                <a:cs typeface="Montserrat"/>
                <a:sym typeface="Montserrat"/>
              </a:rPr>
              <a:t>8</a:t>
            </a:r>
          </a:p>
          <a:p>
            <a:pPr algn="ctr">
              <a:lnSpc>
                <a:spcPts val="2038"/>
              </a:lnSpc>
            </a:pPr>
            <a:r>
              <a:rPr lang="en-US" sz="1456">
                <a:solidFill>
                  <a:srgbClr val="000000"/>
                </a:solidFill>
                <a:latin typeface="Montserrat"/>
                <a:ea typeface="Montserrat"/>
                <a:cs typeface="Montserrat"/>
                <a:sym typeface="Montserrat"/>
              </a:rPr>
              <a:t>9</a:t>
            </a:r>
          </a:p>
          <a:p>
            <a:pPr algn="ctr">
              <a:lnSpc>
                <a:spcPts val="2038"/>
              </a:lnSpc>
            </a:pPr>
            <a:r>
              <a:rPr lang="en-US" sz="1456">
                <a:solidFill>
                  <a:srgbClr val="000000"/>
                </a:solidFill>
                <a:latin typeface="Montserrat"/>
                <a:ea typeface="Montserrat"/>
                <a:cs typeface="Montserrat"/>
                <a:sym typeface="Montserrat"/>
              </a:rPr>
              <a:t>10</a:t>
            </a:r>
          </a:p>
        </p:txBody>
      </p:sp>
      <p:sp>
        <p:nvSpPr>
          <p:cNvPr id="12" name="TextBox 12"/>
          <p:cNvSpPr txBox="1"/>
          <p:nvPr/>
        </p:nvSpPr>
        <p:spPr>
          <a:xfrm>
            <a:off x="3555270"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Jasmine Garcia</a:t>
            </a:r>
          </a:p>
          <a:p>
            <a:pPr algn="ctr">
              <a:lnSpc>
                <a:spcPts val="2038"/>
              </a:lnSpc>
            </a:pPr>
            <a:r>
              <a:rPr lang="en-US" sz="1456">
                <a:solidFill>
                  <a:srgbClr val="000000"/>
                </a:solidFill>
                <a:latin typeface="Montserrat"/>
                <a:ea typeface="Montserrat"/>
                <a:cs typeface="Montserrat"/>
                <a:sym typeface="Montserrat"/>
              </a:rPr>
              <a:t>Lauren Kochensparger</a:t>
            </a:r>
          </a:p>
          <a:p>
            <a:pPr algn="ctr">
              <a:lnSpc>
                <a:spcPts val="2038"/>
              </a:lnSpc>
            </a:pPr>
            <a:r>
              <a:rPr lang="en-US" sz="1456">
                <a:solidFill>
                  <a:srgbClr val="000000"/>
                </a:solidFill>
                <a:latin typeface="Montserrat"/>
                <a:ea typeface="Montserrat"/>
                <a:cs typeface="Montserrat"/>
                <a:sym typeface="Montserrat"/>
              </a:rPr>
              <a:t>Travis Walker</a:t>
            </a:r>
          </a:p>
          <a:p>
            <a:pPr algn="ctr">
              <a:lnSpc>
                <a:spcPts val="2038"/>
              </a:lnSpc>
            </a:pPr>
            <a:r>
              <a:rPr lang="en-US" sz="1456">
                <a:solidFill>
                  <a:srgbClr val="000000"/>
                </a:solidFill>
                <a:latin typeface="Montserrat"/>
                <a:ea typeface="Montserrat"/>
                <a:cs typeface="Montserrat"/>
                <a:sym typeface="Montserrat"/>
              </a:rPr>
              <a:t>Ken Bardales</a:t>
            </a:r>
          </a:p>
          <a:p>
            <a:pPr algn="ctr">
              <a:lnSpc>
                <a:spcPts val="2038"/>
              </a:lnSpc>
            </a:pPr>
            <a:r>
              <a:rPr lang="en-US" sz="1456">
                <a:solidFill>
                  <a:srgbClr val="000000"/>
                </a:solidFill>
                <a:latin typeface="Montserrat"/>
                <a:ea typeface="Montserrat"/>
                <a:cs typeface="Montserrat"/>
                <a:sym typeface="Montserrat"/>
              </a:rPr>
              <a:t>Tom Trifaro</a:t>
            </a:r>
          </a:p>
          <a:p>
            <a:pPr algn="ctr">
              <a:lnSpc>
                <a:spcPts val="2038"/>
              </a:lnSpc>
            </a:pPr>
            <a:r>
              <a:rPr lang="en-US" sz="1456">
                <a:solidFill>
                  <a:srgbClr val="000000"/>
                </a:solidFill>
                <a:latin typeface="Montserrat"/>
                <a:ea typeface="Montserrat"/>
                <a:cs typeface="Montserrat"/>
                <a:sym typeface="Montserrat"/>
              </a:rPr>
              <a:t>Bill Pauley</a:t>
            </a:r>
          </a:p>
          <a:p>
            <a:pPr algn="ctr">
              <a:lnSpc>
                <a:spcPts val="2038"/>
              </a:lnSpc>
            </a:pPr>
            <a:r>
              <a:rPr lang="en-US" sz="1456">
                <a:solidFill>
                  <a:srgbClr val="000000"/>
                </a:solidFill>
                <a:latin typeface="Montserrat"/>
                <a:ea typeface="Montserrat"/>
                <a:cs typeface="Montserrat"/>
                <a:sym typeface="Montserrat"/>
              </a:rPr>
              <a:t>Phil Vogt</a:t>
            </a:r>
          </a:p>
          <a:p>
            <a:pPr algn="ctr">
              <a:lnSpc>
                <a:spcPts val="2038"/>
              </a:lnSpc>
            </a:pPr>
            <a:r>
              <a:rPr lang="en-US" sz="1456">
                <a:solidFill>
                  <a:srgbClr val="000000"/>
                </a:solidFill>
                <a:latin typeface="Montserrat"/>
                <a:ea typeface="Montserrat"/>
                <a:cs typeface="Montserrat"/>
                <a:sym typeface="Montserrat"/>
              </a:rPr>
              <a:t>Breck McMichael</a:t>
            </a:r>
          </a:p>
          <a:p>
            <a:pPr algn="ctr">
              <a:lnSpc>
                <a:spcPts val="2038"/>
              </a:lnSpc>
            </a:pPr>
            <a:r>
              <a:rPr lang="en-US" sz="1456">
                <a:solidFill>
                  <a:srgbClr val="000000"/>
                </a:solidFill>
                <a:latin typeface="Montserrat"/>
                <a:ea typeface="Montserrat"/>
                <a:cs typeface="Montserrat"/>
                <a:sym typeface="Montserrat"/>
              </a:rPr>
              <a:t>Cynthia Rodriguez</a:t>
            </a:r>
          </a:p>
          <a:p>
            <a:pPr algn="ctr">
              <a:lnSpc>
                <a:spcPts val="2038"/>
              </a:lnSpc>
            </a:pPr>
            <a:r>
              <a:rPr lang="en-US" sz="1456">
                <a:solidFill>
                  <a:srgbClr val="000000"/>
                </a:solidFill>
                <a:latin typeface="Montserrat"/>
                <a:ea typeface="Montserrat"/>
                <a:cs typeface="Montserrat"/>
                <a:sym typeface="Montserrat"/>
              </a:rPr>
              <a:t>Joe &amp; Maggie Roeder</a:t>
            </a:r>
          </a:p>
        </p:txBody>
      </p:sp>
      <p:sp>
        <p:nvSpPr>
          <p:cNvPr id="13" name="TextBox 13"/>
          <p:cNvSpPr txBox="1"/>
          <p:nvPr/>
        </p:nvSpPr>
        <p:spPr>
          <a:xfrm>
            <a:off x="5926883"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56</a:t>
            </a:r>
          </a:p>
          <a:p>
            <a:pPr algn="ctr">
              <a:lnSpc>
                <a:spcPts val="2038"/>
              </a:lnSpc>
            </a:pPr>
            <a:r>
              <a:rPr lang="en-US" sz="1456">
                <a:solidFill>
                  <a:srgbClr val="000000"/>
                </a:solidFill>
                <a:latin typeface="Montserrat"/>
                <a:ea typeface="Montserrat"/>
                <a:cs typeface="Montserrat"/>
                <a:sym typeface="Montserrat"/>
              </a:rPr>
              <a:t>48</a:t>
            </a:r>
          </a:p>
          <a:p>
            <a:pPr algn="ctr">
              <a:lnSpc>
                <a:spcPts val="2038"/>
              </a:lnSpc>
            </a:pPr>
            <a:r>
              <a:rPr lang="en-US" sz="1456">
                <a:solidFill>
                  <a:srgbClr val="000000"/>
                </a:solidFill>
                <a:latin typeface="Montserrat"/>
                <a:ea typeface="Montserrat"/>
                <a:cs typeface="Montserrat"/>
                <a:sym typeface="Montserrat"/>
              </a:rPr>
              <a:t>45</a:t>
            </a:r>
          </a:p>
          <a:p>
            <a:pPr algn="ctr">
              <a:lnSpc>
                <a:spcPts val="2038"/>
              </a:lnSpc>
            </a:pPr>
            <a:r>
              <a:rPr lang="en-US" sz="1456">
                <a:solidFill>
                  <a:srgbClr val="000000"/>
                </a:solidFill>
                <a:latin typeface="Montserrat"/>
                <a:ea typeface="Montserrat"/>
                <a:cs typeface="Montserrat"/>
                <a:sym typeface="Montserrat"/>
              </a:rPr>
              <a:t>44</a:t>
            </a:r>
          </a:p>
          <a:p>
            <a:pPr algn="ctr">
              <a:lnSpc>
                <a:spcPts val="2038"/>
              </a:lnSpc>
            </a:pPr>
            <a:r>
              <a:rPr lang="en-US" sz="1456">
                <a:solidFill>
                  <a:srgbClr val="000000"/>
                </a:solidFill>
                <a:latin typeface="Montserrat"/>
                <a:ea typeface="Montserrat"/>
                <a:cs typeface="Montserrat"/>
                <a:sym typeface="Montserrat"/>
              </a:rPr>
              <a:t>40</a:t>
            </a:r>
          </a:p>
          <a:p>
            <a:pPr algn="ctr">
              <a:lnSpc>
                <a:spcPts val="2038"/>
              </a:lnSpc>
            </a:pPr>
            <a:r>
              <a:rPr lang="en-US" sz="1456">
                <a:solidFill>
                  <a:srgbClr val="000000"/>
                </a:solidFill>
                <a:latin typeface="Montserrat"/>
                <a:ea typeface="Montserrat"/>
                <a:cs typeface="Montserrat"/>
                <a:sym typeface="Montserrat"/>
              </a:rPr>
              <a:t>34</a:t>
            </a:r>
          </a:p>
          <a:p>
            <a:pPr algn="ctr">
              <a:lnSpc>
                <a:spcPts val="2038"/>
              </a:lnSpc>
            </a:pPr>
            <a:r>
              <a:rPr lang="en-US" sz="1456">
                <a:solidFill>
                  <a:srgbClr val="000000"/>
                </a:solidFill>
                <a:latin typeface="Montserrat"/>
                <a:ea typeface="Montserrat"/>
                <a:cs typeface="Montserrat"/>
                <a:sym typeface="Montserrat"/>
              </a:rPr>
              <a:t>34</a:t>
            </a:r>
          </a:p>
          <a:p>
            <a:pPr algn="ctr">
              <a:lnSpc>
                <a:spcPts val="2038"/>
              </a:lnSpc>
            </a:pPr>
            <a:r>
              <a:rPr lang="en-US" sz="1456">
                <a:solidFill>
                  <a:srgbClr val="000000"/>
                </a:solidFill>
                <a:latin typeface="Montserrat"/>
                <a:ea typeface="Montserrat"/>
                <a:cs typeface="Montserrat"/>
                <a:sym typeface="Montserrat"/>
              </a:rPr>
              <a:t>33</a:t>
            </a:r>
          </a:p>
          <a:p>
            <a:pPr algn="ctr">
              <a:lnSpc>
                <a:spcPts val="2038"/>
              </a:lnSpc>
            </a:pPr>
            <a:r>
              <a:rPr lang="en-US" sz="1456">
                <a:solidFill>
                  <a:srgbClr val="000000"/>
                </a:solidFill>
                <a:latin typeface="Montserrat"/>
                <a:ea typeface="Montserrat"/>
                <a:cs typeface="Montserrat"/>
                <a:sym typeface="Montserrat"/>
              </a:rPr>
              <a:t>31</a:t>
            </a:r>
          </a:p>
          <a:p>
            <a:pPr algn="ctr">
              <a:lnSpc>
                <a:spcPts val="2038"/>
              </a:lnSpc>
            </a:pPr>
            <a:r>
              <a:rPr lang="en-US" sz="1456">
                <a:solidFill>
                  <a:srgbClr val="000000"/>
                </a:solidFill>
                <a:latin typeface="Montserrat"/>
                <a:ea typeface="Montserrat"/>
                <a:cs typeface="Montserrat"/>
                <a:sym typeface="Montserrat"/>
              </a:rPr>
              <a:t>30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50" r="-6250"/>
            </a:stretch>
          </a:blipFill>
        </p:spPr>
        <p:txBody>
          <a:bodyPr/>
          <a:lstStyle/>
          <a:p>
            <a:endParaRPr lang="en-US"/>
          </a:p>
        </p:txBody>
      </p:sp>
      <p:sp>
        <p:nvSpPr>
          <p:cNvPr id="3" name="Freeform 3"/>
          <p:cNvSpPr/>
          <p:nvPr/>
        </p:nvSpPr>
        <p:spPr>
          <a:xfrm>
            <a:off x="7081814" y="-153509"/>
            <a:ext cx="2671786" cy="1770058"/>
          </a:xfrm>
          <a:custGeom>
            <a:avLst/>
            <a:gdLst/>
            <a:ahLst/>
            <a:cxnLst/>
            <a:rect l="l" t="t" r="r" b="b"/>
            <a:pathLst>
              <a:path w="2671786" h="1770058">
                <a:moveTo>
                  <a:pt x="0" y="0"/>
                </a:moveTo>
                <a:lnTo>
                  <a:pt x="2671786" y="0"/>
                </a:lnTo>
                <a:lnTo>
                  <a:pt x="2671786" y="1770058"/>
                </a:lnTo>
                <a:lnTo>
                  <a:pt x="0" y="1770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2824" y="459147"/>
            <a:ext cx="6758554" cy="1157402"/>
          </a:xfrm>
          <a:custGeom>
            <a:avLst/>
            <a:gdLst/>
            <a:ahLst/>
            <a:cxnLst/>
            <a:rect l="l" t="t" r="r" b="b"/>
            <a:pathLst>
              <a:path w="6758554" h="1157402">
                <a:moveTo>
                  <a:pt x="0" y="0"/>
                </a:moveTo>
                <a:lnTo>
                  <a:pt x="6758554" y="0"/>
                </a:lnTo>
                <a:lnTo>
                  <a:pt x="6758554" y="1157402"/>
                </a:lnTo>
                <a:lnTo>
                  <a:pt x="0" y="1157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031881" y="2425274"/>
            <a:ext cx="3948342" cy="3943407"/>
          </a:xfrm>
          <a:custGeom>
            <a:avLst/>
            <a:gdLst/>
            <a:ahLst/>
            <a:cxnLst/>
            <a:rect l="l" t="t" r="r" b="b"/>
            <a:pathLst>
              <a:path w="3948342" h="3943407">
                <a:moveTo>
                  <a:pt x="0" y="0"/>
                </a:moveTo>
                <a:lnTo>
                  <a:pt x="3948342" y="0"/>
                </a:lnTo>
                <a:lnTo>
                  <a:pt x="3948342" y="3943407"/>
                </a:lnTo>
                <a:lnTo>
                  <a:pt x="0" y="3943407"/>
                </a:lnTo>
                <a:lnTo>
                  <a:pt x="0" y="0"/>
                </a:lnTo>
                <a:close/>
              </a:path>
            </a:pathLst>
          </a:custGeom>
          <a:blipFill>
            <a:blip r:embed="rId8"/>
            <a:stretch>
              <a:fillRect/>
            </a:stretch>
          </a:blipFill>
        </p:spPr>
        <p:txBody>
          <a:bodyPr/>
          <a:lstStyle/>
          <a:p>
            <a:endParaRPr lang="en-US"/>
          </a:p>
        </p:txBody>
      </p:sp>
      <p:sp>
        <p:nvSpPr>
          <p:cNvPr id="6" name="Freeform 6"/>
          <p:cNvSpPr/>
          <p:nvPr/>
        </p:nvSpPr>
        <p:spPr>
          <a:xfrm>
            <a:off x="958040" y="2425274"/>
            <a:ext cx="3918760" cy="3943407"/>
          </a:xfrm>
          <a:custGeom>
            <a:avLst/>
            <a:gdLst/>
            <a:ahLst/>
            <a:cxnLst/>
            <a:rect l="l" t="t" r="r" b="b"/>
            <a:pathLst>
              <a:path w="3918760" h="3943407">
                <a:moveTo>
                  <a:pt x="0" y="0"/>
                </a:moveTo>
                <a:lnTo>
                  <a:pt x="3918760" y="0"/>
                </a:lnTo>
                <a:lnTo>
                  <a:pt x="3918760" y="3943407"/>
                </a:lnTo>
                <a:lnTo>
                  <a:pt x="0" y="3943407"/>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8067034" y="1568924"/>
            <a:ext cx="955046" cy="433347"/>
          </a:xfrm>
          <a:prstGeom prst="rect">
            <a:avLst/>
          </a:prstGeom>
        </p:spPr>
        <p:txBody>
          <a:bodyPr lIns="0" tIns="0" rIns="0" bIns="0" rtlCol="0" anchor="t">
            <a:spAutoFit/>
          </a:bodyPr>
          <a:lstStyle/>
          <a:p>
            <a:pPr algn="ctr">
              <a:lnSpc>
                <a:spcPts val="3547"/>
              </a:lnSpc>
            </a:pPr>
            <a:r>
              <a:rPr lang="en-US" sz="2533" b="1">
                <a:solidFill>
                  <a:srgbClr val="1E4599"/>
                </a:solidFill>
                <a:latin typeface="Montserrat Bold"/>
                <a:ea typeface="Montserrat Bold"/>
                <a:cs typeface="Montserrat Bold"/>
                <a:sym typeface="Montserrat Bold"/>
              </a:rPr>
              <a:t>SALE!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85" r="-6285"/>
            </a:stretch>
          </a:blipFill>
        </p:spPr>
        <p:txBody>
          <a:bodyPr/>
          <a:lstStyle/>
          <a:p>
            <a:endParaRPr lang="en-US"/>
          </a:p>
        </p:txBody>
      </p:sp>
      <p:sp>
        <p:nvSpPr>
          <p:cNvPr id="3" name="Freeform 3"/>
          <p:cNvSpPr/>
          <p:nvPr/>
        </p:nvSpPr>
        <p:spPr>
          <a:xfrm>
            <a:off x="2926080" y="290928"/>
            <a:ext cx="3901440" cy="1121664"/>
          </a:xfrm>
          <a:custGeom>
            <a:avLst/>
            <a:gdLst/>
            <a:ahLst/>
            <a:cxnLst/>
            <a:rect l="l" t="t" r="r" b="b"/>
            <a:pathLst>
              <a:path w="3901440" h="1121664">
                <a:moveTo>
                  <a:pt x="0" y="0"/>
                </a:moveTo>
                <a:lnTo>
                  <a:pt x="3901440" y="0"/>
                </a:lnTo>
                <a:lnTo>
                  <a:pt x="3901440" y="1121664"/>
                </a:lnTo>
                <a:lnTo>
                  <a:pt x="0" y="1121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72639" y="2144585"/>
            <a:ext cx="7208322" cy="3648709"/>
          </a:xfrm>
          <a:prstGeom prst="rect">
            <a:avLst/>
          </a:prstGeom>
        </p:spPr>
        <p:txBody>
          <a:bodyPr lIns="0" tIns="0" rIns="0" bIns="0" rtlCol="0" anchor="t">
            <a:spAutoFit/>
          </a:bodyPr>
          <a:lstStyle/>
          <a:p>
            <a:pPr algn="ctr">
              <a:lnSpc>
                <a:spcPts val="3640"/>
              </a:lnSpc>
            </a:pPr>
            <a:r>
              <a:rPr lang="en-US" sz="2600">
                <a:solidFill>
                  <a:srgbClr val="FFFFFF"/>
                </a:solidFill>
                <a:latin typeface="Belleza"/>
                <a:ea typeface="Belleza"/>
                <a:cs typeface="Belleza"/>
                <a:sym typeface="Belleza"/>
              </a:rPr>
              <a:t>Mastermind: September 20, 2025 (BY INVITE ONLY)</a:t>
            </a:r>
          </a:p>
          <a:p>
            <a:pPr algn="ctr">
              <a:lnSpc>
                <a:spcPts val="3640"/>
              </a:lnSpc>
            </a:pPr>
            <a:endParaRPr lang="en-US" sz="2600">
              <a:solidFill>
                <a:srgbClr val="FFFFFF"/>
              </a:solidFill>
              <a:latin typeface="Belleza"/>
              <a:ea typeface="Belleza"/>
              <a:cs typeface="Belleza"/>
              <a:sym typeface="Belleza"/>
            </a:endParaRPr>
          </a:p>
          <a:p>
            <a:pPr algn="ctr">
              <a:lnSpc>
                <a:spcPts val="3640"/>
              </a:lnSpc>
            </a:pPr>
            <a:r>
              <a:rPr lang="en-US" sz="2600">
                <a:solidFill>
                  <a:srgbClr val="FFFFFF"/>
                </a:solidFill>
                <a:latin typeface="Belleza"/>
                <a:ea typeface="Belleza"/>
                <a:cs typeface="Belleza"/>
                <a:sym typeface="Belleza"/>
              </a:rPr>
              <a:t>Advanced Agent Training: September 18-19, 2025</a:t>
            </a:r>
          </a:p>
          <a:p>
            <a:pPr algn="ctr">
              <a:lnSpc>
                <a:spcPts val="3640"/>
              </a:lnSpc>
            </a:pPr>
            <a:r>
              <a:rPr lang="en-US" sz="2600">
                <a:solidFill>
                  <a:srgbClr val="FFFFFF"/>
                </a:solidFill>
                <a:latin typeface="Belleza"/>
                <a:ea typeface="Belleza"/>
                <a:cs typeface="Belleza"/>
                <a:sym typeface="Belleza"/>
              </a:rPr>
              <a:t>ATTENTION NEW AGENTS - COME AND LEARN FROM INDUSTRY LEADERS</a:t>
            </a:r>
          </a:p>
          <a:p>
            <a:pPr algn="ctr">
              <a:lnSpc>
                <a:spcPts val="3640"/>
              </a:lnSpc>
            </a:pPr>
            <a:endParaRPr lang="en-US" sz="2600">
              <a:solidFill>
                <a:srgbClr val="FFFFFF"/>
              </a:solidFill>
              <a:latin typeface="Belleza"/>
              <a:ea typeface="Belleza"/>
              <a:cs typeface="Belleza"/>
              <a:sym typeface="Belleza"/>
            </a:endParaRPr>
          </a:p>
          <a:p>
            <a:pPr algn="ctr">
              <a:lnSpc>
                <a:spcPts val="3640"/>
              </a:lnSpc>
            </a:pPr>
            <a:r>
              <a:rPr lang="en-US" sz="2600">
                <a:solidFill>
                  <a:srgbClr val="FFFFFF"/>
                </a:solidFill>
                <a:latin typeface="Belleza"/>
                <a:ea typeface="Belleza"/>
                <a:cs typeface="Belleza"/>
                <a:sym typeface="Belleza"/>
              </a:rPr>
              <a:t>**both events are by invitation only. More information to follow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407407" y="4701175"/>
            <a:ext cx="1727799" cy="2050800"/>
          </a:xfrm>
          <a:custGeom>
            <a:avLst/>
            <a:gdLst/>
            <a:ahLst/>
            <a:cxnLst/>
            <a:rect l="l" t="t" r="r" b="b"/>
            <a:pathLst>
              <a:path w="1727799" h="2050800">
                <a:moveTo>
                  <a:pt x="0" y="0"/>
                </a:moveTo>
                <a:lnTo>
                  <a:pt x="1727798" y="0"/>
                </a:lnTo>
                <a:lnTo>
                  <a:pt x="1727798" y="2050800"/>
                </a:lnTo>
                <a:lnTo>
                  <a:pt x="0" y="2050800"/>
                </a:lnTo>
                <a:lnTo>
                  <a:pt x="0" y="0"/>
                </a:lnTo>
                <a:close/>
              </a:path>
            </a:pathLst>
          </a:custGeom>
          <a:blipFill>
            <a:blip r:embed="rId3"/>
            <a:stretch>
              <a:fillRect/>
            </a:stretch>
          </a:blipFill>
        </p:spPr>
        <p:txBody>
          <a:bodyPr/>
          <a:lstStyle/>
          <a:p>
            <a:endParaRPr lang="en-US"/>
          </a:p>
        </p:txBody>
      </p:sp>
      <p:sp>
        <p:nvSpPr>
          <p:cNvPr id="3" name="Freeform 3"/>
          <p:cNvSpPr/>
          <p:nvPr/>
        </p:nvSpPr>
        <p:spPr>
          <a:xfrm>
            <a:off x="7537347" y="87682"/>
            <a:ext cx="2131917" cy="2131917"/>
          </a:xfrm>
          <a:custGeom>
            <a:avLst/>
            <a:gdLst/>
            <a:ahLst/>
            <a:cxnLst/>
            <a:rect l="l" t="t" r="r" b="b"/>
            <a:pathLst>
              <a:path w="2131917" h="2131917">
                <a:moveTo>
                  <a:pt x="0" y="0"/>
                </a:moveTo>
                <a:lnTo>
                  <a:pt x="2131917" y="0"/>
                </a:lnTo>
                <a:lnTo>
                  <a:pt x="2131917" y="2131918"/>
                </a:lnTo>
                <a:lnTo>
                  <a:pt x="0" y="2131918"/>
                </a:lnTo>
                <a:lnTo>
                  <a:pt x="0" y="0"/>
                </a:lnTo>
                <a:close/>
              </a:path>
            </a:pathLst>
          </a:custGeom>
          <a:blipFill>
            <a:blip r:embed="rId4"/>
            <a:stretch>
              <a:fillRect/>
            </a:stretch>
          </a:blipFill>
        </p:spPr>
        <p:txBody>
          <a:bodyPr/>
          <a:lstStyle/>
          <a:p>
            <a:endParaRPr lang="en-US"/>
          </a:p>
        </p:txBody>
      </p:sp>
      <p:sp>
        <p:nvSpPr>
          <p:cNvPr id="4" name="Freeform 4"/>
          <p:cNvSpPr/>
          <p:nvPr/>
        </p:nvSpPr>
        <p:spPr>
          <a:xfrm>
            <a:off x="2648915" y="773607"/>
            <a:ext cx="4455770" cy="5767987"/>
          </a:xfrm>
          <a:custGeom>
            <a:avLst/>
            <a:gdLst/>
            <a:ahLst/>
            <a:cxnLst/>
            <a:rect l="l" t="t" r="r" b="b"/>
            <a:pathLst>
              <a:path w="4455770" h="5767987">
                <a:moveTo>
                  <a:pt x="0" y="0"/>
                </a:moveTo>
                <a:lnTo>
                  <a:pt x="4455770" y="0"/>
                </a:lnTo>
                <a:lnTo>
                  <a:pt x="4455770" y="5767986"/>
                </a:lnTo>
                <a:lnTo>
                  <a:pt x="0" y="5767986"/>
                </a:lnTo>
                <a:lnTo>
                  <a:pt x="0" y="0"/>
                </a:lnTo>
                <a:close/>
              </a:path>
            </a:pathLst>
          </a:custGeom>
          <a:blipFill>
            <a:blip r:embed="rId5"/>
            <a:stretch>
              <a:fillRect/>
            </a:stretch>
          </a:blipFill>
          <a:ln cap="rnd">
            <a:noFill/>
            <a:prstDash val="solid"/>
            <a:round/>
          </a:ln>
        </p:spPr>
        <p:txBody>
          <a:bodyPr/>
          <a:lstStyle/>
          <a:p>
            <a:endParaRPr lang="en-US"/>
          </a:p>
        </p:txBody>
      </p:sp>
      <p:sp>
        <p:nvSpPr>
          <p:cNvPr id="5" name="TextBox 5"/>
          <p:cNvSpPr txBox="1"/>
          <p:nvPr/>
        </p:nvSpPr>
        <p:spPr>
          <a:xfrm>
            <a:off x="2673638" y="36372"/>
            <a:ext cx="4431047"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CHC Award Trip!</a:t>
            </a:r>
          </a:p>
        </p:txBody>
      </p:sp>
      <p:sp>
        <p:nvSpPr>
          <p:cNvPr id="6" name="TextBox 6"/>
          <p:cNvSpPr txBox="1"/>
          <p:nvPr/>
        </p:nvSpPr>
        <p:spPr>
          <a:xfrm>
            <a:off x="3823581" y="6635282"/>
            <a:ext cx="2106439" cy="575944"/>
          </a:xfrm>
          <a:prstGeom prst="rect">
            <a:avLst/>
          </a:prstGeom>
        </p:spPr>
        <p:txBody>
          <a:bodyPr lIns="0" tIns="0" rIns="0" bIns="0" rtlCol="0" anchor="t">
            <a:spAutoFit/>
          </a:bodyPr>
          <a:lstStyle/>
          <a:p>
            <a:pPr algn="ctr">
              <a:lnSpc>
                <a:spcPts val="2380"/>
              </a:lnSpc>
            </a:pPr>
            <a:r>
              <a:rPr lang="en-US" sz="1700" b="1">
                <a:solidFill>
                  <a:srgbClr val="000000"/>
                </a:solidFill>
                <a:latin typeface="Montserrat Bold"/>
                <a:ea typeface="Montserrat Bold"/>
                <a:cs typeface="Montserrat Bold"/>
                <a:sym typeface="Montserrat Bold"/>
              </a:rPr>
              <a:t>March 19 - 22, 2026</a:t>
            </a:r>
          </a:p>
          <a:p>
            <a:pPr algn="ctr">
              <a:lnSpc>
                <a:spcPts val="2380"/>
              </a:lnSpc>
            </a:pPr>
            <a:r>
              <a:rPr lang="en-US" sz="1700">
                <a:solidFill>
                  <a:srgbClr val="000000"/>
                </a:solidFill>
                <a:latin typeface="Montserrat"/>
                <a:ea typeface="Montserrat"/>
                <a:cs typeface="Montserrat"/>
                <a:sym typeface="Montserrat"/>
              </a:rPr>
              <a:t>4 nights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85" r="-6285"/>
            </a:stretch>
          </a:blipFill>
        </p:spPr>
        <p:txBody>
          <a:bodyPr/>
          <a:lstStyle/>
          <a:p>
            <a:endParaRPr lang="en-US"/>
          </a:p>
        </p:txBody>
      </p:sp>
      <p:sp>
        <p:nvSpPr>
          <p:cNvPr id="3" name="Freeform 3"/>
          <p:cNvSpPr/>
          <p:nvPr/>
        </p:nvSpPr>
        <p:spPr>
          <a:xfrm>
            <a:off x="4899519" y="4047355"/>
            <a:ext cx="731520" cy="785525"/>
          </a:xfrm>
          <a:custGeom>
            <a:avLst/>
            <a:gdLst/>
            <a:ahLst/>
            <a:cxnLst/>
            <a:rect l="l" t="t" r="r" b="b"/>
            <a:pathLst>
              <a:path w="731520" h="785525">
                <a:moveTo>
                  <a:pt x="0" y="0"/>
                </a:moveTo>
                <a:lnTo>
                  <a:pt x="731520" y="0"/>
                </a:lnTo>
                <a:lnTo>
                  <a:pt x="731520" y="785525"/>
                </a:lnTo>
                <a:lnTo>
                  <a:pt x="0" y="785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hlinkClick r:id="rId5" tooltip="https://www.instagram.com/compasshealthconsultants_/"/>
          </p:cNvPr>
          <p:cNvSpPr/>
          <p:nvPr/>
        </p:nvSpPr>
        <p:spPr>
          <a:xfrm>
            <a:off x="7865834" y="6477944"/>
            <a:ext cx="655444" cy="655444"/>
          </a:xfrm>
          <a:custGeom>
            <a:avLst/>
            <a:gdLst/>
            <a:ahLst/>
            <a:cxnLst/>
            <a:rect l="l" t="t" r="r" b="b"/>
            <a:pathLst>
              <a:path w="655444" h="655444">
                <a:moveTo>
                  <a:pt x="0" y="0"/>
                </a:moveTo>
                <a:lnTo>
                  <a:pt x="655444" y="0"/>
                </a:lnTo>
                <a:lnTo>
                  <a:pt x="655444" y="655444"/>
                </a:lnTo>
                <a:lnTo>
                  <a:pt x="0" y="655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hlinkClick r:id="rId8" tooltip="https://www.linkedin.com/company/compasshealthconsultants/"/>
          </p:cNvPr>
          <p:cNvSpPr/>
          <p:nvPr/>
        </p:nvSpPr>
        <p:spPr>
          <a:xfrm>
            <a:off x="5331653" y="6534616"/>
            <a:ext cx="598772" cy="598772"/>
          </a:xfrm>
          <a:custGeom>
            <a:avLst/>
            <a:gdLst/>
            <a:ahLst/>
            <a:cxnLst/>
            <a:rect l="l" t="t" r="r" b="b"/>
            <a:pathLst>
              <a:path w="598772" h="598772">
                <a:moveTo>
                  <a:pt x="0" y="0"/>
                </a:moveTo>
                <a:lnTo>
                  <a:pt x="598772" y="0"/>
                </a:lnTo>
                <a:lnTo>
                  <a:pt x="598772" y="598772"/>
                </a:lnTo>
                <a:lnTo>
                  <a:pt x="0" y="5987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a:hlinkClick r:id="rId11" tooltip="https://www.facebook.com/CompassHealthConsultants/"/>
          </p:cNvPr>
          <p:cNvSpPr/>
          <p:nvPr/>
        </p:nvSpPr>
        <p:spPr>
          <a:xfrm>
            <a:off x="6668652" y="6569982"/>
            <a:ext cx="266209" cy="563406"/>
          </a:xfrm>
          <a:custGeom>
            <a:avLst/>
            <a:gdLst/>
            <a:ahLst/>
            <a:cxnLst/>
            <a:rect l="l" t="t" r="r" b="b"/>
            <a:pathLst>
              <a:path w="266209" h="563406">
                <a:moveTo>
                  <a:pt x="0" y="0"/>
                </a:moveTo>
                <a:lnTo>
                  <a:pt x="266210" y="0"/>
                </a:lnTo>
                <a:lnTo>
                  <a:pt x="266210" y="563406"/>
                </a:lnTo>
                <a:lnTo>
                  <a:pt x="0" y="563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Freeform 7"/>
          <p:cNvSpPr/>
          <p:nvPr/>
        </p:nvSpPr>
        <p:spPr>
          <a:xfrm>
            <a:off x="135637" y="5299271"/>
            <a:ext cx="1790278" cy="1972758"/>
          </a:xfrm>
          <a:custGeom>
            <a:avLst/>
            <a:gdLst/>
            <a:ahLst/>
            <a:cxnLst/>
            <a:rect l="l" t="t" r="r" b="b"/>
            <a:pathLst>
              <a:path w="1790278" h="1972758">
                <a:moveTo>
                  <a:pt x="0" y="0"/>
                </a:moveTo>
                <a:lnTo>
                  <a:pt x="1790278" y="0"/>
                </a:lnTo>
                <a:lnTo>
                  <a:pt x="1790278" y="1972759"/>
                </a:lnTo>
                <a:lnTo>
                  <a:pt x="0" y="1972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p:cNvSpPr/>
          <p:nvPr/>
        </p:nvSpPr>
        <p:spPr>
          <a:xfrm>
            <a:off x="1168846" y="4014730"/>
            <a:ext cx="2995515" cy="1636300"/>
          </a:xfrm>
          <a:custGeom>
            <a:avLst/>
            <a:gdLst/>
            <a:ahLst/>
            <a:cxnLst/>
            <a:rect l="l" t="t" r="r" b="b"/>
            <a:pathLst>
              <a:path w="2995515" h="1636300">
                <a:moveTo>
                  <a:pt x="0" y="0"/>
                </a:moveTo>
                <a:lnTo>
                  <a:pt x="2995515" y="0"/>
                </a:lnTo>
                <a:lnTo>
                  <a:pt x="2995515" y="1636300"/>
                </a:lnTo>
                <a:lnTo>
                  <a:pt x="0" y="1636300"/>
                </a:lnTo>
                <a:lnTo>
                  <a:pt x="0" y="0"/>
                </a:lnTo>
                <a:close/>
              </a:path>
            </a:pathLst>
          </a:custGeom>
          <a:blipFill>
            <a:blip r:embed="rId16"/>
            <a:stretch>
              <a:fillRect/>
            </a:stretch>
          </a:blipFill>
        </p:spPr>
        <p:txBody>
          <a:bodyPr/>
          <a:lstStyle/>
          <a:p>
            <a:endParaRPr lang="en-US"/>
          </a:p>
        </p:txBody>
      </p:sp>
      <p:sp>
        <p:nvSpPr>
          <p:cNvPr id="9" name="TextBox 9"/>
          <p:cNvSpPr txBox="1"/>
          <p:nvPr/>
        </p:nvSpPr>
        <p:spPr>
          <a:xfrm>
            <a:off x="2117986" y="1201153"/>
            <a:ext cx="5517627" cy="1135639"/>
          </a:xfrm>
          <a:prstGeom prst="rect">
            <a:avLst/>
          </a:prstGeom>
        </p:spPr>
        <p:txBody>
          <a:bodyPr lIns="0" tIns="0" rIns="0" bIns="0" rtlCol="0" anchor="t">
            <a:spAutoFit/>
          </a:bodyPr>
          <a:lstStyle/>
          <a:p>
            <a:pPr algn="ctr">
              <a:lnSpc>
                <a:spcPts val="3030"/>
              </a:lnSpc>
            </a:pPr>
            <a:r>
              <a:rPr lang="en-US" sz="2164">
                <a:solidFill>
                  <a:srgbClr val="341919"/>
                </a:solidFill>
                <a:latin typeface="Montserrat"/>
                <a:ea typeface="Montserrat"/>
                <a:cs typeface="Montserrat"/>
                <a:sym typeface="Montserrat"/>
              </a:rPr>
              <a:t>Sell your first application by next Friday, July 3rd &amp; receive a Compass shirt* and $100 lead credits!</a:t>
            </a:r>
          </a:p>
        </p:txBody>
      </p:sp>
      <p:sp>
        <p:nvSpPr>
          <p:cNvPr id="10" name="TextBox 10"/>
          <p:cNvSpPr txBox="1"/>
          <p:nvPr/>
        </p:nvSpPr>
        <p:spPr>
          <a:xfrm>
            <a:off x="1868649" y="313718"/>
            <a:ext cx="6016303" cy="613410"/>
          </a:xfrm>
          <a:prstGeom prst="rect">
            <a:avLst/>
          </a:prstGeom>
        </p:spPr>
        <p:txBody>
          <a:bodyPr lIns="0" tIns="0" rIns="0" bIns="0" rtlCol="0" anchor="t">
            <a:spAutoFit/>
          </a:bodyPr>
          <a:lstStyle/>
          <a:p>
            <a:pPr algn="ctr">
              <a:lnSpc>
                <a:spcPts val="5040"/>
              </a:lnSpc>
            </a:pPr>
            <a:r>
              <a:rPr lang="en-US" sz="3600">
                <a:solidFill>
                  <a:srgbClr val="341919"/>
                </a:solidFill>
                <a:latin typeface="Gulfs Display"/>
                <a:ea typeface="Gulfs Display"/>
                <a:cs typeface="Gulfs Display"/>
                <a:sym typeface="Gulfs Display"/>
              </a:rPr>
              <a:t>ATTENTION NEW AGENTS</a:t>
            </a:r>
          </a:p>
        </p:txBody>
      </p:sp>
      <p:sp>
        <p:nvSpPr>
          <p:cNvPr id="11" name="TextBox 11"/>
          <p:cNvSpPr txBox="1"/>
          <p:nvPr/>
        </p:nvSpPr>
        <p:spPr>
          <a:xfrm>
            <a:off x="2844240" y="2501919"/>
            <a:ext cx="4110558" cy="735964"/>
          </a:xfrm>
          <a:prstGeom prst="rect">
            <a:avLst/>
          </a:prstGeom>
        </p:spPr>
        <p:txBody>
          <a:bodyPr lIns="0" tIns="0" rIns="0" bIns="0" rtlCol="0" anchor="t">
            <a:spAutoFit/>
          </a:bodyPr>
          <a:lstStyle/>
          <a:p>
            <a:pPr algn="ctr">
              <a:lnSpc>
                <a:spcPts val="1960"/>
              </a:lnSpc>
            </a:pPr>
            <a:r>
              <a:rPr lang="en-US" sz="1400">
                <a:solidFill>
                  <a:srgbClr val="341919"/>
                </a:solidFill>
                <a:latin typeface="Montserrat"/>
                <a:ea typeface="Montserrat"/>
                <a:cs typeface="Montserrat"/>
                <a:sym typeface="Montserrat"/>
              </a:rPr>
              <a:t>*May be substituted for a $50 CHC store credit</a:t>
            </a:r>
          </a:p>
          <a:p>
            <a:pPr algn="ctr">
              <a:lnSpc>
                <a:spcPts val="1960"/>
              </a:lnSpc>
            </a:pPr>
            <a:endParaRPr lang="en-US" sz="1400">
              <a:solidFill>
                <a:srgbClr val="341919"/>
              </a:solidFill>
              <a:latin typeface="Montserrat"/>
              <a:ea typeface="Montserrat"/>
              <a:cs typeface="Montserrat"/>
              <a:sym typeface="Montserrat"/>
            </a:endParaRPr>
          </a:p>
          <a:p>
            <a:pPr algn="ctr">
              <a:lnSpc>
                <a:spcPts val="1960"/>
              </a:lnSpc>
            </a:pPr>
            <a:endParaRPr lang="en-US" sz="1400">
              <a:solidFill>
                <a:srgbClr val="341919"/>
              </a:solidFill>
              <a:latin typeface="Montserrat"/>
              <a:ea typeface="Montserrat"/>
              <a:cs typeface="Montserrat"/>
              <a:sym typeface="Montserrat"/>
            </a:endParaRPr>
          </a:p>
        </p:txBody>
      </p:sp>
      <p:sp>
        <p:nvSpPr>
          <p:cNvPr id="12" name="TextBox 12"/>
          <p:cNvSpPr txBox="1"/>
          <p:nvPr/>
        </p:nvSpPr>
        <p:spPr>
          <a:xfrm>
            <a:off x="4644096" y="4317375"/>
            <a:ext cx="4171492" cy="1935219"/>
          </a:xfrm>
          <a:prstGeom prst="rect">
            <a:avLst/>
          </a:prstGeom>
        </p:spPr>
        <p:txBody>
          <a:bodyPr lIns="0" tIns="0" rIns="0" bIns="0" rtlCol="0" anchor="t">
            <a:spAutoFit/>
          </a:bodyPr>
          <a:lstStyle/>
          <a:p>
            <a:pPr algn="ctr">
              <a:lnSpc>
                <a:spcPts val="2196"/>
              </a:lnSpc>
            </a:pPr>
            <a:r>
              <a:rPr lang="en-US" sz="1568">
                <a:solidFill>
                  <a:srgbClr val="341919"/>
                </a:solidFill>
                <a:latin typeface="Montserrat"/>
                <a:ea typeface="Montserrat"/>
                <a:cs typeface="Montserrat"/>
                <a:sym typeface="Montserrat"/>
              </a:rPr>
              <a:t>Connect with us!</a:t>
            </a:r>
          </a:p>
          <a:p>
            <a:pPr algn="ctr">
              <a:lnSpc>
                <a:spcPts val="2196"/>
              </a:lnSpc>
            </a:pPr>
            <a:r>
              <a:rPr lang="en-US" sz="1568">
                <a:solidFill>
                  <a:srgbClr val="341919"/>
                </a:solidFill>
                <a:latin typeface="Montserrat"/>
                <a:ea typeface="Montserrat"/>
                <a:cs typeface="Montserrat"/>
                <a:sym typeface="Montserrat"/>
              </a:rPr>
              <a:t>If you’re not receiving CHC communications (email and texts), please email Mari Krivelow at mkrivelow@chcquotes.com</a:t>
            </a:r>
          </a:p>
          <a:p>
            <a:pPr algn="ctr">
              <a:lnSpc>
                <a:spcPts val="2196"/>
              </a:lnSpc>
            </a:pPr>
            <a:endParaRPr lang="en-US" sz="1568">
              <a:solidFill>
                <a:srgbClr val="341919"/>
              </a:solidFill>
              <a:latin typeface="Montserrat"/>
              <a:ea typeface="Montserrat"/>
              <a:cs typeface="Montserrat"/>
              <a:sym typeface="Montserrat"/>
            </a:endParaRPr>
          </a:p>
          <a:p>
            <a:pPr algn="ctr">
              <a:lnSpc>
                <a:spcPts val="2196"/>
              </a:lnSpc>
            </a:pPr>
            <a:r>
              <a:rPr lang="en-US" sz="1568">
                <a:solidFill>
                  <a:srgbClr val="341919"/>
                </a:solidFill>
                <a:latin typeface="Montserrat"/>
                <a:ea typeface="Montserrat"/>
                <a:cs typeface="Montserrat"/>
                <a:sym typeface="Montserrat"/>
              </a:rPr>
              <a:t>Follow us!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11545" y="2740660"/>
          <a:ext cx="5225557" cy="4038601"/>
        </p:xfrm>
        <a:graphic>
          <a:graphicData uri="http://schemas.openxmlformats.org/drawingml/2006/table">
            <a:tbl>
              <a:tblPr/>
              <a:tblGrid>
                <a:gridCol w="2618089">
                  <a:extLst>
                    <a:ext uri="{9D8B030D-6E8A-4147-A177-3AD203B41FA5}">
                      <a16:colId xmlns:a16="http://schemas.microsoft.com/office/drawing/2014/main" val="20000"/>
                    </a:ext>
                  </a:extLst>
                </a:gridCol>
                <a:gridCol w="2607468">
                  <a:extLst>
                    <a:ext uri="{9D8B030D-6E8A-4147-A177-3AD203B41FA5}">
                      <a16:colId xmlns:a16="http://schemas.microsoft.com/office/drawing/2014/main" val="20001"/>
                    </a:ext>
                  </a:extLst>
                </a:gridCol>
              </a:tblGrid>
              <a:tr h="76743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Carrier</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solidFill>
                      <a:srgbClr val="CDD6FF"/>
                    </a:solidFill>
                  </a:tcPr>
                </a:tc>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Compass Cash Per Policy Sold</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solidFill>
                      <a:srgbClr val="CDD6FF"/>
                    </a:solidFill>
                  </a:tcPr>
                </a:tc>
                <a:extLst>
                  <a:ext uri="{0D108BD9-81ED-4DB2-BD59-A6C34878D82A}">
                    <a16:rowId xmlns:a16="http://schemas.microsoft.com/office/drawing/2014/main" val="10000"/>
                  </a:ext>
                </a:extLst>
              </a:tr>
              <a:tr h="56598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LifeX</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$15</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96888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Enroll Prime</a:t>
                      </a:r>
                      <a:endParaRPr lang="en-US" sz="1100"/>
                    </a:p>
                    <a:p>
                      <a:pPr algn="ctr">
                        <a:lnSpc>
                          <a:spcPts val="1602"/>
                        </a:lnSpc>
                      </a:pPr>
                      <a:r>
                        <a:rPr lang="en-US" sz="1144" b="1">
                          <a:solidFill>
                            <a:srgbClr val="000000"/>
                          </a:solidFill>
                          <a:latin typeface="Montserrat Bold"/>
                          <a:ea typeface="Montserrat Bold"/>
                          <a:cs typeface="Montserrat Bold"/>
                          <a:sym typeface="Montserrat Bold"/>
                        </a:rPr>
                        <a:t>Iron Health</a:t>
                      </a:r>
                    </a:p>
                    <a:p>
                      <a:pPr algn="ctr">
                        <a:lnSpc>
                          <a:spcPts val="1602"/>
                        </a:lnSpc>
                      </a:pPr>
                      <a:r>
                        <a:rPr lang="en-US" sz="1144" b="1">
                          <a:solidFill>
                            <a:srgbClr val="000000"/>
                          </a:solidFill>
                          <a:latin typeface="Montserrat Bold"/>
                          <a:ea typeface="Montserrat Bold"/>
                          <a:cs typeface="Montserrat Bold"/>
                          <a:sym typeface="Montserrat Bold"/>
                        </a:rPr>
                        <a:t>OneShare</a:t>
                      </a:r>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$10</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170331">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AmeriBenefit</a:t>
                      </a:r>
                      <a:endParaRPr lang="en-US" sz="1100"/>
                    </a:p>
                    <a:p>
                      <a:pPr algn="ctr">
                        <a:lnSpc>
                          <a:spcPts val="1602"/>
                        </a:lnSpc>
                      </a:pPr>
                      <a:r>
                        <a:rPr lang="en-US" sz="1144" b="1">
                          <a:solidFill>
                            <a:srgbClr val="000000"/>
                          </a:solidFill>
                          <a:latin typeface="Montserrat Bold"/>
                          <a:ea typeface="Montserrat Bold"/>
                          <a:cs typeface="Montserrat Bold"/>
                          <a:sym typeface="Montserrat Bold"/>
                        </a:rPr>
                        <a:t>Flex Benefits</a:t>
                      </a:r>
                    </a:p>
                    <a:p>
                      <a:pPr algn="ctr">
                        <a:lnSpc>
                          <a:spcPts val="1602"/>
                        </a:lnSpc>
                      </a:pPr>
                      <a:r>
                        <a:rPr lang="en-US" sz="1144" b="1">
                          <a:solidFill>
                            <a:srgbClr val="000000"/>
                          </a:solidFill>
                          <a:latin typeface="Montserrat Bold"/>
                          <a:ea typeface="Montserrat Bold"/>
                          <a:cs typeface="Montserrat Bold"/>
                          <a:sym typeface="Montserrat Bold"/>
                        </a:rPr>
                        <a:t>MedMutual</a:t>
                      </a:r>
                    </a:p>
                    <a:p>
                      <a:pPr algn="ctr">
                        <a:lnSpc>
                          <a:spcPts val="1602"/>
                        </a:lnSpc>
                      </a:pPr>
                      <a:r>
                        <a:rPr lang="en-US" sz="1144" b="1">
                          <a:solidFill>
                            <a:srgbClr val="000000"/>
                          </a:solidFill>
                          <a:latin typeface="Montserrat Bold"/>
                          <a:ea typeface="Montserrat Bold"/>
                          <a:cs typeface="Montserrat Bold"/>
                          <a:sym typeface="Montserrat Bold"/>
                        </a:rPr>
                        <a:t>NCD</a:t>
                      </a:r>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$5</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r h="56598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Group Health Policies</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$5 per employee</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2692592" y="118110"/>
            <a:ext cx="4368417"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CHC Award Trip!</a:t>
            </a:r>
          </a:p>
        </p:txBody>
      </p:sp>
      <p:sp>
        <p:nvSpPr>
          <p:cNvPr id="4" name="TextBox 4"/>
          <p:cNvSpPr txBox="1"/>
          <p:nvPr/>
        </p:nvSpPr>
        <p:spPr>
          <a:xfrm>
            <a:off x="0" y="693420"/>
            <a:ext cx="9753600" cy="1866899"/>
          </a:xfrm>
          <a:prstGeom prst="rect">
            <a:avLst/>
          </a:prstGeom>
        </p:spPr>
        <p:txBody>
          <a:bodyPr lIns="0" tIns="0" rIns="0" bIns="0" rtlCol="0" anchor="t">
            <a:spAutoFit/>
          </a:bodyPr>
          <a:lstStyle/>
          <a:p>
            <a:pPr algn="l">
              <a:lnSpc>
                <a:spcPts val="2100"/>
              </a:lnSpc>
            </a:pPr>
            <a:r>
              <a:rPr lang="en-US" sz="1500" b="1">
                <a:solidFill>
                  <a:srgbClr val="000000"/>
                </a:solidFill>
                <a:latin typeface="Montserrat Bold"/>
                <a:ea typeface="Montserrat Bold"/>
                <a:cs typeface="Montserrat Bold"/>
                <a:sym typeface="Montserrat Bold"/>
              </a:rPr>
              <a:t>Rules</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Each application submitted and paid June 1 - Dec 22 2025 you’ll get the amount listed below of Compass Cash towards cost of the trip</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All policies written from Jan 1 - May 31 2025 (Previously written) will be given 50% credit</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Top 15 agents and top 3 leaders (by Compass Cash points) will attend the trip for free** (Free hotel accommodation + $750 towards flights per couple**)</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Leaders credit is ⅓ of their agents credit</a:t>
            </a:r>
          </a:p>
        </p:txBody>
      </p:sp>
      <p:sp>
        <p:nvSpPr>
          <p:cNvPr id="5" name="TextBox 5"/>
          <p:cNvSpPr txBox="1"/>
          <p:nvPr/>
        </p:nvSpPr>
        <p:spPr>
          <a:xfrm>
            <a:off x="666229" y="6834666"/>
            <a:ext cx="8355851" cy="389254"/>
          </a:xfrm>
          <a:prstGeom prst="rect">
            <a:avLst/>
          </a:prstGeom>
        </p:spPr>
        <p:txBody>
          <a:bodyPr lIns="0" tIns="0" rIns="0" bIns="0" rtlCol="0" anchor="t">
            <a:spAutoFit/>
          </a:bodyPr>
          <a:lstStyle/>
          <a:p>
            <a:pPr algn="ctr">
              <a:lnSpc>
                <a:spcPts val="3220"/>
              </a:lnSpc>
            </a:pPr>
            <a:r>
              <a:rPr lang="en-US" sz="2300" b="1">
                <a:solidFill>
                  <a:srgbClr val="000000"/>
                </a:solidFill>
                <a:latin typeface="Montserrat Bold"/>
                <a:ea typeface="Montserrat Bold"/>
                <a:cs typeface="Montserrat Bold"/>
                <a:sym typeface="Montserrat Bold"/>
              </a:rPr>
              <a:t>***Based on ACTUAL BUSINESS, not TopBroker</a:t>
            </a:r>
          </a:p>
        </p:txBody>
      </p:sp>
      <p:sp>
        <p:nvSpPr>
          <p:cNvPr id="6" name="TextBox 6"/>
          <p:cNvSpPr txBox="1"/>
          <p:nvPr/>
        </p:nvSpPr>
        <p:spPr>
          <a:xfrm>
            <a:off x="6321423" y="3761169"/>
            <a:ext cx="2492013" cy="1333499"/>
          </a:xfrm>
          <a:prstGeom prst="rect">
            <a:avLst/>
          </a:prstGeom>
        </p:spPr>
        <p:txBody>
          <a:bodyPr lIns="0" tIns="0" rIns="0" bIns="0" rtlCol="0" anchor="t">
            <a:spAutoFit/>
          </a:bodyPr>
          <a:lstStyle/>
          <a:p>
            <a:pPr algn="l">
              <a:lnSpc>
                <a:spcPts val="2100"/>
              </a:lnSpc>
            </a:pPr>
            <a:r>
              <a:rPr lang="en-US" sz="1500" b="1">
                <a:solidFill>
                  <a:srgbClr val="000000"/>
                </a:solidFill>
                <a:latin typeface="Montserrat Bold"/>
                <a:ea typeface="Montserrat Bold"/>
                <a:cs typeface="Montserrat Bold"/>
                <a:sym typeface="Montserrat Bold"/>
              </a:rPr>
              <a:t>For those that are NEW agents who’ve submitted their first app after June 1st 2025, all points are DOUBLED!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9E9"/>
        </a:solidFill>
        <a:effectLst/>
      </p:bgPr>
    </p:bg>
    <p:spTree>
      <p:nvGrpSpPr>
        <p:cNvPr id="1" name=""/>
        <p:cNvGrpSpPr/>
        <p:nvPr/>
      </p:nvGrpSpPr>
      <p:grpSpPr>
        <a:xfrm>
          <a:off x="0" y="0"/>
          <a:ext cx="0" cy="0"/>
          <a:chOff x="0" y="0"/>
          <a:chExt cx="0" cy="0"/>
        </a:xfrm>
      </p:grpSpPr>
      <p:sp>
        <p:nvSpPr>
          <p:cNvPr id="2" name="Freeform 2"/>
          <p:cNvSpPr/>
          <p:nvPr/>
        </p:nvSpPr>
        <p:spPr>
          <a:xfrm>
            <a:off x="3092605" y="253019"/>
            <a:ext cx="3568390" cy="2926080"/>
          </a:xfrm>
          <a:custGeom>
            <a:avLst/>
            <a:gdLst/>
            <a:ahLst/>
            <a:cxnLst/>
            <a:rect l="l" t="t" r="r" b="b"/>
            <a:pathLst>
              <a:path w="3568390" h="2926080">
                <a:moveTo>
                  <a:pt x="0" y="0"/>
                </a:moveTo>
                <a:lnTo>
                  <a:pt x="3568390" y="0"/>
                </a:lnTo>
                <a:lnTo>
                  <a:pt x="3568390"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45718" y="3431087"/>
            <a:ext cx="7862164" cy="3590290"/>
          </a:xfrm>
          <a:prstGeom prst="rect">
            <a:avLst/>
          </a:prstGeom>
        </p:spPr>
        <p:txBody>
          <a:bodyPr lIns="0" tIns="0" rIns="0" bIns="0" rtlCol="0" anchor="t">
            <a:spAutoFit/>
          </a:bodyPr>
          <a:lstStyle/>
          <a:p>
            <a:pPr algn="ctr">
              <a:lnSpc>
                <a:spcPts val="4760"/>
              </a:lnSpc>
            </a:pPr>
            <a:r>
              <a:rPr lang="en-US" sz="3400">
                <a:solidFill>
                  <a:srgbClr val="000000"/>
                </a:solidFill>
                <a:latin typeface="Belleza"/>
                <a:ea typeface="Belleza"/>
                <a:cs typeface="Belleza"/>
                <a:sym typeface="Belleza"/>
              </a:rPr>
              <a:t>Our St. Charles office will be CLOSED this Friday, June 27th at 12pm CST</a:t>
            </a:r>
          </a:p>
          <a:p>
            <a:pPr algn="ctr">
              <a:lnSpc>
                <a:spcPts val="4760"/>
              </a:lnSpc>
            </a:pPr>
            <a:endParaRPr lang="en-US" sz="3400">
              <a:solidFill>
                <a:srgbClr val="000000"/>
              </a:solidFill>
              <a:latin typeface="Belleza"/>
              <a:ea typeface="Belleza"/>
              <a:cs typeface="Belleza"/>
              <a:sym typeface="Belleza"/>
            </a:endParaRPr>
          </a:p>
          <a:p>
            <a:pPr algn="ctr">
              <a:lnSpc>
                <a:spcPts val="4760"/>
              </a:lnSpc>
            </a:pPr>
            <a:r>
              <a:rPr lang="en-US" sz="3400">
                <a:solidFill>
                  <a:srgbClr val="000000"/>
                </a:solidFill>
                <a:latin typeface="Belleza"/>
                <a:ea typeface="Belleza"/>
                <a:cs typeface="Belleza"/>
                <a:sym typeface="Belleza"/>
              </a:rPr>
              <a:t>We are very sorry for the inconvenience. We will be back to normal business hours Monday, June 30th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520" y="2039866"/>
            <a:ext cx="8290560" cy="4663440"/>
          </a:xfrm>
          <a:custGeom>
            <a:avLst/>
            <a:gdLst/>
            <a:ahLst/>
            <a:cxnLst/>
            <a:rect l="l" t="t" r="r" b="b"/>
            <a:pathLst>
              <a:path w="8290560" h="4663440">
                <a:moveTo>
                  <a:pt x="0" y="0"/>
                </a:moveTo>
                <a:lnTo>
                  <a:pt x="8290560" y="0"/>
                </a:lnTo>
                <a:lnTo>
                  <a:pt x="8290560" y="4663440"/>
                </a:lnTo>
                <a:lnTo>
                  <a:pt x="0" y="466344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437676" y="253964"/>
            <a:ext cx="6878247" cy="1613152"/>
          </a:xfrm>
          <a:prstGeom prst="rect">
            <a:avLst/>
          </a:prstGeom>
        </p:spPr>
        <p:txBody>
          <a:bodyPr lIns="0" tIns="0" rIns="0" bIns="0" rtlCol="0" anchor="t">
            <a:spAutoFit/>
          </a:bodyPr>
          <a:lstStyle/>
          <a:p>
            <a:pPr algn="ctr">
              <a:lnSpc>
                <a:spcPts val="4368"/>
              </a:lnSpc>
            </a:pPr>
            <a:r>
              <a:rPr lang="en-US" sz="2600">
                <a:solidFill>
                  <a:srgbClr val="000000"/>
                </a:solidFill>
                <a:latin typeface="Montserrat"/>
                <a:ea typeface="Montserrat"/>
                <a:cs typeface="Montserrat"/>
                <a:sym typeface="Montserrat"/>
              </a:rPr>
              <a:t>Join us on </a:t>
            </a:r>
            <a:r>
              <a:rPr lang="en-US" sz="2600" b="1">
                <a:solidFill>
                  <a:srgbClr val="000000"/>
                </a:solidFill>
                <a:latin typeface="Montserrat Bold"/>
                <a:ea typeface="Montserrat Bold"/>
                <a:cs typeface="Montserrat Bold"/>
                <a:sym typeface="Montserrat Bold"/>
              </a:rPr>
              <a:t>TOMORROW</a:t>
            </a:r>
          </a:p>
          <a:p>
            <a:pPr algn="ctr">
              <a:lnSpc>
                <a:spcPts val="4368"/>
              </a:lnSpc>
            </a:pPr>
            <a:r>
              <a:rPr lang="en-US" sz="2600">
                <a:solidFill>
                  <a:srgbClr val="000000"/>
                </a:solidFill>
                <a:latin typeface="Montserrat"/>
                <a:ea typeface="Montserrat"/>
                <a:cs typeface="Montserrat"/>
                <a:sym typeface="Montserrat"/>
              </a:rPr>
              <a:t> June 27th</a:t>
            </a:r>
          </a:p>
          <a:p>
            <a:pPr algn="ctr">
              <a:lnSpc>
                <a:spcPts val="4368"/>
              </a:lnSpc>
            </a:pPr>
            <a:r>
              <a:rPr lang="en-US" sz="2600">
                <a:solidFill>
                  <a:srgbClr val="000000"/>
                </a:solidFill>
                <a:latin typeface="Montserrat"/>
                <a:ea typeface="Montserrat"/>
                <a:cs typeface="Montserrat"/>
                <a:sym typeface="Montserrat"/>
              </a:rPr>
              <a:t>10am CST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go.chcagents.com/e/1069352/CompassHealthConsultants-/dcr4k4/1747580133/h/V8rOU8A14Oybg0nb3eVsxUzLzUNhQSlPEQs5CBGMsBM"/>
          </p:cNvPr>
          <p:cNvSpPr/>
          <p:nvPr/>
        </p:nvSpPr>
        <p:spPr>
          <a:xfrm>
            <a:off x="5373951" y="4076885"/>
            <a:ext cx="386061" cy="817059"/>
          </a:xfrm>
          <a:custGeom>
            <a:avLst/>
            <a:gdLst/>
            <a:ahLst/>
            <a:cxnLst/>
            <a:rect l="l" t="t" r="r" b="b"/>
            <a:pathLst>
              <a:path w="386061" h="817059">
                <a:moveTo>
                  <a:pt x="0" y="0"/>
                </a:moveTo>
                <a:lnTo>
                  <a:pt x="386060" y="0"/>
                </a:lnTo>
                <a:lnTo>
                  <a:pt x="386060" y="817059"/>
                </a:lnTo>
                <a:lnTo>
                  <a:pt x="0" y="817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hlinkClick r:id="rId5" tooltip="https://go.chcagents.com/e/1069352/pany-compasshealthconsultants-/dcr4k7/1747580133/h/V8rOU8A14Oybg0nb3eVsxUzLzUNhQSlPEQs5CBGMsBM"/>
          </p:cNvPr>
          <p:cNvSpPr/>
          <p:nvPr/>
        </p:nvSpPr>
        <p:spPr>
          <a:xfrm>
            <a:off x="3042553" y="4119655"/>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a:hlinkClick r:id="rId8" tooltip="https://go.chcagents.com/e/1069352/compasshealthconsultants--/dcr4k1/1747580133/h/V8rOU8A14Oybg0nb3eVsxUzLzUNhQSlPEQs5CBGMsBM"/>
          </p:cNvPr>
          <p:cNvSpPr/>
          <p:nvPr/>
        </p:nvSpPr>
        <p:spPr>
          <a:xfrm>
            <a:off x="631311" y="4076885"/>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7634154" y="382048"/>
            <a:ext cx="1387926" cy="1387926"/>
          </a:xfrm>
          <a:custGeom>
            <a:avLst/>
            <a:gdLst/>
            <a:ahLst/>
            <a:cxnLst/>
            <a:rect l="l" t="t" r="r" b="b"/>
            <a:pathLst>
              <a:path w="1387926" h="1387926">
                <a:moveTo>
                  <a:pt x="0" y="0"/>
                </a:moveTo>
                <a:lnTo>
                  <a:pt x="1387926" y="0"/>
                </a:lnTo>
                <a:lnTo>
                  <a:pt x="1387926" y="1387926"/>
                </a:lnTo>
                <a:lnTo>
                  <a:pt x="0" y="13879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 name="Freeform 6"/>
          <p:cNvSpPr/>
          <p:nvPr/>
        </p:nvSpPr>
        <p:spPr>
          <a:xfrm rot="-10800000">
            <a:off x="-278084" y="4987576"/>
            <a:ext cx="10106840" cy="2327624"/>
          </a:xfrm>
          <a:custGeom>
            <a:avLst/>
            <a:gdLst/>
            <a:ahLst/>
            <a:cxnLst/>
            <a:rect l="l" t="t" r="r" b="b"/>
            <a:pathLst>
              <a:path w="10106840" h="2327624">
                <a:moveTo>
                  <a:pt x="0" y="0"/>
                </a:moveTo>
                <a:lnTo>
                  <a:pt x="10106840" y="0"/>
                </a:lnTo>
                <a:lnTo>
                  <a:pt x="10106840" y="2327624"/>
                </a:lnTo>
                <a:lnTo>
                  <a:pt x="0" y="2327624"/>
                </a:lnTo>
                <a:lnTo>
                  <a:pt x="0" y="0"/>
                </a:lnTo>
                <a:close/>
              </a:path>
            </a:pathLst>
          </a:custGeom>
          <a:blipFill>
            <a:blip r:embed="rId13"/>
            <a:stretch>
              <a:fillRect l="-6438" t="-75154" b="-21845"/>
            </a:stretch>
          </a:blipFill>
        </p:spPr>
        <p:txBody>
          <a:bodyPr/>
          <a:lstStyle/>
          <a:p>
            <a:endParaRPr lang="en-US"/>
          </a:p>
        </p:txBody>
      </p:sp>
      <p:sp>
        <p:nvSpPr>
          <p:cNvPr id="7" name="TextBox 7"/>
          <p:cNvSpPr txBox="1"/>
          <p:nvPr/>
        </p:nvSpPr>
        <p:spPr>
          <a:xfrm>
            <a:off x="656364" y="3453660"/>
            <a:ext cx="4546169" cy="280670"/>
          </a:xfrm>
          <a:prstGeom prst="rect">
            <a:avLst/>
          </a:prstGeom>
        </p:spPr>
        <p:txBody>
          <a:bodyPr lIns="0" tIns="0" rIns="0" bIns="0" rtlCol="0" anchor="t">
            <a:spAutoFit/>
          </a:bodyPr>
          <a:lstStyle/>
          <a:p>
            <a:pPr algn="l">
              <a:lnSpc>
                <a:spcPts val="2379"/>
              </a:lnSpc>
              <a:spcBef>
                <a:spcPct val="0"/>
              </a:spcBef>
            </a:pPr>
            <a:r>
              <a:rPr lang="en-US" sz="1699">
                <a:solidFill>
                  <a:srgbClr val="341919"/>
                </a:solidFill>
                <a:latin typeface="IBM Plex Sans Hebrew Text"/>
                <a:ea typeface="IBM Plex Sans Hebrew Text"/>
                <a:cs typeface="IBM Plex Sans Hebrew Text"/>
                <a:sym typeface="IBM Plex Sans Hebrew Text"/>
              </a:rPr>
              <a:t>Follow us on social media!</a:t>
            </a:r>
          </a:p>
        </p:txBody>
      </p:sp>
      <p:grpSp>
        <p:nvGrpSpPr>
          <p:cNvPr id="8" name="Group 8"/>
          <p:cNvGrpSpPr/>
          <p:nvPr/>
        </p:nvGrpSpPr>
        <p:grpSpPr>
          <a:xfrm>
            <a:off x="631311" y="1250816"/>
            <a:ext cx="6817503" cy="1459894"/>
            <a:chOff x="0" y="0"/>
            <a:chExt cx="9090003" cy="1946525"/>
          </a:xfrm>
        </p:grpSpPr>
        <p:sp>
          <p:nvSpPr>
            <p:cNvPr id="9" name="TextBox 9"/>
            <p:cNvSpPr txBox="1"/>
            <p:nvPr/>
          </p:nvSpPr>
          <p:spPr>
            <a:xfrm>
              <a:off x="0" y="85725"/>
              <a:ext cx="9090003" cy="927984"/>
            </a:xfrm>
            <a:prstGeom prst="rect">
              <a:avLst/>
            </a:prstGeom>
          </p:spPr>
          <p:txBody>
            <a:bodyPr lIns="0" tIns="0" rIns="0" bIns="0" rtlCol="0" anchor="t">
              <a:spAutoFit/>
            </a:bodyPr>
            <a:lstStyle/>
            <a:p>
              <a:pPr algn="l">
                <a:lnSpc>
                  <a:spcPts val="5000"/>
                </a:lnSpc>
              </a:pPr>
              <a:r>
                <a:rPr lang="en-US" sz="5000" i="1">
                  <a:solidFill>
                    <a:srgbClr val="63A15F"/>
                  </a:solidFill>
                  <a:latin typeface="Belleza"/>
                  <a:ea typeface="Belleza"/>
                  <a:cs typeface="Belleza"/>
                  <a:sym typeface="Belleza"/>
                </a:rPr>
                <a:t>Questions? Comments?</a:t>
              </a:r>
            </a:p>
          </p:txBody>
        </p:sp>
        <p:sp>
          <p:nvSpPr>
            <p:cNvPr id="10" name="TextBox 10"/>
            <p:cNvSpPr txBox="1"/>
            <p:nvPr/>
          </p:nvSpPr>
          <p:spPr>
            <a:xfrm>
              <a:off x="0" y="1348990"/>
              <a:ext cx="9090003" cy="597535"/>
            </a:xfrm>
            <a:prstGeom prst="rect">
              <a:avLst/>
            </a:prstGeom>
          </p:spPr>
          <p:txBody>
            <a:bodyPr lIns="0" tIns="0" rIns="0" bIns="0" rtlCol="0" anchor="t">
              <a:spAutoFit/>
            </a:bodyPr>
            <a:lstStyle/>
            <a:p>
              <a:pPr algn="l">
                <a:lnSpc>
                  <a:spcPts val="3390"/>
                </a:lnSpc>
              </a:pPr>
              <a:r>
                <a:rPr lang="en-US" sz="3000">
                  <a:solidFill>
                    <a:srgbClr val="341919"/>
                  </a:solidFill>
                  <a:latin typeface="Belleza"/>
                  <a:ea typeface="Belleza"/>
                  <a:cs typeface="Belleza"/>
                  <a:sym typeface="Belleza"/>
                </a:rPr>
                <a:t>Next JK Update: Thursday July 10th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a:off x="0" y="0"/>
            <a:ext cx="2709237" cy="2778704"/>
          </a:xfrm>
          <a:custGeom>
            <a:avLst/>
            <a:gdLst/>
            <a:ahLst/>
            <a:cxnLst/>
            <a:rect l="l" t="t" r="r" b="b"/>
            <a:pathLst>
              <a:path w="2709237" h="2778704">
                <a:moveTo>
                  <a:pt x="0" y="0"/>
                </a:moveTo>
                <a:lnTo>
                  <a:pt x="2709237" y="0"/>
                </a:lnTo>
                <a:lnTo>
                  <a:pt x="2709237" y="2778704"/>
                </a:lnTo>
                <a:lnTo>
                  <a:pt x="0" y="277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40508" y="5180763"/>
            <a:ext cx="2113092" cy="2134437"/>
          </a:xfrm>
          <a:custGeom>
            <a:avLst/>
            <a:gdLst/>
            <a:ahLst/>
            <a:cxnLst/>
            <a:rect l="l" t="t" r="r" b="b"/>
            <a:pathLst>
              <a:path w="2113092" h="2134437">
                <a:moveTo>
                  <a:pt x="0" y="0"/>
                </a:moveTo>
                <a:lnTo>
                  <a:pt x="2113092" y="0"/>
                </a:lnTo>
                <a:lnTo>
                  <a:pt x="2113092" y="2134437"/>
                </a:lnTo>
                <a:lnTo>
                  <a:pt x="0" y="2134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426464" y="2712029"/>
            <a:ext cx="7589993" cy="2639574"/>
          </a:xfrm>
          <a:prstGeom prst="rect">
            <a:avLst/>
          </a:prstGeom>
        </p:spPr>
        <p:txBody>
          <a:bodyPr lIns="0" tIns="0" rIns="0" bIns="0" rtlCol="0" anchor="t">
            <a:spAutoFit/>
          </a:bodyPr>
          <a:lstStyle/>
          <a:p>
            <a:pPr algn="ctr">
              <a:lnSpc>
                <a:spcPts val="2366"/>
              </a:lnSpc>
            </a:pPr>
            <a:endParaRPr/>
          </a:p>
          <a:p>
            <a:pPr algn="ctr">
              <a:lnSpc>
                <a:spcPts val="2366"/>
              </a:lnSpc>
            </a:pPr>
            <a:r>
              <a:rPr lang="en-US" sz="1416" b="1">
                <a:solidFill>
                  <a:srgbClr val="000000"/>
                </a:solidFill>
                <a:latin typeface="Montserrat Bold"/>
                <a:ea typeface="Montserrat Bold"/>
                <a:cs typeface="Montserrat Bold"/>
                <a:sym typeface="Montserrat Bold"/>
              </a:rPr>
              <a:t>Our next CHC New Agent Training &amp; Development is July 8th and 9th in Tampa. Send your referrals to recruiting@chcquotes.com, and you could get a $1,000 cash bonus when the new recruit hits their 10th paid application. The new agent must hit the 10th paid application in their first</a:t>
            </a:r>
          </a:p>
          <a:p>
            <a:pPr algn="ctr">
              <a:lnSpc>
                <a:spcPts val="2366"/>
              </a:lnSpc>
            </a:pPr>
            <a:r>
              <a:rPr lang="en-US" sz="1416" b="1">
                <a:solidFill>
                  <a:srgbClr val="000000"/>
                </a:solidFill>
                <a:latin typeface="Montserrat Bold"/>
                <a:ea typeface="Montserrat Bold"/>
                <a:cs typeface="Montserrat Bold"/>
                <a:sym typeface="Montserrat Bold"/>
              </a:rPr>
              <a:t>three months.</a:t>
            </a:r>
          </a:p>
          <a:p>
            <a:pPr algn="ctr">
              <a:lnSpc>
                <a:spcPts val="2366"/>
              </a:lnSpc>
            </a:pPr>
            <a:endParaRPr lang="en-US" sz="1416" b="1">
              <a:solidFill>
                <a:srgbClr val="000000"/>
              </a:solidFill>
              <a:latin typeface="Montserrat Bold"/>
              <a:ea typeface="Montserrat Bold"/>
              <a:cs typeface="Montserrat Bold"/>
              <a:sym typeface="Montserrat Bold"/>
            </a:endParaRPr>
          </a:p>
          <a:p>
            <a:pPr algn="ctr">
              <a:lnSpc>
                <a:spcPts val="2366"/>
              </a:lnSpc>
            </a:pPr>
            <a:r>
              <a:rPr lang="en-US" sz="1416" b="1">
                <a:solidFill>
                  <a:srgbClr val="000000"/>
                </a:solidFill>
                <a:latin typeface="Montserrat Bold"/>
                <a:ea typeface="Montserrat Bold"/>
                <a:cs typeface="Montserrat Bold"/>
                <a:sym typeface="Montserrat Bold"/>
              </a:rPr>
              <a:t>*Must have a $25 minimum premium per application</a:t>
            </a:r>
          </a:p>
          <a:p>
            <a:pPr algn="ctr">
              <a:lnSpc>
                <a:spcPts val="2366"/>
              </a:lnSpc>
            </a:pPr>
            <a:r>
              <a:rPr lang="en-US" sz="1416" b="1">
                <a:solidFill>
                  <a:srgbClr val="000000"/>
                </a:solidFill>
                <a:latin typeface="Montserrat Bold"/>
                <a:ea typeface="Montserrat Bold"/>
                <a:cs typeface="Montserrat Bold"/>
                <a:sym typeface="Montserrat Bold"/>
              </a:rPr>
              <a:t>*ACA plans do not qualify</a:t>
            </a:r>
          </a:p>
        </p:txBody>
      </p:sp>
      <p:sp>
        <p:nvSpPr>
          <p:cNvPr id="5" name="Freeform 5"/>
          <p:cNvSpPr/>
          <p:nvPr/>
        </p:nvSpPr>
        <p:spPr>
          <a:xfrm>
            <a:off x="-275995" y="5188915"/>
            <a:ext cx="3901440" cy="2789530"/>
          </a:xfrm>
          <a:custGeom>
            <a:avLst/>
            <a:gdLst/>
            <a:ahLst/>
            <a:cxnLst/>
            <a:rect l="l" t="t" r="r" b="b"/>
            <a:pathLst>
              <a:path w="3901440" h="2789530">
                <a:moveTo>
                  <a:pt x="0" y="0"/>
                </a:moveTo>
                <a:lnTo>
                  <a:pt x="3901440" y="0"/>
                </a:lnTo>
                <a:lnTo>
                  <a:pt x="3901440" y="2789530"/>
                </a:lnTo>
                <a:lnTo>
                  <a:pt x="0" y="2789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017890" y="10228"/>
            <a:ext cx="1997134" cy="2288978"/>
          </a:xfrm>
          <a:custGeom>
            <a:avLst/>
            <a:gdLst/>
            <a:ahLst/>
            <a:cxnLst/>
            <a:rect l="l" t="t" r="r" b="b"/>
            <a:pathLst>
              <a:path w="1997134" h="2288978">
                <a:moveTo>
                  <a:pt x="0" y="0"/>
                </a:moveTo>
                <a:lnTo>
                  <a:pt x="1997133" y="0"/>
                </a:lnTo>
                <a:lnTo>
                  <a:pt x="1997133" y="2288978"/>
                </a:lnTo>
                <a:lnTo>
                  <a:pt x="0" y="2288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09237" y="225804"/>
            <a:ext cx="5901870" cy="1734002"/>
          </a:xfrm>
          <a:prstGeom prst="rect">
            <a:avLst/>
          </a:prstGeom>
        </p:spPr>
        <p:txBody>
          <a:bodyPr lIns="0" tIns="0" rIns="0" bIns="0" rtlCol="0" anchor="t">
            <a:spAutoFit/>
          </a:bodyPr>
          <a:lstStyle/>
          <a:p>
            <a:pPr algn="ctr">
              <a:lnSpc>
                <a:spcPts val="4704"/>
              </a:lnSpc>
            </a:pPr>
            <a:r>
              <a:rPr lang="en-US" sz="2816">
                <a:solidFill>
                  <a:srgbClr val="000000"/>
                </a:solidFill>
                <a:latin typeface="TAN Headline"/>
                <a:ea typeface="TAN Headline"/>
                <a:cs typeface="TAN Headline"/>
                <a:sym typeface="TAN Headline"/>
              </a:rPr>
              <a:t>Do you know someone looking for a new career? </a:t>
            </a:r>
          </a:p>
          <a:p>
            <a:pPr algn="ctr">
              <a:lnSpc>
                <a:spcPts val="2199"/>
              </a:lnSpc>
            </a:pPr>
            <a:endParaRPr lang="en-US" sz="2816">
              <a:solidFill>
                <a:srgbClr val="000000"/>
              </a:solidFill>
              <a:latin typeface="TAN Headline"/>
              <a:ea typeface="TAN Headline"/>
              <a:cs typeface="TAN Headline"/>
              <a:sym typeface="TAN Headline"/>
            </a:endParaRPr>
          </a:p>
          <a:p>
            <a:pPr algn="ctr">
              <a:lnSpc>
                <a:spcPts val="2199"/>
              </a:lnSpc>
            </a:pPr>
            <a:endParaRPr lang="en-US" sz="2816">
              <a:solidFill>
                <a:srgbClr val="000000"/>
              </a:solidFill>
              <a:latin typeface="TAN Headline"/>
              <a:ea typeface="TAN Headline"/>
              <a:cs typeface="TAN Headline"/>
              <a:sym typeface="TAN Headli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170165" y="61134"/>
            <a:ext cx="1018691" cy="1018691"/>
          </a:xfrm>
          <a:custGeom>
            <a:avLst/>
            <a:gdLst/>
            <a:ahLst/>
            <a:cxnLst/>
            <a:rect l="l" t="t" r="r" b="b"/>
            <a:pathLst>
              <a:path w="1018691" h="1018691">
                <a:moveTo>
                  <a:pt x="0" y="0"/>
                </a:moveTo>
                <a:lnTo>
                  <a:pt x="1018691" y="0"/>
                </a:lnTo>
                <a:lnTo>
                  <a:pt x="1018691" y="1018691"/>
                </a:lnTo>
                <a:lnTo>
                  <a:pt x="0" y="1018691"/>
                </a:lnTo>
                <a:lnTo>
                  <a:pt x="0" y="0"/>
                </a:lnTo>
                <a:close/>
              </a:path>
            </a:pathLst>
          </a:custGeom>
          <a:blipFill>
            <a:blip r:embed="rId2"/>
            <a:stretch>
              <a:fillRect/>
            </a:stretch>
          </a:blipFill>
        </p:spPr>
        <p:txBody>
          <a:bodyPr/>
          <a:lstStyle/>
          <a:p>
            <a:endParaRPr lang="en-US"/>
          </a:p>
        </p:txBody>
      </p:sp>
      <p:sp>
        <p:nvSpPr>
          <p:cNvPr id="3" name="Freeform 3"/>
          <p:cNvSpPr/>
          <p:nvPr/>
        </p:nvSpPr>
        <p:spPr>
          <a:xfrm>
            <a:off x="5207322" y="5634794"/>
            <a:ext cx="4319032" cy="388713"/>
          </a:xfrm>
          <a:custGeom>
            <a:avLst/>
            <a:gdLst/>
            <a:ahLst/>
            <a:cxnLst/>
            <a:rect l="l" t="t" r="r" b="b"/>
            <a:pathLst>
              <a:path w="4319032" h="388713">
                <a:moveTo>
                  <a:pt x="0" y="0"/>
                </a:moveTo>
                <a:lnTo>
                  <a:pt x="4319032" y="0"/>
                </a:lnTo>
                <a:lnTo>
                  <a:pt x="4319032" y="388713"/>
                </a:lnTo>
                <a:lnTo>
                  <a:pt x="0" y="38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251767" y="165334"/>
            <a:ext cx="7250066" cy="1760873"/>
            <a:chOff x="0" y="0"/>
            <a:chExt cx="9666755" cy="2347830"/>
          </a:xfrm>
        </p:grpSpPr>
        <p:sp>
          <p:nvSpPr>
            <p:cNvPr id="5" name="TextBox 5"/>
            <p:cNvSpPr txBox="1"/>
            <p:nvPr/>
          </p:nvSpPr>
          <p:spPr>
            <a:xfrm>
              <a:off x="0" y="9525"/>
              <a:ext cx="9666755" cy="795875"/>
            </a:xfrm>
            <a:prstGeom prst="rect">
              <a:avLst/>
            </a:prstGeom>
          </p:spPr>
          <p:txBody>
            <a:bodyPr lIns="0" tIns="0" rIns="0" bIns="0" rtlCol="0" anchor="t">
              <a:spAutoFit/>
            </a:bodyPr>
            <a:lstStyle/>
            <a:p>
              <a:pPr algn="ctr">
                <a:lnSpc>
                  <a:spcPts val="4352"/>
                </a:lnSpc>
              </a:pPr>
              <a:r>
                <a:rPr lang="en-US" sz="3956" b="1" spc="735">
                  <a:solidFill>
                    <a:srgbClr val="000000"/>
                  </a:solidFill>
                  <a:latin typeface="Coco Gothic Bold"/>
                  <a:ea typeface="Coco Gothic Bold"/>
                  <a:cs typeface="Coco Gothic Bold"/>
                  <a:sym typeface="Coco Gothic Bold"/>
                </a:rPr>
                <a:t>UPCOMING</a:t>
              </a:r>
            </a:p>
          </p:txBody>
        </p:sp>
        <p:sp>
          <p:nvSpPr>
            <p:cNvPr id="6" name="TextBox 6"/>
            <p:cNvSpPr txBox="1"/>
            <p:nvPr/>
          </p:nvSpPr>
          <p:spPr>
            <a:xfrm>
              <a:off x="0" y="813246"/>
              <a:ext cx="9666755" cy="1534584"/>
            </a:xfrm>
            <a:prstGeom prst="rect">
              <a:avLst/>
            </a:prstGeom>
          </p:spPr>
          <p:txBody>
            <a:bodyPr lIns="0" tIns="0" rIns="0" bIns="0" rtlCol="0" anchor="t">
              <a:spAutoFit/>
            </a:bodyPr>
            <a:lstStyle/>
            <a:p>
              <a:pPr algn="ctr">
                <a:lnSpc>
                  <a:spcPts val="7106"/>
                </a:lnSpc>
              </a:pPr>
              <a:r>
                <a:rPr lang="en-US" sz="7895" b="1">
                  <a:solidFill>
                    <a:srgbClr val="000000"/>
                  </a:solidFill>
                  <a:latin typeface="ITC New Baskerville Semi-Bold"/>
                  <a:ea typeface="ITC New Baskerville Semi-Bold"/>
                  <a:cs typeface="ITC New Baskerville Semi-Bold"/>
                  <a:sym typeface="ITC New Baskerville Semi-Bold"/>
                </a:rPr>
                <a:t>TRAININGS</a:t>
              </a:r>
            </a:p>
          </p:txBody>
        </p:sp>
      </p:grpSp>
      <p:sp>
        <p:nvSpPr>
          <p:cNvPr id="7" name="TextBox 7"/>
          <p:cNvSpPr txBox="1"/>
          <p:nvPr/>
        </p:nvSpPr>
        <p:spPr>
          <a:xfrm>
            <a:off x="562000" y="1660284"/>
            <a:ext cx="1379533"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Kickstart</a:t>
            </a:r>
          </a:p>
        </p:txBody>
      </p:sp>
      <p:sp>
        <p:nvSpPr>
          <p:cNvPr id="8" name="TextBox 8"/>
          <p:cNvSpPr txBox="1"/>
          <p:nvPr/>
        </p:nvSpPr>
        <p:spPr>
          <a:xfrm>
            <a:off x="668643" y="2028584"/>
            <a:ext cx="3790365" cy="166497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June 26, July 10, 24: Attitude is Everything</a:t>
            </a:r>
          </a:p>
          <a:p>
            <a:pPr algn="l">
              <a:lnSpc>
                <a:spcPts val="1679"/>
              </a:lnSpc>
            </a:pPr>
            <a:r>
              <a:rPr lang="en-US" sz="1200">
                <a:solidFill>
                  <a:srgbClr val="000000"/>
                </a:solidFill>
                <a:latin typeface="Montserrat"/>
                <a:ea typeface="Montserrat"/>
                <a:cs typeface="Montserrat"/>
                <a:sym typeface="Montserrat"/>
              </a:rPr>
              <a:t>June 27, July 11, 25: Foundations</a:t>
            </a:r>
          </a:p>
          <a:p>
            <a:pPr algn="l">
              <a:lnSpc>
                <a:spcPts val="1679"/>
              </a:lnSpc>
            </a:pPr>
            <a:r>
              <a:rPr lang="en-US" sz="1200">
                <a:solidFill>
                  <a:srgbClr val="000000"/>
                </a:solidFill>
                <a:latin typeface="Montserrat"/>
                <a:ea typeface="Montserrat"/>
                <a:cs typeface="Montserrat"/>
                <a:sym typeface="Montserrat"/>
              </a:rPr>
              <a:t>July 1, 15, 29: Expectations &amp; Action Plans</a:t>
            </a:r>
          </a:p>
          <a:p>
            <a:pPr algn="l">
              <a:lnSpc>
                <a:spcPts val="1679"/>
              </a:lnSpc>
            </a:pPr>
            <a:r>
              <a:rPr lang="en-US" sz="1200">
                <a:solidFill>
                  <a:srgbClr val="000000"/>
                </a:solidFill>
                <a:latin typeface="Montserrat"/>
                <a:ea typeface="Montserrat"/>
                <a:cs typeface="Montserrat"/>
                <a:sym typeface="Montserrat"/>
              </a:rPr>
              <a:t>July 2, 16, 30: Show Me the Money</a:t>
            </a:r>
          </a:p>
          <a:p>
            <a:pPr algn="l">
              <a:lnSpc>
                <a:spcPts val="1679"/>
              </a:lnSpc>
            </a:pPr>
            <a:r>
              <a:rPr lang="en-US" sz="1200">
                <a:solidFill>
                  <a:srgbClr val="000000"/>
                </a:solidFill>
                <a:latin typeface="Montserrat"/>
                <a:ea typeface="Montserrat"/>
                <a:cs typeface="Montserrat"/>
                <a:sym typeface="Montserrat"/>
              </a:rPr>
              <a:t>July 3, 17, 31: Handling Objections</a:t>
            </a:r>
          </a:p>
          <a:p>
            <a:pPr algn="l">
              <a:lnSpc>
                <a:spcPts val="1679"/>
              </a:lnSpc>
            </a:pPr>
            <a:r>
              <a:rPr lang="en-US" sz="1200">
                <a:solidFill>
                  <a:srgbClr val="000000"/>
                </a:solidFill>
                <a:latin typeface="Montserrat"/>
                <a:ea typeface="Montserrat"/>
                <a:cs typeface="Montserrat"/>
                <a:sym typeface="Montserrat"/>
              </a:rPr>
              <a:t>July 14, 28: Elevator Speech &amp; First 5 Seconds</a:t>
            </a:r>
          </a:p>
          <a:p>
            <a:pPr algn="l">
              <a:lnSpc>
                <a:spcPts val="1679"/>
              </a:lnSpc>
            </a:pPr>
            <a:r>
              <a:rPr lang="en-US" sz="1200">
                <a:solidFill>
                  <a:srgbClr val="000000"/>
                </a:solidFill>
                <a:latin typeface="Montserrat"/>
                <a:ea typeface="Montserrat"/>
                <a:cs typeface="Montserrat"/>
                <a:sym typeface="Montserrat"/>
              </a:rPr>
              <a:t>July 18: How to Build Your Business</a:t>
            </a:r>
          </a:p>
          <a:p>
            <a:pPr algn="l">
              <a:lnSpc>
                <a:spcPts val="1679"/>
              </a:lnSpc>
            </a:pPr>
            <a:endParaRPr lang="en-US" sz="1200">
              <a:solidFill>
                <a:srgbClr val="000000"/>
              </a:solidFill>
              <a:latin typeface="Montserrat"/>
              <a:ea typeface="Montserrat"/>
              <a:cs typeface="Montserrat"/>
              <a:sym typeface="Montserrat"/>
            </a:endParaRPr>
          </a:p>
        </p:txBody>
      </p:sp>
      <p:sp>
        <p:nvSpPr>
          <p:cNvPr id="9" name="TextBox 9"/>
          <p:cNvSpPr txBox="1"/>
          <p:nvPr/>
        </p:nvSpPr>
        <p:spPr>
          <a:xfrm>
            <a:off x="502370" y="3655454"/>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Thursday Trainings</a:t>
            </a:r>
          </a:p>
        </p:txBody>
      </p:sp>
      <p:sp>
        <p:nvSpPr>
          <p:cNvPr id="10" name="TextBox 10"/>
          <p:cNvSpPr txBox="1"/>
          <p:nvPr/>
        </p:nvSpPr>
        <p:spPr>
          <a:xfrm>
            <a:off x="667034" y="4023754"/>
            <a:ext cx="3115309" cy="82677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July 3: Under 65 Products</a:t>
            </a:r>
          </a:p>
          <a:p>
            <a:pPr algn="l">
              <a:lnSpc>
                <a:spcPts val="1679"/>
              </a:lnSpc>
            </a:pPr>
            <a:r>
              <a:rPr lang="en-US" sz="1200">
                <a:solidFill>
                  <a:srgbClr val="000000"/>
                </a:solidFill>
                <a:latin typeface="Montserrat"/>
                <a:ea typeface="Montserrat"/>
                <a:cs typeface="Montserrat"/>
                <a:sym typeface="Montserrat"/>
              </a:rPr>
              <a:t>July 10, 24: JK Agency Updates Call</a:t>
            </a:r>
          </a:p>
          <a:p>
            <a:pPr algn="l">
              <a:lnSpc>
                <a:spcPts val="1679"/>
              </a:lnSpc>
            </a:pPr>
            <a:r>
              <a:rPr lang="en-US" sz="1200">
                <a:solidFill>
                  <a:srgbClr val="000000"/>
                </a:solidFill>
                <a:latin typeface="Montserrat"/>
                <a:ea typeface="Montserrat"/>
                <a:cs typeface="Montserrat"/>
                <a:sym typeface="Montserrat"/>
              </a:rPr>
              <a:t>July 17: Group Insurance</a:t>
            </a:r>
          </a:p>
          <a:p>
            <a:pPr algn="l">
              <a:lnSpc>
                <a:spcPts val="1679"/>
              </a:lnSpc>
            </a:pPr>
            <a:r>
              <a:rPr lang="en-US" sz="1200">
                <a:solidFill>
                  <a:srgbClr val="000000"/>
                </a:solidFill>
                <a:latin typeface="Montserrat"/>
                <a:ea typeface="Montserrat"/>
                <a:cs typeface="Montserrat"/>
                <a:sym typeface="Montserrat"/>
              </a:rPr>
              <a:t>July 31: Life Insurance</a:t>
            </a:r>
          </a:p>
        </p:txBody>
      </p:sp>
      <p:sp>
        <p:nvSpPr>
          <p:cNvPr id="11" name="TextBox 11"/>
          <p:cNvSpPr txBox="1"/>
          <p:nvPr/>
        </p:nvSpPr>
        <p:spPr>
          <a:xfrm>
            <a:off x="401245" y="4990489"/>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Monday Madness</a:t>
            </a:r>
          </a:p>
        </p:txBody>
      </p:sp>
      <p:sp>
        <p:nvSpPr>
          <p:cNvPr id="12" name="TextBox 12"/>
          <p:cNvSpPr txBox="1"/>
          <p:nvPr/>
        </p:nvSpPr>
        <p:spPr>
          <a:xfrm>
            <a:off x="743799" y="5385013"/>
            <a:ext cx="2696906" cy="103632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June 30: Insurance Basics</a:t>
            </a:r>
          </a:p>
          <a:p>
            <a:pPr algn="l">
              <a:lnSpc>
                <a:spcPts val="1679"/>
              </a:lnSpc>
            </a:pPr>
            <a:r>
              <a:rPr lang="en-US" sz="1200">
                <a:solidFill>
                  <a:srgbClr val="000000"/>
                </a:solidFill>
                <a:latin typeface="Montserrat"/>
                <a:ea typeface="Montserrat"/>
                <a:cs typeface="Montserrat"/>
                <a:sym typeface="Montserrat"/>
              </a:rPr>
              <a:t>July 7: Flex Benefits</a:t>
            </a:r>
          </a:p>
          <a:p>
            <a:pPr algn="l">
              <a:lnSpc>
                <a:spcPts val="1679"/>
              </a:lnSpc>
            </a:pPr>
            <a:r>
              <a:rPr lang="en-US" sz="1200">
                <a:solidFill>
                  <a:srgbClr val="000000"/>
                </a:solidFill>
                <a:latin typeface="Montserrat"/>
                <a:ea typeface="Montserrat"/>
                <a:cs typeface="Montserrat"/>
                <a:sym typeface="Montserrat"/>
              </a:rPr>
              <a:t>July 14: Keeping Clients Happy</a:t>
            </a:r>
          </a:p>
          <a:p>
            <a:pPr algn="l">
              <a:lnSpc>
                <a:spcPts val="1679"/>
              </a:lnSpc>
            </a:pPr>
            <a:r>
              <a:rPr lang="en-US" sz="1200">
                <a:solidFill>
                  <a:srgbClr val="000000"/>
                </a:solidFill>
                <a:latin typeface="Montserrat"/>
                <a:ea typeface="Montserrat"/>
                <a:cs typeface="Montserrat"/>
                <a:sym typeface="Montserrat"/>
              </a:rPr>
              <a:t>July 21: Medicare Updates</a:t>
            </a:r>
          </a:p>
          <a:p>
            <a:pPr algn="l">
              <a:lnSpc>
                <a:spcPts val="1679"/>
              </a:lnSpc>
            </a:pPr>
            <a:r>
              <a:rPr lang="en-US" sz="1200">
                <a:solidFill>
                  <a:srgbClr val="000000"/>
                </a:solidFill>
                <a:latin typeface="Montserrat"/>
                <a:ea typeface="Montserrat"/>
                <a:cs typeface="Montserrat"/>
                <a:sym typeface="Montserrat"/>
              </a:rPr>
              <a:t>July 28: LifeX</a:t>
            </a:r>
          </a:p>
        </p:txBody>
      </p:sp>
      <p:sp>
        <p:nvSpPr>
          <p:cNvPr id="13" name="TextBox 13"/>
          <p:cNvSpPr txBox="1"/>
          <p:nvPr/>
        </p:nvSpPr>
        <p:spPr>
          <a:xfrm>
            <a:off x="5207322" y="1943522"/>
            <a:ext cx="3154637"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Team Dials with Q&amp;A</a:t>
            </a:r>
          </a:p>
        </p:txBody>
      </p:sp>
      <p:sp>
        <p:nvSpPr>
          <p:cNvPr id="14" name="TextBox 14"/>
          <p:cNvSpPr txBox="1"/>
          <p:nvPr/>
        </p:nvSpPr>
        <p:spPr>
          <a:xfrm>
            <a:off x="5380623" y="2283247"/>
            <a:ext cx="1117848"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July 1, 8, 15, 29</a:t>
            </a:r>
          </a:p>
        </p:txBody>
      </p:sp>
      <p:sp>
        <p:nvSpPr>
          <p:cNvPr id="15" name="TextBox 15"/>
          <p:cNvSpPr txBox="1"/>
          <p:nvPr/>
        </p:nvSpPr>
        <p:spPr>
          <a:xfrm>
            <a:off x="5347196" y="2608678"/>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New Agent Training</a:t>
            </a:r>
          </a:p>
        </p:txBody>
      </p:sp>
      <p:sp>
        <p:nvSpPr>
          <p:cNvPr id="16" name="TextBox 16"/>
          <p:cNvSpPr txBox="1"/>
          <p:nvPr/>
        </p:nvSpPr>
        <p:spPr>
          <a:xfrm>
            <a:off x="5380623" y="2988090"/>
            <a:ext cx="1704231" cy="4527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July 8 &amp; 9: Tampa</a:t>
            </a:r>
          </a:p>
          <a:p>
            <a:pPr algn="l">
              <a:lnSpc>
                <a:spcPts val="1819"/>
              </a:lnSpc>
            </a:pPr>
            <a:r>
              <a:rPr lang="en-US" sz="1299">
                <a:solidFill>
                  <a:srgbClr val="000000"/>
                </a:solidFill>
                <a:latin typeface="Montserrat"/>
                <a:ea typeface="Montserrat"/>
                <a:cs typeface="Montserrat"/>
                <a:sym typeface="Montserrat"/>
              </a:rPr>
              <a:t>July 22 &amp; 23: St. Louis</a:t>
            </a:r>
          </a:p>
        </p:txBody>
      </p:sp>
      <p:sp>
        <p:nvSpPr>
          <p:cNvPr id="17" name="TextBox 17"/>
          <p:cNvSpPr txBox="1"/>
          <p:nvPr/>
        </p:nvSpPr>
        <p:spPr>
          <a:xfrm>
            <a:off x="5380623" y="35114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Dialing for Dollars</a:t>
            </a:r>
          </a:p>
        </p:txBody>
      </p:sp>
      <p:sp>
        <p:nvSpPr>
          <p:cNvPr id="18" name="TextBox 18"/>
          <p:cNvSpPr txBox="1"/>
          <p:nvPr/>
        </p:nvSpPr>
        <p:spPr>
          <a:xfrm>
            <a:off x="5433879" y="3889231"/>
            <a:ext cx="531093"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July 19</a:t>
            </a:r>
          </a:p>
        </p:txBody>
      </p:sp>
      <p:sp>
        <p:nvSpPr>
          <p:cNvPr id="19" name="TextBox 19"/>
          <p:cNvSpPr txBox="1"/>
          <p:nvPr/>
        </p:nvSpPr>
        <p:spPr>
          <a:xfrm>
            <a:off x="5380623" y="4920661"/>
            <a:ext cx="4175656"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Agent Support Training</a:t>
            </a:r>
          </a:p>
        </p:txBody>
      </p:sp>
      <p:sp>
        <p:nvSpPr>
          <p:cNvPr id="20" name="TextBox 20"/>
          <p:cNvSpPr txBox="1"/>
          <p:nvPr/>
        </p:nvSpPr>
        <p:spPr>
          <a:xfrm>
            <a:off x="5380623" y="5288961"/>
            <a:ext cx="1807518"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Every Tuesday at 9am</a:t>
            </a:r>
          </a:p>
        </p:txBody>
      </p:sp>
      <p:sp>
        <p:nvSpPr>
          <p:cNvPr id="21" name="TextBox 21"/>
          <p:cNvSpPr txBox="1"/>
          <p:nvPr/>
        </p:nvSpPr>
        <p:spPr>
          <a:xfrm>
            <a:off x="5350698" y="5674528"/>
            <a:ext cx="4175656" cy="280670"/>
          </a:xfrm>
          <a:prstGeom prst="rect">
            <a:avLst/>
          </a:prstGeom>
        </p:spPr>
        <p:txBody>
          <a:bodyPr lIns="0" tIns="0" rIns="0" bIns="0" rtlCol="0" anchor="t">
            <a:spAutoFit/>
          </a:bodyPr>
          <a:lstStyle/>
          <a:p>
            <a:pPr algn="l">
              <a:lnSpc>
                <a:spcPts val="2380"/>
              </a:lnSpc>
            </a:pPr>
            <a:r>
              <a:rPr lang="en-US" sz="1700" b="1">
                <a:solidFill>
                  <a:srgbClr val="000000"/>
                </a:solidFill>
                <a:latin typeface="Montserrat Bold"/>
                <a:ea typeface="Montserrat Bold"/>
                <a:cs typeface="Montserrat Bold"/>
                <a:sym typeface="Montserrat Bold"/>
              </a:rPr>
              <a:t>NEW! LifeX  &amp; BHPI Group Webinars</a:t>
            </a:r>
          </a:p>
        </p:txBody>
      </p:sp>
      <p:sp>
        <p:nvSpPr>
          <p:cNvPr id="22" name="TextBox 22"/>
          <p:cNvSpPr txBox="1"/>
          <p:nvPr/>
        </p:nvSpPr>
        <p:spPr>
          <a:xfrm>
            <a:off x="5433879" y="6066368"/>
            <a:ext cx="4208115" cy="6813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LifeX: Wed / Fri at 11am CST Link on chcagents.com</a:t>
            </a:r>
          </a:p>
          <a:p>
            <a:pPr algn="l">
              <a:lnSpc>
                <a:spcPts val="1819"/>
              </a:lnSpc>
            </a:pPr>
            <a:endParaRPr lang="en-US" sz="1299">
              <a:solidFill>
                <a:srgbClr val="000000"/>
              </a:solidFill>
              <a:latin typeface="Montserrat"/>
              <a:ea typeface="Montserrat"/>
              <a:cs typeface="Montserrat"/>
              <a:sym typeface="Montserrat"/>
            </a:endParaRPr>
          </a:p>
          <a:p>
            <a:pPr algn="l">
              <a:lnSpc>
                <a:spcPts val="1819"/>
              </a:lnSpc>
            </a:pPr>
            <a:r>
              <a:rPr lang="en-US" sz="1299">
                <a:solidFill>
                  <a:srgbClr val="000000"/>
                </a:solidFill>
                <a:latin typeface="Montserrat"/>
                <a:ea typeface="Montserrat"/>
                <a:cs typeface="Montserrat"/>
                <a:sym typeface="Montserrat"/>
              </a:rPr>
              <a:t>Keep checking chcagents.com for updates!</a:t>
            </a:r>
          </a:p>
        </p:txBody>
      </p:sp>
      <p:sp>
        <p:nvSpPr>
          <p:cNvPr id="23" name="TextBox 23"/>
          <p:cNvSpPr txBox="1"/>
          <p:nvPr/>
        </p:nvSpPr>
        <p:spPr>
          <a:xfrm>
            <a:off x="2669361" y="6943795"/>
            <a:ext cx="3893493" cy="224155"/>
          </a:xfrm>
          <a:prstGeom prst="rect">
            <a:avLst/>
          </a:prstGeom>
        </p:spPr>
        <p:txBody>
          <a:bodyPr lIns="0" tIns="0" rIns="0" bIns="0" rtlCol="0" anchor="t">
            <a:spAutoFit/>
          </a:bodyPr>
          <a:lstStyle/>
          <a:p>
            <a:pPr algn="l">
              <a:lnSpc>
                <a:spcPts val="1819"/>
              </a:lnSpc>
            </a:pPr>
            <a:r>
              <a:rPr lang="en-US" sz="1299" b="1">
                <a:solidFill>
                  <a:srgbClr val="000000"/>
                </a:solidFill>
                <a:latin typeface="Montserrat Bold"/>
                <a:ea typeface="Montserrat Bold"/>
                <a:cs typeface="Montserrat Bold"/>
                <a:sym typeface="Montserrat Bold"/>
              </a:rPr>
              <a:t>**MORE INFORMATION ON CHCAGENTS.COM</a:t>
            </a:r>
          </a:p>
        </p:txBody>
      </p:sp>
      <p:sp>
        <p:nvSpPr>
          <p:cNvPr id="24" name="TextBox 24"/>
          <p:cNvSpPr txBox="1"/>
          <p:nvPr/>
        </p:nvSpPr>
        <p:spPr>
          <a:xfrm>
            <a:off x="5347196" y="42139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Medicare</a:t>
            </a:r>
          </a:p>
        </p:txBody>
      </p:sp>
      <p:sp>
        <p:nvSpPr>
          <p:cNvPr id="25" name="TextBox 25"/>
          <p:cNvSpPr txBox="1"/>
          <p:nvPr/>
        </p:nvSpPr>
        <p:spPr>
          <a:xfrm>
            <a:off x="5347196" y="4591731"/>
            <a:ext cx="4122465"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Medicare Minute Wednesday Every Wed Morning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3255703" y="2194560"/>
            <a:ext cx="3242194" cy="2926080"/>
          </a:xfrm>
          <a:custGeom>
            <a:avLst/>
            <a:gdLst/>
            <a:ahLst/>
            <a:cxnLst/>
            <a:rect l="l" t="t" r="r" b="b"/>
            <a:pathLst>
              <a:path w="3242194" h="2926080">
                <a:moveTo>
                  <a:pt x="0" y="0"/>
                </a:moveTo>
                <a:lnTo>
                  <a:pt x="3242194" y="0"/>
                </a:lnTo>
                <a:lnTo>
                  <a:pt x="3242194"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81804" y="579120"/>
            <a:ext cx="7589993" cy="672347"/>
          </a:xfrm>
          <a:prstGeom prst="rect">
            <a:avLst/>
          </a:prstGeom>
        </p:spPr>
        <p:txBody>
          <a:bodyPr lIns="0" tIns="0" rIns="0" bIns="0" rtlCol="0" anchor="t">
            <a:spAutoFit/>
          </a:bodyPr>
          <a:lstStyle/>
          <a:p>
            <a:pPr algn="ctr">
              <a:lnSpc>
                <a:spcPts val="5706"/>
              </a:lnSpc>
            </a:pPr>
            <a:r>
              <a:rPr lang="en-US" sz="3416">
                <a:solidFill>
                  <a:srgbClr val="000000"/>
                </a:solidFill>
                <a:latin typeface="Montserrat"/>
                <a:ea typeface="Montserrat"/>
                <a:cs typeface="Montserrat"/>
                <a:sym typeface="Montserrat"/>
              </a:rPr>
              <a:t>AHIP is BACK</a:t>
            </a:r>
          </a:p>
        </p:txBody>
      </p:sp>
      <p:sp>
        <p:nvSpPr>
          <p:cNvPr id="5" name="TextBox 5"/>
          <p:cNvSpPr txBox="1"/>
          <p:nvPr/>
        </p:nvSpPr>
        <p:spPr>
          <a:xfrm>
            <a:off x="1081804" y="5479026"/>
            <a:ext cx="7589993" cy="1104654"/>
          </a:xfrm>
          <a:prstGeom prst="rect">
            <a:avLst/>
          </a:prstGeom>
        </p:spPr>
        <p:txBody>
          <a:bodyPr lIns="0" tIns="0" rIns="0" bIns="0" rtlCol="0" anchor="t">
            <a:spAutoFit/>
          </a:bodyPr>
          <a:lstStyle/>
          <a:p>
            <a:pPr algn="ctr">
              <a:lnSpc>
                <a:spcPts val="4537"/>
              </a:lnSpc>
            </a:pPr>
            <a:r>
              <a:rPr lang="en-US" sz="2716">
                <a:solidFill>
                  <a:srgbClr val="000000"/>
                </a:solidFill>
                <a:latin typeface="Montserrat"/>
                <a:ea typeface="Montserrat"/>
                <a:cs typeface="Montserrat"/>
                <a:sym typeface="Montserrat"/>
              </a:rPr>
              <a:t>Visit www.chcagents.com/medicare today. Scroll down to Module 1-5 Exam Books!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003" r="-3003"/>
            </a:stretch>
          </a:blipFill>
        </p:spPr>
        <p:txBody>
          <a:bodyPr/>
          <a:lstStyle/>
          <a:p>
            <a:endParaRPr lang="en-US"/>
          </a:p>
        </p:txBody>
      </p:sp>
      <p:sp>
        <p:nvSpPr>
          <p:cNvPr id="3" name="Freeform 3"/>
          <p:cNvSpPr/>
          <p:nvPr/>
        </p:nvSpPr>
        <p:spPr>
          <a:xfrm>
            <a:off x="3469275" y="2120933"/>
            <a:ext cx="2589581" cy="2926080"/>
          </a:xfrm>
          <a:custGeom>
            <a:avLst/>
            <a:gdLst/>
            <a:ahLst/>
            <a:cxnLst/>
            <a:rect l="l" t="t" r="r" b="b"/>
            <a:pathLst>
              <a:path w="2589581" h="2926080">
                <a:moveTo>
                  <a:pt x="0" y="0"/>
                </a:moveTo>
                <a:lnTo>
                  <a:pt x="2589581" y="0"/>
                </a:lnTo>
                <a:lnTo>
                  <a:pt x="2589581"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6702" y="5692461"/>
            <a:ext cx="9706898" cy="1120274"/>
          </a:xfrm>
          <a:prstGeom prst="rect">
            <a:avLst/>
          </a:prstGeom>
        </p:spPr>
        <p:txBody>
          <a:bodyPr lIns="0" tIns="0" rIns="0" bIns="0" rtlCol="0" anchor="t">
            <a:spAutoFit/>
          </a:bodyPr>
          <a:lstStyle/>
          <a:p>
            <a:pPr algn="ctr">
              <a:lnSpc>
                <a:spcPts val="3034"/>
              </a:lnSpc>
            </a:pPr>
            <a:r>
              <a:rPr lang="en-US" sz="1816">
                <a:solidFill>
                  <a:srgbClr val="000000"/>
                </a:solidFill>
                <a:latin typeface="Montserrat"/>
                <a:ea typeface="Montserrat"/>
                <a:cs typeface="Montserrat"/>
                <a:sym typeface="Montserrat"/>
              </a:rPr>
              <a:t>To view: Go to </a:t>
            </a:r>
            <a:r>
              <a:rPr lang="en-US" sz="1816" b="1">
                <a:solidFill>
                  <a:srgbClr val="000000"/>
                </a:solidFill>
                <a:latin typeface="Montserrat Bold"/>
                <a:ea typeface="Montserrat Bold"/>
                <a:cs typeface="Montserrat Bold"/>
                <a:sym typeface="Montserrat Bold"/>
              </a:rPr>
              <a:t>www.chcagents.com/marketing</a:t>
            </a:r>
            <a:r>
              <a:rPr lang="en-US" sz="1816">
                <a:solidFill>
                  <a:srgbClr val="000000"/>
                </a:solidFill>
                <a:latin typeface="Montserrat"/>
                <a:ea typeface="Montserrat"/>
                <a:cs typeface="Montserrat"/>
                <a:sym typeface="Montserrat"/>
              </a:rPr>
              <a:t> and view the Newsletter tab!</a:t>
            </a:r>
          </a:p>
          <a:p>
            <a:pPr algn="ctr">
              <a:lnSpc>
                <a:spcPts val="3034"/>
              </a:lnSpc>
            </a:pPr>
            <a:endParaRPr lang="en-US" sz="1816">
              <a:solidFill>
                <a:srgbClr val="000000"/>
              </a:solidFill>
              <a:latin typeface="Montserrat"/>
              <a:ea typeface="Montserrat"/>
              <a:cs typeface="Montserrat"/>
              <a:sym typeface="Montserrat"/>
            </a:endParaRPr>
          </a:p>
          <a:p>
            <a:pPr algn="ctr">
              <a:lnSpc>
                <a:spcPts val="3034"/>
              </a:lnSpc>
            </a:pPr>
            <a:r>
              <a:rPr lang="en-US" sz="1816">
                <a:solidFill>
                  <a:srgbClr val="000000"/>
                </a:solidFill>
                <a:latin typeface="Montserrat"/>
                <a:ea typeface="Montserrat"/>
                <a:cs typeface="Montserrat"/>
                <a:sym typeface="Montserrat"/>
              </a:rPr>
              <a:t>To nominate a staff member of agent by emailing: </a:t>
            </a:r>
            <a:r>
              <a:rPr lang="en-US" sz="1816" b="1">
                <a:solidFill>
                  <a:srgbClr val="000000"/>
                </a:solidFill>
                <a:latin typeface="Montserrat Bold"/>
                <a:ea typeface="Montserrat Bold"/>
                <a:cs typeface="Montserrat Bold"/>
                <a:sym typeface="Montserrat Bold"/>
              </a:rPr>
              <a:t>Marketing@chcquotes.com</a:t>
            </a:r>
          </a:p>
        </p:txBody>
      </p:sp>
      <p:sp>
        <p:nvSpPr>
          <p:cNvPr id="5" name="TextBox 5"/>
          <p:cNvSpPr txBox="1"/>
          <p:nvPr/>
        </p:nvSpPr>
        <p:spPr>
          <a:xfrm>
            <a:off x="46702" y="160138"/>
            <a:ext cx="9706898" cy="1229623"/>
          </a:xfrm>
          <a:prstGeom prst="rect">
            <a:avLst/>
          </a:prstGeom>
        </p:spPr>
        <p:txBody>
          <a:bodyPr lIns="0" tIns="0" rIns="0" bIns="0" rtlCol="0" anchor="t">
            <a:spAutoFit/>
          </a:bodyPr>
          <a:lstStyle/>
          <a:p>
            <a:pPr algn="ctr">
              <a:lnSpc>
                <a:spcPts val="5038"/>
              </a:lnSpc>
            </a:pPr>
            <a:r>
              <a:rPr lang="en-US" sz="3016" b="1" i="1">
                <a:solidFill>
                  <a:srgbClr val="000000"/>
                </a:solidFill>
                <a:latin typeface="Montserrat Bold Italics"/>
                <a:ea typeface="Montserrat Bold Italics"/>
                <a:cs typeface="Montserrat Bold Italics"/>
                <a:sym typeface="Montserrat Bold Italics"/>
              </a:rPr>
              <a:t>Monthly Newsletter: </a:t>
            </a:r>
          </a:p>
          <a:p>
            <a:pPr algn="ctr">
              <a:lnSpc>
                <a:spcPts val="5038"/>
              </a:lnSpc>
            </a:pPr>
            <a:r>
              <a:rPr lang="en-US" sz="3016">
                <a:solidFill>
                  <a:srgbClr val="000000"/>
                </a:solidFill>
                <a:latin typeface="Montserrat"/>
                <a:ea typeface="Montserrat"/>
                <a:cs typeface="Montserrat"/>
                <a:sym typeface="Montserrat"/>
              </a:rPr>
              <a:t>First Monday of Every Month!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a:stretch>
          </a:blipFill>
        </p:spPr>
        <p:txBody>
          <a:bodyPr/>
          <a:lstStyle/>
          <a:p>
            <a:endParaRPr lang="en-US"/>
          </a:p>
        </p:txBody>
      </p:sp>
      <p:sp>
        <p:nvSpPr>
          <p:cNvPr id="3" name="Freeform 3"/>
          <p:cNvSpPr/>
          <p:nvPr/>
        </p:nvSpPr>
        <p:spPr>
          <a:xfrm>
            <a:off x="99207" y="0"/>
            <a:ext cx="2503499" cy="1408218"/>
          </a:xfrm>
          <a:custGeom>
            <a:avLst/>
            <a:gdLst/>
            <a:ahLst/>
            <a:cxnLst/>
            <a:rect l="l" t="t" r="r" b="b"/>
            <a:pathLst>
              <a:path w="2503499" h="1408218">
                <a:moveTo>
                  <a:pt x="0" y="0"/>
                </a:moveTo>
                <a:lnTo>
                  <a:pt x="2503499" y="0"/>
                </a:lnTo>
                <a:lnTo>
                  <a:pt x="2503499" y="1408218"/>
                </a:lnTo>
                <a:lnTo>
                  <a:pt x="0" y="14082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96930" y="3576321"/>
            <a:ext cx="8999786" cy="3289299"/>
          </a:xfrm>
          <a:prstGeom prst="rect">
            <a:avLst/>
          </a:prstGeom>
        </p:spPr>
        <p:txBody>
          <a:bodyPr lIns="0" tIns="0" rIns="0" bIns="0" rtlCol="0" anchor="t">
            <a:spAutoFit/>
          </a:bodyPr>
          <a:lstStyle/>
          <a:p>
            <a:pPr algn="ctr">
              <a:lnSpc>
                <a:spcPts val="5040"/>
              </a:lnSpc>
            </a:pPr>
            <a:r>
              <a:rPr lang="en-US" sz="3600" u="sng">
                <a:solidFill>
                  <a:srgbClr val="000000"/>
                </a:solidFill>
                <a:latin typeface="Montserrat"/>
                <a:ea typeface="Montserrat"/>
                <a:cs typeface="Montserrat"/>
                <a:sym typeface="Montserrat"/>
                <a:hlinkClick r:id="rId4" tooltip="https://compasshealth-poc4420.slack.com/archives/C08LQLDU0BH"/>
              </a:rPr>
              <a:t>Join the Chc Agents Channel</a:t>
            </a:r>
          </a:p>
          <a:p>
            <a:pPr algn="ctr">
              <a:lnSpc>
                <a:spcPts val="5040"/>
              </a:lnSpc>
            </a:pPr>
            <a:endParaRPr lang="en-US" sz="3600" u="sng">
              <a:solidFill>
                <a:srgbClr val="000000"/>
              </a:solidFill>
              <a:latin typeface="Montserrat"/>
              <a:ea typeface="Montserrat"/>
              <a:cs typeface="Montserrat"/>
              <a:sym typeface="Montserrat"/>
              <a:hlinkClick r:id="rId4" tooltip="https://compasshealth-poc4420.slack.com/archives/C08LQLDU0BH"/>
            </a:endParaRPr>
          </a:p>
          <a:p>
            <a:pPr algn="ctr">
              <a:lnSpc>
                <a:spcPts val="2800"/>
              </a:lnSpc>
            </a:pPr>
            <a:r>
              <a:rPr lang="en-US" sz="2000" u="sng">
                <a:solidFill>
                  <a:srgbClr val="000000"/>
                </a:solidFill>
                <a:latin typeface="Montserrat"/>
                <a:ea typeface="Montserrat"/>
                <a:cs typeface="Montserrat"/>
                <a:sym typeface="Montserrat"/>
              </a:rPr>
              <a:t>https://compasshealth-poc4420.slack.com/archives/C08LQLDU0BH</a:t>
            </a:r>
          </a:p>
          <a:p>
            <a:pPr algn="ctr">
              <a:lnSpc>
                <a:spcPts val="2800"/>
              </a:lnSpc>
            </a:pPr>
            <a:endParaRPr lang="en-US" sz="2000" u="sng">
              <a:solidFill>
                <a:srgbClr val="000000"/>
              </a:solidFill>
              <a:latin typeface="Montserrat"/>
              <a:ea typeface="Montserrat"/>
              <a:cs typeface="Montserrat"/>
              <a:sym typeface="Montserrat"/>
            </a:endParaRPr>
          </a:p>
          <a:p>
            <a:pPr algn="ctr">
              <a:lnSpc>
                <a:spcPts val="2800"/>
              </a:lnSpc>
            </a:pPr>
            <a:r>
              <a:rPr lang="en-US" sz="2000" u="sng">
                <a:solidFill>
                  <a:srgbClr val="000000"/>
                </a:solidFill>
                <a:latin typeface="Montserrat"/>
                <a:ea typeface="Montserrat"/>
                <a:cs typeface="Montserrat"/>
                <a:sym typeface="Montserrat"/>
              </a:rPr>
              <a:t>NEW agents and managers will have another channel as well!**</a:t>
            </a:r>
          </a:p>
          <a:p>
            <a:pPr algn="ctr">
              <a:lnSpc>
                <a:spcPts val="2800"/>
              </a:lnSpc>
            </a:pPr>
            <a:endParaRPr lang="en-US" sz="2000" u="sng">
              <a:solidFill>
                <a:srgbClr val="000000"/>
              </a:solidFill>
              <a:latin typeface="Montserrat"/>
              <a:ea typeface="Montserrat"/>
              <a:cs typeface="Montserrat"/>
              <a:sym typeface="Montserrat"/>
            </a:endParaRPr>
          </a:p>
          <a:p>
            <a:pPr algn="ctr">
              <a:lnSpc>
                <a:spcPts val="2800"/>
              </a:lnSpc>
            </a:pPr>
            <a:endParaRPr lang="en-US" sz="2000" u="sng">
              <a:solidFill>
                <a:srgbClr val="000000"/>
              </a:solidFill>
              <a:latin typeface="Montserrat"/>
              <a:ea typeface="Montserrat"/>
              <a:cs typeface="Montserrat"/>
              <a:sym typeface="Montserrat"/>
            </a:endParaRPr>
          </a:p>
          <a:p>
            <a:pPr algn="ctr">
              <a:lnSpc>
                <a:spcPts val="1960"/>
              </a:lnSpc>
            </a:pPr>
            <a:r>
              <a:rPr lang="en-US" sz="1400" b="1">
                <a:solidFill>
                  <a:srgbClr val="000000"/>
                </a:solidFill>
                <a:latin typeface="Montserrat Bold"/>
                <a:ea typeface="Montserrat Bold"/>
                <a:cs typeface="Montserrat Bold"/>
                <a:sym typeface="Montserrat Bold"/>
              </a:rPr>
              <a:t>IF THE LINK DOESN’T WORK, EMAIL MKRIVELOW@CHCQUOTES TO BE ADDED TO THE CHANNEL</a:t>
            </a:r>
          </a:p>
        </p:txBody>
      </p:sp>
      <p:sp>
        <p:nvSpPr>
          <p:cNvPr id="5" name="Freeform 5"/>
          <p:cNvSpPr/>
          <p:nvPr/>
        </p:nvSpPr>
        <p:spPr>
          <a:xfrm>
            <a:off x="4025203" y="572047"/>
            <a:ext cx="1703194" cy="3214581"/>
          </a:xfrm>
          <a:custGeom>
            <a:avLst/>
            <a:gdLst/>
            <a:ahLst/>
            <a:cxnLst/>
            <a:rect l="l" t="t" r="r" b="b"/>
            <a:pathLst>
              <a:path w="1703194" h="3214581">
                <a:moveTo>
                  <a:pt x="0" y="0"/>
                </a:moveTo>
                <a:lnTo>
                  <a:pt x="1703194" y="0"/>
                </a:lnTo>
                <a:lnTo>
                  <a:pt x="1703194" y="3214581"/>
                </a:lnTo>
                <a:lnTo>
                  <a:pt x="0" y="3214581"/>
                </a:lnTo>
                <a:lnTo>
                  <a:pt x="0" y="0"/>
                </a:lnTo>
                <a:close/>
              </a:path>
            </a:pathLst>
          </a:custGeom>
          <a:blipFill>
            <a:blip r:embed="rId3"/>
            <a:stretch>
              <a:fillRect r="-235534"/>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1863131" y="283237"/>
            <a:ext cx="6027338" cy="896567"/>
          </a:xfrm>
          <a:custGeom>
            <a:avLst/>
            <a:gdLst/>
            <a:ahLst/>
            <a:cxnLst/>
            <a:rect l="l" t="t" r="r" b="b"/>
            <a:pathLst>
              <a:path w="6027338" h="896567">
                <a:moveTo>
                  <a:pt x="0" y="0"/>
                </a:moveTo>
                <a:lnTo>
                  <a:pt x="6027338" y="0"/>
                </a:lnTo>
                <a:lnTo>
                  <a:pt x="6027338" y="896566"/>
                </a:lnTo>
                <a:lnTo>
                  <a:pt x="0" y="89656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01043" y="1560701"/>
            <a:ext cx="8751514" cy="3557904"/>
          </a:xfrm>
          <a:prstGeom prst="rect">
            <a:avLst/>
          </a:prstGeom>
        </p:spPr>
        <p:txBody>
          <a:bodyPr lIns="0" tIns="0" rIns="0" bIns="0" rtlCol="0" anchor="t">
            <a:spAutoFit/>
          </a:bodyPr>
          <a:lstStyle/>
          <a:p>
            <a:pPr algn="ctr">
              <a:lnSpc>
                <a:spcPts val="3920"/>
              </a:lnSpc>
            </a:pPr>
            <a:r>
              <a:rPr lang="en-US" sz="2800" b="1">
                <a:solidFill>
                  <a:srgbClr val="000000"/>
                </a:solidFill>
                <a:latin typeface="Montserrat Bold"/>
                <a:ea typeface="Montserrat Bold"/>
                <a:cs typeface="Montserrat Bold"/>
                <a:sym typeface="Montserrat Bold"/>
              </a:rPr>
              <a:t>Subscription billing cycle: </a:t>
            </a:r>
          </a:p>
          <a:p>
            <a:pPr algn="ctr">
              <a:lnSpc>
                <a:spcPts val="3920"/>
              </a:lnSpc>
            </a:pPr>
            <a:r>
              <a:rPr lang="en-US" sz="2800">
                <a:solidFill>
                  <a:srgbClr val="000000"/>
                </a:solidFill>
                <a:latin typeface="Montserrat"/>
                <a:ea typeface="Montserrat"/>
                <a:cs typeface="Montserrat"/>
                <a:sym typeface="Montserrat"/>
              </a:rPr>
              <a:t>Billed ANNUALLY in JULY</a:t>
            </a:r>
          </a:p>
          <a:p>
            <a:pPr algn="ctr">
              <a:lnSpc>
                <a:spcPts val="3920"/>
              </a:lnSpc>
            </a:pPr>
            <a:endParaRPr lang="en-US" sz="2800">
              <a:solidFill>
                <a:srgbClr val="000000"/>
              </a:solidFill>
              <a:latin typeface="Montserrat"/>
              <a:ea typeface="Montserrat"/>
              <a:cs typeface="Montserrat"/>
              <a:sym typeface="Montserrat"/>
            </a:endParaRPr>
          </a:p>
          <a:p>
            <a:pPr algn="ctr">
              <a:lnSpc>
                <a:spcPts val="3220"/>
              </a:lnSpc>
            </a:pPr>
            <a:r>
              <a:rPr lang="en-US" sz="2300">
                <a:solidFill>
                  <a:srgbClr val="000000"/>
                </a:solidFill>
                <a:latin typeface="Montserrat"/>
                <a:ea typeface="Montserrat"/>
                <a:cs typeface="Montserrat"/>
                <a:sym typeface="Montserrat"/>
              </a:rPr>
              <a:t>If you currently have Teemyco, you'll receive an email asking if you would like to keep your subscription next year.</a:t>
            </a:r>
          </a:p>
          <a:p>
            <a:pPr algn="ctr">
              <a:lnSpc>
                <a:spcPts val="3220"/>
              </a:lnSpc>
            </a:pPr>
            <a:r>
              <a:rPr lang="en-US" sz="2300">
                <a:solidFill>
                  <a:srgbClr val="000000"/>
                </a:solidFill>
                <a:latin typeface="Montserrat"/>
                <a:ea typeface="Montserrat"/>
                <a:cs typeface="Montserrat"/>
                <a:sym typeface="Montserrat"/>
              </a:rPr>
              <a:t>If you want to join, or cancel Teemyco, email:</a:t>
            </a:r>
          </a:p>
          <a:p>
            <a:pPr algn="ctr">
              <a:lnSpc>
                <a:spcPts val="3220"/>
              </a:lnSpc>
            </a:pPr>
            <a:r>
              <a:rPr lang="en-US" sz="2300" b="1" i="1">
                <a:solidFill>
                  <a:srgbClr val="000000"/>
                </a:solidFill>
                <a:latin typeface="Montserrat Bold Italics"/>
                <a:ea typeface="Montserrat Bold Italics"/>
                <a:cs typeface="Montserrat Bold Italics"/>
                <a:sym typeface="Montserrat Bold Italics"/>
              </a:rPr>
              <a:t>projectmanager@chcquotes.com</a:t>
            </a:r>
          </a:p>
          <a:p>
            <a:pPr algn="ctr">
              <a:lnSpc>
                <a:spcPts val="3920"/>
              </a:lnSpc>
            </a:pPr>
            <a:endParaRPr lang="en-US" sz="2300" b="1" i="1">
              <a:solidFill>
                <a:srgbClr val="000000"/>
              </a:solidFill>
              <a:latin typeface="Montserrat Bold Italics"/>
              <a:ea typeface="Montserrat Bold Italics"/>
              <a:cs typeface="Montserrat Bold Italics"/>
              <a:sym typeface="Montserrat Bold Italics"/>
            </a:endParaRPr>
          </a:p>
        </p:txBody>
      </p:sp>
      <p:sp>
        <p:nvSpPr>
          <p:cNvPr id="5" name="Freeform 5"/>
          <p:cNvSpPr/>
          <p:nvPr/>
        </p:nvSpPr>
        <p:spPr>
          <a:xfrm>
            <a:off x="8019934" y="102706"/>
            <a:ext cx="1733666" cy="1753392"/>
          </a:xfrm>
          <a:custGeom>
            <a:avLst/>
            <a:gdLst/>
            <a:ahLst/>
            <a:cxnLst/>
            <a:rect l="l" t="t" r="r" b="b"/>
            <a:pathLst>
              <a:path w="1733666" h="1753392">
                <a:moveTo>
                  <a:pt x="0" y="0"/>
                </a:moveTo>
                <a:lnTo>
                  <a:pt x="1733666" y="0"/>
                </a:lnTo>
                <a:lnTo>
                  <a:pt x="1733666" y="1753392"/>
                </a:lnTo>
                <a:lnTo>
                  <a:pt x="0" y="17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255697" y="5118605"/>
            <a:ext cx="3242207" cy="2196595"/>
          </a:xfrm>
          <a:custGeom>
            <a:avLst/>
            <a:gdLst/>
            <a:ahLst/>
            <a:cxnLst/>
            <a:rect l="l" t="t" r="r" b="b"/>
            <a:pathLst>
              <a:path w="3242207" h="2196595">
                <a:moveTo>
                  <a:pt x="0" y="0"/>
                </a:moveTo>
                <a:lnTo>
                  <a:pt x="3242206" y="0"/>
                </a:lnTo>
                <a:lnTo>
                  <a:pt x="3242206" y="2196595"/>
                </a:lnTo>
                <a:lnTo>
                  <a:pt x="0" y="2196595"/>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2" name="Freeform 2"/>
          <p:cNvSpPr/>
          <p:nvPr/>
        </p:nvSpPr>
        <p:spPr>
          <a:xfrm>
            <a:off x="2046260" y="279802"/>
            <a:ext cx="5661081" cy="2396524"/>
          </a:xfrm>
          <a:custGeom>
            <a:avLst/>
            <a:gdLst/>
            <a:ahLst/>
            <a:cxnLst/>
            <a:rect l="l" t="t" r="r" b="b"/>
            <a:pathLst>
              <a:path w="5661081" h="2396524">
                <a:moveTo>
                  <a:pt x="0" y="0"/>
                </a:moveTo>
                <a:lnTo>
                  <a:pt x="5661080" y="0"/>
                </a:lnTo>
                <a:lnTo>
                  <a:pt x="5661080" y="2396524"/>
                </a:lnTo>
                <a:lnTo>
                  <a:pt x="0" y="2396524"/>
                </a:lnTo>
                <a:lnTo>
                  <a:pt x="0" y="0"/>
                </a:lnTo>
                <a:close/>
              </a:path>
            </a:pathLst>
          </a:custGeom>
          <a:blipFill>
            <a:blip r:embed="rId2"/>
            <a:stretch>
              <a:fillRect/>
            </a:stretch>
          </a:blipFill>
        </p:spPr>
        <p:txBody>
          <a:bodyPr/>
          <a:lstStyle/>
          <a:p>
            <a:endParaRPr lang="en-US"/>
          </a:p>
        </p:txBody>
      </p:sp>
      <p:sp>
        <p:nvSpPr>
          <p:cNvPr id="3" name="Freeform 3"/>
          <p:cNvSpPr/>
          <p:nvPr/>
        </p:nvSpPr>
        <p:spPr>
          <a:xfrm>
            <a:off x="2897103" y="4877309"/>
            <a:ext cx="3901440" cy="2170176"/>
          </a:xfrm>
          <a:custGeom>
            <a:avLst/>
            <a:gdLst/>
            <a:ahLst/>
            <a:cxnLst/>
            <a:rect l="l" t="t" r="r" b="b"/>
            <a:pathLst>
              <a:path w="3901440" h="2170176">
                <a:moveTo>
                  <a:pt x="0" y="0"/>
                </a:moveTo>
                <a:lnTo>
                  <a:pt x="3901440" y="0"/>
                </a:lnTo>
                <a:lnTo>
                  <a:pt x="3901440" y="2170176"/>
                </a:lnTo>
                <a:lnTo>
                  <a:pt x="0" y="2170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31520" y="3308033"/>
            <a:ext cx="8348514" cy="622935"/>
          </a:xfrm>
          <a:prstGeom prst="rect">
            <a:avLst/>
          </a:prstGeom>
        </p:spPr>
        <p:txBody>
          <a:bodyPr lIns="0" tIns="0" rIns="0" bIns="0" rtlCol="0" anchor="t">
            <a:spAutoFit/>
          </a:bodyPr>
          <a:lstStyle/>
          <a:p>
            <a:pPr algn="ctr">
              <a:lnSpc>
                <a:spcPts val="5040"/>
              </a:lnSpc>
            </a:pPr>
            <a:r>
              <a:rPr lang="en-US" sz="3600">
                <a:solidFill>
                  <a:srgbClr val="000000"/>
                </a:solidFill>
                <a:latin typeface="Belleza"/>
                <a:ea typeface="Belleza"/>
                <a:cs typeface="Belleza"/>
                <a:sym typeface="Belleza"/>
              </a:rPr>
              <a:t>Quotit will be CANCELLED as of July 1,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1708</Words>
  <Application>Microsoft Macintosh PowerPoint</Application>
  <PresentationFormat>Custom</PresentationFormat>
  <Paragraphs>258</Paragraphs>
  <Slides>23</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TAN Headline</vt:lpstr>
      <vt:lpstr>IBM Plex Sans Hebrew Text</vt:lpstr>
      <vt:lpstr>Montserrat Bold</vt:lpstr>
      <vt:lpstr>Montserrat</vt:lpstr>
      <vt:lpstr>Montserrat Bold Italics</vt:lpstr>
      <vt:lpstr>Calibri</vt:lpstr>
      <vt:lpstr>Coco Gothic Bold</vt:lpstr>
      <vt:lpstr>Arial</vt:lpstr>
      <vt:lpstr>Coco Gothic</vt:lpstr>
      <vt:lpstr>League Gothic</vt:lpstr>
      <vt:lpstr>Belleza</vt:lpstr>
      <vt:lpstr>Gulfs Display</vt:lpstr>
      <vt:lpstr>ITC New Baskerville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JK Sales Call June 26</dc:title>
  <cp:lastModifiedBy>Mari Krivelow</cp:lastModifiedBy>
  <cp:revision>2</cp:revision>
  <dcterms:created xsi:type="dcterms:W3CDTF">2006-08-16T00:00:00Z</dcterms:created>
  <dcterms:modified xsi:type="dcterms:W3CDTF">2025-06-26T17:35:00Z</dcterms:modified>
  <dc:identifier>DAGqz6i0KTU</dc:identifier>
</cp:coreProperties>
</file>