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753600" cy="7315200"/>
  <p:notesSz cx="6858000" cy="9144000"/>
  <p:embeddedFontLst>
    <p:embeddedFont>
      <p:font typeface="Belleza" panose="02000503050000020003" pitchFamily="2" charset="77"/>
      <p:regular r:id="rId26"/>
    </p:embeddedFont>
    <p:embeddedFont>
      <p:font typeface="Canva Sans Bold" panose="020B0803030501040103" pitchFamily="34" charset="0"/>
      <p:regular r:id="rId27"/>
      <p:bold r:id="rId28"/>
    </p:embeddedFont>
    <p:embeddedFont>
      <p:font typeface="Coco Gothic Bold" pitchFamily="2" charset="0"/>
      <p:regular r:id="rId29"/>
      <p:bold r:id="rId30"/>
    </p:embeddedFont>
    <p:embeddedFont>
      <p:font typeface="Gulfs Display" pitchFamily="2" charset="77"/>
      <p:regular r:id="rId31"/>
    </p:embeddedFont>
    <p:embeddedFont>
      <p:font typeface="IBM Plex Sans Hebrew Text" panose="020B0503050203000203" pitchFamily="34" charset="-79"/>
      <p:regular r:id="rId32"/>
    </p:embeddedFont>
    <p:embeddedFont>
      <p:font typeface="ITC New Baskerville Semi-Bold" panose="02020702060506020304" pitchFamily="18" charset="77"/>
      <p:regular r:id="rId33"/>
      <p:bold r:id="rId34"/>
    </p:embeddedFont>
    <p:embeddedFont>
      <p:font typeface="Montserrat" pitchFamily="2" charset="77"/>
      <p:regular r:id="rId35"/>
      <p:bold r:id="rId36"/>
      <p:italic r:id="rId37"/>
      <p:boldItalic r:id="rId38"/>
    </p:embeddedFont>
    <p:embeddedFont>
      <p:font typeface="Montserrat Bold" pitchFamily="2" charset="77"/>
      <p:regular r:id="rId39"/>
      <p:bold r:id="rId40"/>
    </p:embeddedFont>
    <p:embeddedFont>
      <p:font typeface="Montserrat Bold Italics" pitchFamily="2" charset="77"/>
      <p:regular r:id="rId41"/>
      <p:bold r:id="rId42"/>
      <p:italic r:id="rId43"/>
      <p:boldItalic r:id="rId44"/>
    </p:embeddedFont>
    <p:embeddedFont>
      <p:font typeface="Montserrat Italics" pitchFamily="2" charset="77"/>
      <p:regular r:id="rId45"/>
      <p:italic r:id="rId46"/>
    </p:embeddedFont>
    <p:embeddedFont>
      <p:font typeface="Roboto" panose="02000000000000000000" pitchFamily="2" charset="0"/>
      <p:regular r:id="rId47"/>
      <p:bold r:id="rId48"/>
      <p:italic r:id="rId49"/>
      <p:boldItalic r:id="rId50"/>
    </p:embeddedFont>
    <p:embeddedFont>
      <p:font typeface="TAN Headline" pitchFamily="2"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35" autoAdjust="0"/>
  </p:normalViewPr>
  <p:slideViewPr>
    <p:cSldViewPr>
      <p:cViewPr varScale="1">
        <p:scale>
          <a:sx n="112" d="100"/>
          <a:sy n="112" d="100"/>
        </p:scale>
        <p:origin x="16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med mutual winners</a:t>
            </a:r>
          </a:p>
          <a:p>
            <a:endParaRPr lang="en-US"/>
          </a:p>
          <a:p>
            <a:r>
              <a:rPr lang="en-US"/>
              <a:t>take med mutual off they need to other links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med mutual winners</a:t>
            </a:r>
          </a:p>
          <a:p>
            <a:endParaRPr lang="en-US"/>
          </a:p>
          <a:p>
            <a:r>
              <a:rPr lang="en-US"/>
              <a:t>take med mutual off they need to other links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numbers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w tanya.</a:t>
            </a:r>
          </a:p>
          <a:p>
            <a:r>
              <a:rPr lang="en-US"/>
              <a:t>65 new people paid this month. math aint mathin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lifexplan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forms.monday.com/forms/9508297440e8ac95cfedbacaeebe7896?r-use1" TargetMode="External"/><Relationship Id="rId5" Type="http://schemas.openxmlformats.org/officeDocument/2006/relationships/hyperlink" Target="https://wkf.ms/4cErFQa" TargetMode="Externa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5.svg"/><Relationship Id="rId3" Type="http://schemas.openxmlformats.org/officeDocument/2006/relationships/hyperlink" Target="https://go.chcagents.com/e/1069352/CompassHealthConsultants-/dcr4k4/1747580133/h/V8rOU8A14Oybg0nb3eVsxUzLzUNhQSlPEQs5CBGMsBM" TargetMode="External"/><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hyperlink" Target="https://go.chcagents.com/e/1069352/pany-compasshealthconsultants-/dcr4k7/1747580133/h/V8rOU8A14Oybg0nb3eVsxUzLzUNhQSlPEQs5CBGMsBM" TargetMode="External"/><Relationship Id="rId11" Type="http://schemas.openxmlformats.org/officeDocument/2006/relationships/image" Target="../media/image83.svg"/><Relationship Id="rId5" Type="http://schemas.openxmlformats.org/officeDocument/2006/relationships/image" Target="../media/image79.sv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hyperlink" Target="https://go.chcagents.com/e/1069352/compasshealthconsultants--/dcr4k1/1747580133/h/V8rOU8A14Oybg0nb3eVsxUzLzUNhQSlPEQs5CBGMsB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linkedin.com/company/compasshealthconsultants/" TargetMode="External"/><Relationship Id="rId13"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10.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www.facebook.com/CompassHealthConsultants/" TargetMode="External"/><Relationship Id="rId5" Type="http://schemas.openxmlformats.org/officeDocument/2006/relationships/hyperlink" Target="https://www.instagram.com/compasshealthconsultants_/" TargetMode="External"/><Relationship Id="rId15" Type="http://schemas.openxmlformats.org/officeDocument/2006/relationships/image" Target="../media/image20.sv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TextBox 3"/>
          <p:cNvSpPr txBox="1"/>
          <p:nvPr/>
        </p:nvSpPr>
        <p:spPr>
          <a:xfrm>
            <a:off x="2778400" y="3316955"/>
            <a:ext cx="4196799" cy="1732534"/>
          </a:xfrm>
          <a:prstGeom prst="rect">
            <a:avLst/>
          </a:prstGeom>
        </p:spPr>
        <p:txBody>
          <a:bodyPr lIns="0" tIns="0" rIns="0" bIns="0" rtlCol="0" anchor="t">
            <a:spAutoFit/>
          </a:bodyPr>
          <a:lstStyle/>
          <a:p>
            <a:pPr algn="ctr">
              <a:lnSpc>
                <a:spcPts val="2292"/>
              </a:lnSpc>
            </a:pPr>
            <a:r>
              <a:rPr lang="en-US" sz="2028">
                <a:solidFill>
                  <a:srgbClr val="674DFB"/>
                </a:solidFill>
                <a:latin typeface="Belleza"/>
                <a:ea typeface="Belleza"/>
                <a:cs typeface="Belleza"/>
                <a:sym typeface="Belleza"/>
              </a:rPr>
              <a:t>Thursday, March 13th </a:t>
            </a:r>
          </a:p>
          <a:p>
            <a:pPr algn="ctr">
              <a:lnSpc>
                <a:spcPts val="2292"/>
              </a:lnSpc>
            </a:pPr>
            <a:r>
              <a:rPr lang="en-US" sz="2028">
                <a:solidFill>
                  <a:srgbClr val="674DFB"/>
                </a:solidFill>
                <a:latin typeface="Belleza"/>
                <a:ea typeface="Belleza"/>
                <a:cs typeface="Belleza"/>
                <a:sym typeface="Belleza"/>
              </a:rPr>
              <a:t>1PM CST</a:t>
            </a:r>
          </a:p>
          <a:p>
            <a:pPr algn="ctr">
              <a:lnSpc>
                <a:spcPts val="2292"/>
              </a:lnSpc>
            </a:pPr>
            <a:r>
              <a:rPr lang="en-US" sz="2028">
                <a:solidFill>
                  <a:srgbClr val="674DFB"/>
                </a:solidFill>
                <a:latin typeface="Belleza"/>
                <a:ea typeface="Belleza"/>
                <a:cs typeface="Belleza"/>
                <a:sym typeface="Belleza"/>
              </a:rPr>
              <a:t>Zoom Meeting Link</a:t>
            </a:r>
          </a:p>
          <a:p>
            <a:pPr algn="ctr">
              <a:lnSpc>
                <a:spcPts val="2292"/>
              </a:lnSpc>
            </a:pPr>
            <a:r>
              <a:rPr lang="en-US" sz="2028">
                <a:solidFill>
                  <a:srgbClr val="674DFB"/>
                </a:solidFill>
                <a:latin typeface="Belleza"/>
                <a:ea typeface="Belleza"/>
                <a:cs typeface="Belleza"/>
                <a:sym typeface="Belleza"/>
              </a:rPr>
              <a:t>https://zoom.us/j/3738421209 </a:t>
            </a:r>
          </a:p>
          <a:p>
            <a:pPr algn="ctr">
              <a:lnSpc>
                <a:spcPts val="2292"/>
              </a:lnSpc>
            </a:pPr>
            <a:r>
              <a:rPr lang="en-US" sz="2028">
                <a:solidFill>
                  <a:srgbClr val="674DFB"/>
                </a:solidFill>
                <a:latin typeface="Belleza"/>
                <a:ea typeface="Belleza"/>
                <a:cs typeface="Belleza"/>
                <a:sym typeface="Belleza"/>
              </a:rPr>
              <a:t> </a:t>
            </a:r>
          </a:p>
          <a:p>
            <a:pPr algn="ctr">
              <a:lnSpc>
                <a:spcPts val="2292"/>
              </a:lnSpc>
            </a:pPr>
            <a:endParaRPr lang="en-US" sz="2028">
              <a:solidFill>
                <a:srgbClr val="674DFB"/>
              </a:solidFill>
              <a:latin typeface="Belleza"/>
              <a:ea typeface="Belleza"/>
              <a:cs typeface="Belleza"/>
              <a:sym typeface="Belleza"/>
            </a:endParaRPr>
          </a:p>
        </p:txBody>
      </p:sp>
      <p:sp>
        <p:nvSpPr>
          <p:cNvPr id="4" name="Freeform 4"/>
          <p:cNvSpPr/>
          <p:nvPr/>
        </p:nvSpPr>
        <p:spPr>
          <a:xfrm>
            <a:off x="4111538" y="513445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03059" y="1651545"/>
            <a:ext cx="7947483" cy="1035121"/>
          </a:xfrm>
          <a:prstGeom prst="rect">
            <a:avLst/>
          </a:prstGeom>
        </p:spPr>
        <p:txBody>
          <a:bodyPr lIns="0" tIns="0" rIns="0" bIns="0" rtlCol="0" anchor="t">
            <a:spAutoFit/>
          </a:bodyPr>
          <a:lstStyle/>
          <a:p>
            <a:pPr algn="ctr">
              <a:lnSpc>
                <a:spcPts val="7909"/>
              </a:lnSpc>
            </a:pPr>
            <a:r>
              <a:rPr lang="en-US" sz="7000">
                <a:solidFill>
                  <a:srgbClr val="674DFB"/>
                </a:solidFill>
                <a:latin typeface="Belleza"/>
                <a:ea typeface="Belleza"/>
                <a:cs typeface="Belleza"/>
                <a:sym typeface="Belleza"/>
              </a:rPr>
              <a:t>JK Agency Updates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8613" y="2652929"/>
            <a:ext cx="10690826" cy="4662271"/>
          </a:xfrm>
          <a:custGeom>
            <a:avLst/>
            <a:gdLst/>
            <a:ahLst/>
            <a:cxnLst/>
            <a:rect l="l" t="t" r="r" b="b"/>
            <a:pathLst>
              <a:path w="10690826" h="4662271">
                <a:moveTo>
                  <a:pt x="0" y="0"/>
                </a:moveTo>
                <a:lnTo>
                  <a:pt x="10690826" y="0"/>
                </a:lnTo>
                <a:lnTo>
                  <a:pt x="10690826" y="4662271"/>
                </a:lnTo>
                <a:lnTo>
                  <a:pt x="0" y="4662271"/>
                </a:lnTo>
                <a:lnTo>
                  <a:pt x="0" y="0"/>
                </a:lnTo>
                <a:close/>
              </a:path>
            </a:pathLst>
          </a:custGeom>
          <a:blipFill>
            <a:blip r:embed="rId2">
              <a:alphaModFix amt="70000"/>
            </a:blip>
            <a:stretch>
              <a:fillRect t="-26435" b="-26435"/>
            </a:stretch>
          </a:blipFill>
        </p:spPr>
        <p:txBody>
          <a:bodyPr/>
          <a:lstStyle/>
          <a:p>
            <a:endParaRPr lang="en-US"/>
          </a:p>
        </p:txBody>
      </p:sp>
      <p:sp>
        <p:nvSpPr>
          <p:cNvPr id="3" name="TextBox 3"/>
          <p:cNvSpPr txBox="1"/>
          <p:nvPr/>
        </p:nvSpPr>
        <p:spPr>
          <a:xfrm>
            <a:off x="1513842" y="664845"/>
            <a:ext cx="6725915" cy="1251585"/>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Advanced Agent Training &amp; </a:t>
            </a:r>
          </a:p>
          <a:p>
            <a:pPr algn="ctr">
              <a:lnSpc>
                <a:spcPts val="5040"/>
              </a:lnSpc>
            </a:pPr>
            <a:r>
              <a:rPr lang="en-US" sz="3600" b="1">
                <a:solidFill>
                  <a:srgbClr val="000000"/>
                </a:solidFill>
                <a:latin typeface="Montserrat Bold"/>
                <a:ea typeface="Montserrat Bold"/>
                <a:cs typeface="Montserrat Bold"/>
                <a:sym typeface="Montserrat Bold"/>
              </a:rPr>
              <a:t>Mastermind Recap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535632" y="251312"/>
            <a:ext cx="6682335" cy="960417"/>
          </a:xfrm>
          <a:custGeom>
            <a:avLst/>
            <a:gdLst/>
            <a:ahLst/>
            <a:cxnLst/>
            <a:rect l="l" t="t" r="r" b="b"/>
            <a:pathLst>
              <a:path w="6682335" h="960417">
                <a:moveTo>
                  <a:pt x="0" y="0"/>
                </a:moveTo>
                <a:lnTo>
                  <a:pt x="6682336" y="0"/>
                </a:lnTo>
                <a:lnTo>
                  <a:pt x="6682336" y="960416"/>
                </a:lnTo>
                <a:lnTo>
                  <a:pt x="0" y="960416"/>
                </a:lnTo>
                <a:lnTo>
                  <a:pt x="0" y="0"/>
                </a:lnTo>
                <a:close/>
              </a:path>
            </a:pathLst>
          </a:custGeom>
          <a:blipFill>
            <a:blip r:embed="rId4"/>
            <a:stretch>
              <a:fillRect/>
            </a:stretch>
          </a:blipFill>
        </p:spPr>
        <p:txBody>
          <a:bodyPr/>
          <a:lstStyle/>
          <a:p>
            <a:endParaRPr lang="en-US"/>
          </a:p>
        </p:txBody>
      </p:sp>
      <p:sp>
        <p:nvSpPr>
          <p:cNvPr id="4" name="Freeform 4"/>
          <p:cNvSpPr/>
          <p:nvPr/>
        </p:nvSpPr>
        <p:spPr>
          <a:xfrm>
            <a:off x="2309443" y="1297528"/>
            <a:ext cx="5134714" cy="5286152"/>
          </a:xfrm>
          <a:custGeom>
            <a:avLst/>
            <a:gdLst/>
            <a:ahLst/>
            <a:cxnLst/>
            <a:rect l="l" t="t" r="r" b="b"/>
            <a:pathLst>
              <a:path w="5134714" h="5286152">
                <a:moveTo>
                  <a:pt x="0" y="0"/>
                </a:moveTo>
                <a:lnTo>
                  <a:pt x="5134714" y="0"/>
                </a:lnTo>
                <a:lnTo>
                  <a:pt x="5134714" y="5286152"/>
                </a:lnTo>
                <a:lnTo>
                  <a:pt x="0" y="5286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455705" y="3191889"/>
            <a:ext cx="4999882" cy="2143151"/>
          </a:xfrm>
          <a:prstGeom prst="rect">
            <a:avLst/>
          </a:prstGeom>
        </p:spPr>
        <p:txBody>
          <a:bodyPr wrap="square" lIns="0" tIns="0" rIns="0" bIns="0" rtlCol="0" anchor="t">
            <a:spAutoFit/>
          </a:bodyPr>
          <a:lstStyle/>
          <a:p>
            <a:pPr algn="ctr">
              <a:lnSpc>
                <a:spcPts val="5951"/>
              </a:lnSpc>
            </a:pPr>
            <a:r>
              <a:rPr lang="en-US" sz="3288" dirty="0" err="1">
                <a:solidFill>
                  <a:srgbClr val="733B94"/>
                </a:solidFill>
                <a:latin typeface="Montserrat"/>
                <a:ea typeface="Montserrat"/>
                <a:cs typeface="Montserrat"/>
                <a:sym typeface="Montserrat"/>
              </a:rPr>
              <a:t>Gigcare</a:t>
            </a:r>
            <a:r>
              <a:rPr lang="en-US" sz="3288" dirty="0">
                <a:solidFill>
                  <a:srgbClr val="733B94"/>
                </a:solidFill>
                <a:latin typeface="Montserrat"/>
                <a:ea typeface="Montserrat"/>
                <a:cs typeface="Montserrat"/>
                <a:sym typeface="Montserrat"/>
              </a:rPr>
              <a:t> Discussion</a:t>
            </a:r>
          </a:p>
          <a:p>
            <a:pPr algn="ctr">
              <a:lnSpc>
                <a:spcPts val="5951"/>
              </a:lnSpc>
            </a:pPr>
            <a:r>
              <a:rPr lang="en-US" sz="3288" dirty="0">
                <a:solidFill>
                  <a:srgbClr val="733B94"/>
                </a:solidFill>
                <a:latin typeface="Montserrat"/>
                <a:ea typeface="Montserrat"/>
                <a:cs typeface="Montserrat"/>
                <a:sym typeface="Montserrat"/>
              </a:rPr>
              <a:t>AC Updates</a:t>
            </a:r>
          </a:p>
          <a:p>
            <a:pPr algn="ctr">
              <a:lnSpc>
                <a:spcPts val="5227"/>
              </a:lnSpc>
            </a:pPr>
            <a:endParaRPr lang="en-US" sz="3288" dirty="0">
              <a:solidFill>
                <a:srgbClr val="733B94"/>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alphaModFix amt="51000"/>
            </a:blip>
            <a:stretch>
              <a:fillRect t="-16666" b="-16666"/>
            </a:stretch>
          </a:blipFill>
        </p:spPr>
        <p:txBody>
          <a:bodyPr/>
          <a:lstStyle/>
          <a:p>
            <a:endParaRPr lang="en-US"/>
          </a:p>
        </p:txBody>
      </p:sp>
      <p:grpSp>
        <p:nvGrpSpPr>
          <p:cNvPr id="3" name="Group 3"/>
          <p:cNvGrpSpPr/>
          <p:nvPr/>
        </p:nvGrpSpPr>
        <p:grpSpPr>
          <a:xfrm>
            <a:off x="363080" y="1320623"/>
            <a:ext cx="9027439" cy="3654920"/>
            <a:chOff x="0" y="0"/>
            <a:chExt cx="3343496" cy="1353674"/>
          </a:xfrm>
        </p:grpSpPr>
        <p:sp>
          <p:nvSpPr>
            <p:cNvPr id="4" name="Freeform 4"/>
            <p:cNvSpPr/>
            <p:nvPr/>
          </p:nvSpPr>
          <p:spPr>
            <a:xfrm>
              <a:off x="0" y="0"/>
              <a:ext cx="3343496" cy="1353674"/>
            </a:xfrm>
            <a:custGeom>
              <a:avLst/>
              <a:gdLst/>
              <a:ahLst/>
              <a:cxnLst/>
              <a:rect l="l" t="t" r="r" b="b"/>
              <a:pathLst>
                <a:path w="3343496" h="1353674">
                  <a:moveTo>
                    <a:pt x="30874" y="0"/>
                  </a:moveTo>
                  <a:lnTo>
                    <a:pt x="3312622" y="0"/>
                  </a:lnTo>
                  <a:cubicBezTo>
                    <a:pt x="3320810" y="0"/>
                    <a:pt x="3328663" y="3253"/>
                    <a:pt x="3334453" y="9043"/>
                  </a:cubicBezTo>
                  <a:cubicBezTo>
                    <a:pt x="3340243" y="14833"/>
                    <a:pt x="3343496" y="22685"/>
                    <a:pt x="3343496" y="30874"/>
                  </a:cubicBezTo>
                  <a:lnTo>
                    <a:pt x="3343496" y="1322801"/>
                  </a:lnTo>
                  <a:cubicBezTo>
                    <a:pt x="3343496" y="1339852"/>
                    <a:pt x="3329674" y="1353674"/>
                    <a:pt x="3312622" y="1353674"/>
                  </a:cubicBezTo>
                  <a:lnTo>
                    <a:pt x="30874" y="1353674"/>
                  </a:lnTo>
                  <a:cubicBezTo>
                    <a:pt x="22685" y="1353674"/>
                    <a:pt x="14833" y="1350422"/>
                    <a:pt x="9043" y="1344632"/>
                  </a:cubicBezTo>
                  <a:cubicBezTo>
                    <a:pt x="3253" y="1338842"/>
                    <a:pt x="0" y="1330989"/>
                    <a:pt x="0" y="1322801"/>
                  </a:cubicBezTo>
                  <a:lnTo>
                    <a:pt x="0" y="30874"/>
                  </a:lnTo>
                  <a:cubicBezTo>
                    <a:pt x="0" y="22685"/>
                    <a:pt x="3253" y="14833"/>
                    <a:pt x="9043" y="9043"/>
                  </a:cubicBezTo>
                  <a:cubicBezTo>
                    <a:pt x="14833" y="3253"/>
                    <a:pt x="22685" y="0"/>
                    <a:pt x="30874" y="0"/>
                  </a:cubicBezTo>
                  <a:close/>
                </a:path>
              </a:pathLst>
            </a:custGeom>
            <a:solidFill>
              <a:srgbClr val="000000">
                <a:alpha val="0"/>
              </a:srgbClr>
            </a:solidFill>
            <a:ln w="38100" cap="rnd">
              <a:solidFill>
                <a:srgbClr val="1B3A7A"/>
              </a:solidFill>
              <a:prstDash val="solid"/>
              <a:round/>
            </a:ln>
          </p:spPr>
          <p:txBody>
            <a:bodyPr/>
            <a:lstStyle/>
            <a:p>
              <a:endParaRPr lang="en-US"/>
            </a:p>
          </p:txBody>
        </p:sp>
        <p:sp>
          <p:nvSpPr>
            <p:cNvPr id="5" name="TextBox 5"/>
            <p:cNvSpPr txBox="1"/>
            <p:nvPr/>
          </p:nvSpPr>
          <p:spPr>
            <a:xfrm>
              <a:off x="0" y="-28575"/>
              <a:ext cx="3343496" cy="1382249"/>
            </a:xfrm>
            <a:prstGeom prst="rect">
              <a:avLst/>
            </a:prstGeom>
          </p:spPr>
          <p:txBody>
            <a:bodyPr lIns="50800" tIns="50800" rIns="50800" bIns="50800" rtlCol="0" anchor="ctr"/>
            <a:lstStyle/>
            <a:p>
              <a:pPr algn="ctr">
                <a:lnSpc>
                  <a:spcPts val="2038"/>
                </a:lnSpc>
              </a:pPr>
              <a:endParaRPr/>
            </a:p>
          </p:txBody>
        </p:sp>
      </p:grpSp>
      <p:sp>
        <p:nvSpPr>
          <p:cNvPr id="6" name="TextBox 6"/>
          <p:cNvSpPr txBox="1"/>
          <p:nvPr/>
        </p:nvSpPr>
        <p:spPr>
          <a:xfrm>
            <a:off x="682484" y="1595441"/>
            <a:ext cx="8339596" cy="3076709"/>
          </a:xfrm>
          <a:prstGeom prst="rect">
            <a:avLst/>
          </a:prstGeom>
        </p:spPr>
        <p:txBody>
          <a:bodyPr lIns="0" tIns="0" rIns="0" bIns="0" rtlCol="0" anchor="t">
            <a:spAutoFit/>
          </a:bodyPr>
          <a:lstStyle/>
          <a:p>
            <a:pPr algn="ctr">
              <a:lnSpc>
                <a:spcPts val="2092"/>
              </a:lnSpc>
            </a:pPr>
            <a:r>
              <a:rPr lang="en-US" sz="1494" b="1">
                <a:solidFill>
                  <a:srgbClr val="0F2F76"/>
                </a:solidFill>
                <a:latin typeface="Montserrat Bold"/>
                <a:ea typeface="Montserrat Bold"/>
                <a:cs typeface="Montserrat Bold"/>
                <a:sym typeface="Montserrat Bold"/>
              </a:rPr>
              <a:t>Please wait a MINIMUM of 24-48 hours before sending the same inquiry to agent support. </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b="1">
                <a:solidFill>
                  <a:srgbClr val="0F2F76"/>
                </a:solidFill>
                <a:latin typeface="Montserrat Bold"/>
                <a:ea typeface="Montserrat Bold"/>
                <a:cs typeface="Montserrat Bold"/>
                <a:sym typeface="Montserrat Bold"/>
              </a:rPr>
              <a:t>Please do NOT to cc: clients on agent support</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b="1">
                <a:solidFill>
                  <a:srgbClr val="0F2F76"/>
                </a:solidFill>
                <a:latin typeface="Montserrat Bold"/>
                <a:ea typeface="Montserrat Bold"/>
                <a:cs typeface="Montserrat Bold"/>
                <a:sym typeface="Montserrat Bold"/>
              </a:rPr>
              <a:t>  Customer support email is for Open Enrollment</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b="1">
                <a:solidFill>
                  <a:srgbClr val="0F2F76"/>
                </a:solidFill>
                <a:latin typeface="Montserrat Bold"/>
                <a:ea typeface="Montserrat Bold"/>
                <a:cs typeface="Montserrat Bold"/>
                <a:sym typeface="Montserrat Bold"/>
              </a:rPr>
              <a:t>We’ve added an Agent Support Updates Call every Tuesday morning at 9am CST on a </a:t>
            </a:r>
            <a:r>
              <a:rPr lang="en-US" sz="1494" b="1" i="1" u="sng">
                <a:solidFill>
                  <a:srgbClr val="0F2F76"/>
                </a:solidFill>
                <a:latin typeface="Montserrat Bold Italics"/>
                <a:ea typeface="Montserrat Bold Italics"/>
                <a:cs typeface="Montserrat Bold Italics"/>
                <a:sym typeface="Montserrat Bold Italics"/>
              </a:rPr>
              <a:t>NEW LINK</a:t>
            </a:r>
            <a:r>
              <a:rPr lang="en-US" sz="1494" b="1">
                <a:solidFill>
                  <a:srgbClr val="0F2F76"/>
                </a:solidFill>
                <a:latin typeface="Montserrat Bold"/>
                <a:ea typeface="Montserrat Bold"/>
                <a:cs typeface="Montserrat Bold"/>
                <a:sym typeface="Montserrat Bold"/>
              </a:rPr>
              <a:t>. Please reference chcagents.com. INVITE YOUR DOWNLINES! </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i="1">
                <a:solidFill>
                  <a:srgbClr val="0F2F76"/>
                </a:solidFill>
                <a:latin typeface="Montserrat Italics"/>
                <a:ea typeface="Montserrat Italics"/>
                <a:cs typeface="Montserrat Italics"/>
                <a:sym typeface="Montserrat Italics"/>
              </a:rPr>
              <a:t>If you’re not there by 9:05, you will not be let in to the training. You can find the recordings on chcagents.com in the video library!</a:t>
            </a:r>
          </a:p>
        </p:txBody>
      </p:sp>
      <p:sp>
        <p:nvSpPr>
          <p:cNvPr id="7" name="Freeform 7"/>
          <p:cNvSpPr/>
          <p:nvPr/>
        </p:nvSpPr>
        <p:spPr>
          <a:xfrm>
            <a:off x="3972022" y="5291279"/>
            <a:ext cx="2023921" cy="2023921"/>
          </a:xfrm>
          <a:custGeom>
            <a:avLst/>
            <a:gdLst/>
            <a:ahLst/>
            <a:cxnLst/>
            <a:rect l="l" t="t" r="r" b="b"/>
            <a:pathLst>
              <a:path w="2023921" h="2023921">
                <a:moveTo>
                  <a:pt x="0" y="0"/>
                </a:moveTo>
                <a:lnTo>
                  <a:pt x="2023921" y="0"/>
                </a:lnTo>
                <a:lnTo>
                  <a:pt x="2023921" y="2023921"/>
                </a:lnTo>
                <a:lnTo>
                  <a:pt x="0" y="2023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0" y="391477"/>
            <a:ext cx="9753600" cy="613410"/>
          </a:xfrm>
          <a:prstGeom prst="rect">
            <a:avLst/>
          </a:prstGeom>
        </p:spPr>
        <p:txBody>
          <a:bodyPr lIns="0" tIns="0" rIns="0" bIns="0" rtlCol="0" anchor="t">
            <a:spAutoFit/>
          </a:bodyPr>
          <a:lstStyle/>
          <a:p>
            <a:pPr algn="ctr">
              <a:lnSpc>
                <a:spcPts val="5040"/>
              </a:lnSpc>
            </a:pPr>
            <a:r>
              <a:rPr lang="en-US" sz="3600" b="1">
                <a:solidFill>
                  <a:srgbClr val="0F2F76"/>
                </a:solidFill>
                <a:latin typeface="Montserrat Bold"/>
                <a:ea typeface="Montserrat Bold"/>
                <a:cs typeface="Montserrat Bold"/>
                <a:sym typeface="Montserrat Bold"/>
              </a:rPr>
              <a:t>AGENT SUPPORT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5504" y="5267579"/>
            <a:ext cx="1698990" cy="1671381"/>
          </a:xfrm>
          <a:custGeom>
            <a:avLst/>
            <a:gdLst/>
            <a:ahLst/>
            <a:cxnLst/>
            <a:rect l="l" t="t" r="r" b="b"/>
            <a:pathLst>
              <a:path w="1698990" h="1671381">
                <a:moveTo>
                  <a:pt x="0" y="0"/>
                </a:moveTo>
                <a:lnTo>
                  <a:pt x="1698990" y="0"/>
                </a:lnTo>
                <a:lnTo>
                  <a:pt x="1698990" y="1671382"/>
                </a:lnTo>
                <a:lnTo>
                  <a:pt x="0" y="1671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Picture 6" descr="A close up of a phone&#10;&#10;AI-generated content may be incorrect.">
            <a:extLst>
              <a:ext uri="{FF2B5EF4-FFF2-40B4-BE49-F238E27FC236}">
                <a16:creationId xmlns:a16="http://schemas.microsoft.com/office/drawing/2014/main" id="{8E2B2D9F-63A0-A99C-1101-8A40DFD81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81000"/>
            <a:ext cx="5950475" cy="55044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1412" y="68713"/>
            <a:ext cx="3579920" cy="1325615"/>
          </a:xfrm>
          <a:custGeom>
            <a:avLst/>
            <a:gdLst/>
            <a:ahLst/>
            <a:cxnLst/>
            <a:rect l="l" t="t" r="r" b="b"/>
            <a:pathLst>
              <a:path w="3579920" h="1325615">
                <a:moveTo>
                  <a:pt x="0" y="0"/>
                </a:moveTo>
                <a:lnTo>
                  <a:pt x="3579920" y="0"/>
                </a:lnTo>
                <a:lnTo>
                  <a:pt x="3579920" y="1325614"/>
                </a:lnTo>
                <a:lnTo>
                  <a:pt x="0" y="132561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08262" y="2311224"/>
            <a:ext cx="8243292" cy="1842134"/>
          </a:xfrm>
          <a:prstGeom prst="rect">
            <a:avLst/>
          </a:prstGeom>
        </p:spPr>
        <p:txBody>
          <a:bodyPr lIns="0" tIns="0" rIns="0" bIns="0" rtlCol="0" anchor="t">
            <a:spAutoFit/>
          </a:bodyPr>
          <a:lstStyle/>
          <a:p>
            <a:pPr algn="ctr">
              <a:lnSpc>
                <a:spcPts val="2940"/>
              </a:lnSpc>
            </a:pPr>
            <a:r>
              <a:rPr lang="en-US" sz="2100">
                <a:solidFill>
                  <a:srgbClr val="000000"/>
                </a:solidFill>
                <a:latin typeface="Montserrat"/>
                <a:ea typeface="Montserrat"/>
                <a:cs typeface="Montserrat"/>
                <a:sym typeface="Montserrat"/>
              </a:rPr>
              <a:t>FIND MORE INFORMATION AND ALL PLAN DOCUMENTS ON </a:t>
            </a:r>
          </a:p>
          <a:p>
            <a:pPr algn="ctr">
              <a:lnSpc>
                <a:spcPts val="2940"/>
              </a:lnSpc>
            </a:pPr>
            <a:endParaRPr lang="en-US" sz="2100">
              <a:solidFill>
                <a:srgbClr val="000000"/>
              </a:solidFill>
              <a:latin typeface="Montserrat"/>
              <a:ea typeface="Montserrat"/>
              <a:cs typeface="Montserrat"/>
              <a:sym typeface="Montserrat"/>
            </a:endParaRPr>
          </a:p>
          <a:p>
            <a:pPr algn="ctr">
              <a:lnSpc>
                <a:spcPts val="2940"/>
              </a:lnSpc>
            </a:pPr>
            <a:r>
              <a:rPr lang="en-US" sz="2100" b="1" u="sng">
                <a:solidFill>
                  <a:srgbClr val="000000"/>
                </a:solidFill>
                <a:latin typeface="Montserrat Bold"/>
                <a:ea typeface="Montserrat Bold"/>
                <a:cs typeface="Montserrat Bold"/>
                <a:sym typeface="Montserrat Bold"/>
                <a:hlinkClick r:id="rId4" tooltip="http://lifexplans.com"/>
              </a:rPr>
              <a:t>LIFEXPLANS.COM </a:t>
            </a:r>
          </a:p>
          <a:p>
            <a:pPr algn="ctr">
              <a:lnSpc>
                <a:spcPts val="2940"/>
              </a:lnSpc>
            </a:pPr>
            <a:endParaRPr lang="en-US" sz="2100" b="1" u="sng">
              <a:solidFill>
                <a:srgbClr val="000000"/>
              </a:solidFill>
              <a:latin typeface="Montserrat Bold"/>
              <a:ea typeface="Montserrat Bold"/>
              <a:cs typeface="Montserrat Bold"/>
              <a:sym typeface="Montserrat Bold"/>
              <a:hlinkClick r:id="rId4" tooltip="http://lifexplans.com"/>
            </a:endParaRPr>
          </a:p>
          <a:p>
            <a:pPr algn="ctr">
              <a:lnSpc>
                <a:spcPts val="2940"/>
              </a:lnSpc>
            </a:pPr>
            <a:r>
              <a:rPr lang="en-US" sz="2100">
                <a:solidFill>
                  <a:srgbClr val="000000"/>
                </a:solidFill>
                <a:latin typeface="Montserrat"/>
                <a:ea typeface="Montserrat"/>
                <a:cs typeface="Montserrat"/>
                <a:sym typeface="Montserrat"/>
              </a:rPr>
              <a:t>**Sign in and have access to all documents</a:t>
            </a:r>
          </a:p>
        </p:txBody>
      </p:sp>
      <p:grpSp>
        <p:nvGrpSpPr>
          <p:cNvPr id="4" name="Group 4"/>
          <p:cNvGrpSpPr/>
          <p:nvPr/>
        </p:nvGrpSpPr>
        <p:grpSpPr>
          <a:xfrm>
            <a:off x="517155" y="2036116"/>
            <a:ext cx="8719290" cy="2194560"/>
            <a:chOff x="0" y="0"/>
            <a:chExt cx="3229367" cy="812800"/>
          </a:xfrm>
        </p:grpSpPr>
        <p:sp>
          <p:nvSpPr>
            <p:cNvPr id="5" name="Freeform 5"/>
            <p:cNvSpPr/>
            <p:nvPr/>
          </p:nvSpPr>
          <p:spPr>
            <a:xfrm>
              <a:off x="0" y="0"/>
              <a:ext cx="3229367" cy="812800"/>
            </a:xfrm>
            <a:custGeom>
              <a:avLst/>
              <a:gdLst/>
              <a:ahLst/>
              <a:cxnLst/>
              <a:rect l="l" t="t" r="r" b="b"/>
              <a:pathLst>
                <a:path w="3229367" h="812800">
                  <a:moveTo>
                    <a:pt x="31965" y="0"/>
                  </a:moveTo>
                  <a:lnTo>
                    <a:pt x="3197402" y="0"/>
                  </a:lnTo>
                  <a:cubicBezTo>
                    <a:pt x="3205880" y="0"/>
                    <a:pt x="3214010" y="3368"/>
                    <a:pt x="3220004" y="9362"/>
                  </a:cubicBezTo>
                  <a:cubicBezTo>
                    <a:pt x="3225999" y="15357"/>
                    <a:pt x="3229367" y="23487"/>
                    <a:pt x="3229367" y="31965"/>
                  </a:cubicBezTo>
                  <a:lnTo>
                    <a:pt x="3229367" y="780835"/>
                  </a:lnTo>
                  <a:cubicBezTo>
                    <a:pt x="3229367" y="789313"/>
                    <a:pt x="3225999" y="797443"/>
                    <a:pt x="3220004" y="803438"/>
                  </a:cubicBezTo>
                  <a:cubicBezTo>
                    <a:pt x="3214010" y="809432"/>
                    <a:pt x="3205880" y="812800"/>
                    <a:pt x="3197402" y="812800"/>
                  </a:cubicBezTo>
                  <a:lnTo>
                    <a:pt x="31965" y="812800"/>
                  </a:lnTo>
                  <a:cubicBezTo>
                    <a:pt x="23487" y="812800"/>
                    <a:pt x="15357" y="809432"/>
                    <a:pt x="9362" y="803438"/>
                  </a:cubicBezTo>
                  <a:cubicBezTo>
                    <a:pt x="3368" y="797443"/>
                    <a:pt x="0" y="789313"/>
                    <a:pt x="0" y="780835"/>
                  </a:cubicBezTo>
                  <a:lnTo>
                    <a:pt x="0" y="31965"/>
                  </a:lnTo>
                  <a:cubicBezTo>
                    <a:pt x="0" y="23487"/>
                    <a:pt x="3368" y="15357"/>
                    <a:pt x="9362" y="9362"/>
                  </a:cubicBezTo>
                  <a:cubicBezTo>
                    <a:pt x="15357" y="3368"/>
                    <a:pt x="23487" y="0"/>
                    <a:pt x="31965" y="0"/>
                  </a:cubicBezTo>
                  <a:close/>
                </a:path>
              </a:pathLst>
            </a:custGeom>
            <a:solidFill>
              <a:srgbClr val="000000">
                <a:alpha val="0"/>
              </a:srgbClr>
            </a:solidFill>
            <a:ln w="38100" cap="rnd">
              <a:solidFill>
                <a:srgbClr val="0A7029"/>
              </a:solidFill>
              <a:prstDash val="solid"/>
              <a:round/>
            </a:ln>
          </p:spPr>
          <p:txBody>
            <a:bodyPr/>
            <a:lstStyle/>
            <a:p>
              <a:endParaRPr lang="en-US"/>
            </a:p>
          </p:txBody>
        </p:sp>
        <p:sp>
          <p:nvSpPr>
            <p:cNvPr id="6" name="TextBox 6"/>
            <p:cNvSpPr txBox="1"/>
            <p:nvPr/>
          </p:nvSpPr>
          <p:spPr>
            <a:xfrm>
              <a:off x="0" y="-28575"/>
              <a:ext cx="3229367" cy="841375"/>
            </a:xfrm>
            <a:prstGeom prst="rect">
              <a:avLst/>
            </a:prstGeom>
          </p:spPr>
          <p:txBody>
            <a:bodyPr lIns="50800" tIns="50800" rIns="50800" bIns="50800" rtlCol="0" anchor="ctr"/>
            <a:lstStyle/>
            <a:p>
              <a:pPr algn="ctr">
                <a:lnSpc>
                  <a:spcPts val="1819"/>
                </a:lnSpc>
              </a:pPr>
              <a:endParaRPr/>
            </a:p>
          </p:txBody>
        </p:sp>
      </p:grpSp>
      <p:sp>
        <p:nvSpPr>
          <p:cNvPr id="7" name="Freeform 7"/>
          <p:cNvSpPr/>
          <p:nvPr/>
        </p:nvSpPr>
        <p:spPr>
          <a:xfrm>
            <a:off x="2472624" y="4460128"/>
            <a:ext cx="4808353" cy="3083356"/>
          </a:xfrm>
          <a:custGeom>
            <a:avLst/>
            <a:gdLst/>
            <a:ahLst/>
            <a:cxnLst/>
            <a:rect l="l" t="t" r="r" b="b"/>
            <a:pathLst>
              <a:path w="4808353" h="3083356">
                <a:moveTo>
                  <a:pt x="0" y="0"/>
                </a:moveTo>
                <a:lnTo>
                  <a:pt x="4808352" y="0"/>
                </a:lnTo>
                <a:lnTo>
                  <a:pt x="4808352" y="3083357"/>
                </a:lnTo>
                <a:lnTo>
                  <a:pt x="0" y="3083357"/>
                </a:lnTo>
                <a:lnTo>
                  <a:pt x="0" y="0"/>
                </a:lnTo>
                <a:close/>
              </a:path>
            </a:pathLst>
          </a:custGeom>
          <a:blipFill>
            <a:blip r:embed="rId5"/>
            <a:stretch>
              <a:fillRect/>
            </a:stretch>
          </a:blipFill>
        </p:spPr>
        <p:txBody>
          <a:bodyPr/>
          <a:lstStyle/>
          <a:p>
            <a:endParaRPr lang="en-US"/>
          </a:p>
        </p:txBody>
      </p:sp>
      <p:sp>
        <p:nvSpPr>
          <p:cNvPr id="8" name="Freeform 8"/>
          <p:cNvSpPr/>
          <p:nvPr/>
        </p:nvSpPr>
        <p:spPr>
          <a:xfrm>
            <a:off x="3028689" y="4756345"/>
            <a:ext cx="3696222" cy="2028302"/>
          </a:xfrm>
          <a:custGeom>
            <a:avLst/>
            <a:gdLst/>
            <a:ahLst/>
            <a:cxnLst/>
            <a:rect l="l" t="t" r="r" b="b"/>
            <a:pathLst>
              <a:path w="3696222" h="2028302">
                <a:moveTo>
                  <a:pt x="0" y="0"/>
                </a:moveTo>
                <a:lnTo>
                  <a:pt x="3696222" y="0"/>
                </a:lnTo>
                <a:lnTo>
                  <a:pt x="3696222" y="2028302"/>
                </a:lnTo>
                <a:lnTo>
                  <a:pt x="0" y="2028302"/>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67717" y="1450430"/>
            <a:ext cx="8719290" cy="356234"/>
          </a:xfrm>
          <a:prstGeom prst="rect">
            <a:avLst/>
          </a:prstGeom>
        </p:spPr>
        <p:txBody>
          <a:bodyPr wrap="square" lIns="0" tIns="0" rIns="0" bIns="0" rtlCol="0" anchor="t">
            <a:spAutoFit/>
          </a:bodyPr>
          <a:lstStyle/>
          <a:p>
            <a:pPr algn="ctr">
              <a:lnSpc>
                <a:spcPts val="2940"/>
              </a:lnSpc>
            </a:pPr>
            <a:r>
              <a:rPr lang="en-US" sz="2100" b="1" dirty="0">
                <a:solidFill>
                  <a:srgbClr val="000000"/>
                </a:solidFill>
                <a:latin typeface="Montserrat Bold"/>
                <a:ea typeface="Montserrat Bold"/>
                <a:cs typeface="Montserrat Bold"/>
                <a:sym typeface="Montserrat Bold"/>
              </a:rPr>
              <a:t>LIFEX WEBINARS WILL BE ON CHCAGENTS.COM CALENDAR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765262" y="3166758"/>
            <a:ext cx="8235255" cy="1333275"/>
            <a:chOff x="0" y="0"/>
            <a:chExt cx="3050094" cy="493805"/>
          </a:xfrm>
        </p:grpSpPr>
        <p:sp>
          <p:nvSpPr>
            <p:cNvPr id="4" name="Freeform 4"/>
            <p:cNvSpPr/>
            <p:nvPr/>
          </p:nvSpPr>
          <p:spPr>
            <a:xfrm>
              <a:off x="0" y="0"/>
              <a:ext cx="3050094" cy="493806"/>
            </a:xfrm>
            <a:custGeom>
              <a:avLst/>
              <a:gdLst/>
              <a:ahLst/>
              <a:cxnLst/>
              <a:rect l="l" t="t" r="r" b="b"/>
              <a:pathLst>
                <a:path w="3050094" h="493806">
                  <a:moveTo>
                    <a:pt x="33843" y="0"/>
                  </a:moveTo>
                  <a:lnTo>
                    <a:pt x="3016251" y="0"/>
                  </a:lnTo>
                  <a:cubicBezTo>
                    <a:pt x="3034942" y="0"/>
                    <a:pt x="3050094" y="15152"/>
                    <a:pt x="3050094" y="33843"/>
                  </a:cubicBezTo>
                  <a:lnTo>
                    <a:pt x="3050094" y="459962"/>
                  </a:lnTo>
                  <a:cubicBezTo>
                    <a:pt x="3050094" y="468938"/>
                    <a:pt x="3046529" y="477546"/>
                    <a:pt x="3040182" y="483893"/>
                  </a:cubicBezTo>
                  <a:cubicBezTo>
                    <a:pt x="3033835" y="490240"/>
                    <a:pt x="3025227" y="493806"/>
                    <a:pt x="3016251" y="493806"/>
                  </a:cubicBezTo>
                  <a:lnTo>
                    <a:pt x="33843" y="493806"/>
                  </a:lnTo>
                  <a:cubicBezTo>
                    <a:pt x="15152" y="493806"/>
                    <a:pt x="0" y="478653"/>
                    <a:pt x="0" y="459962"/>
                  </a:cubicBezTo>
                  <a:lnTo>
                    <a:pt x="0" y="33843"/>
                  </a:lnTo>
                  <a:cubicBezTo>
                    <a:pt x="0" y="15152"/>
                    <a:pt x="15152" y="0"/>
                    <a:pt x="33843" y="0"/>
                  </a:cubicBezTo>
                  <a:close/>
                </a:path>
              </a:pathLst>
            </a:custGeom>
            <a:solidFill>
              <a:srgbClr val="000000">
                <a:alpha val="0"/>
              </a:srgbClr>
            </a:solidFill>
            <a:ln w="38100" cap="rnd">
              <a:solidFill>
                <a:srgbClr val="000000"/>
              </a:solidFill>
              <a:prstDash val="solid"/>
              <a:round/>
            </a:ln>
          </p:spPr>
          <p:txBody>
            <a:bodyPr/>
            <a:lstStyle/>
            <a:p>
              <a:endParaRPr lang="en-US"/>
            </a:p>
          </p:txBody>
        </p:sp>
        <p:sp>
          <p:nvSpPr>
            <p:cNvPr id="5" name="TextBox 5"/>
            <p:cNvSpPr txBox="1"/>
            <p:nvPr/>
          </p:nvSpPr>
          <p:spPr>
            <a:xfrm>
              <a:off x="0" y="-28575"/>
              <a:ext cx="3050094" cy="522380"/>
            </a:xfrm>
            <a:prstGeom prst="rect">
              <a:avLst/>
            </a:prstGeom>
          </p:spPr>
          <p:txBody>
            <a:bodyPr lIns="50800" tIns="50800" rIns="50800" bIns="50800" rtlCol="0" anchor="ctr"/>
            <a:lstStyle/>
            <a:p>
              <a:pPr algn="ctr">
                <a:lnSpc>
                  <a:spcPts val="2038"/>
                </a:lnSpc>
              </a:pPr>
              <a:endParaRPr/>
            </a:p>
          </p:txBody>
        </p:sp>
      </p:grpSp>
      <p:sp>
        <p:nvSpPr>
          <p:cNvPr id="6" name="Freeform 6"/>
          <p:cNvSpPr/>
          <p:nvPr/>
        </p:nvSpPr>
        <p:spPr>
          <a:xfrm>
            <a:off x="3453837" y="4666982"/>
            <a:ext cx="2858105" cy="2500842"/>
          </a:xfrm>
          <a:custGeom>
            <a:avLst/>
            <a:gdLst/>
            <a:ahLst/>
            <a:cxnLst/>
            <a:rect l="l" t="t" r="r" b="b"/>
            <a:pathLst>
              <a:path w="2858105" h="2500842">
                <a:moveTo>
                  <a:pt x="0" y="0"/>
                </a:moveTo>
                <a:lnTo>
                  <a:pt x="2858105" y="0"/>
                </a:lnTo>
                <a:lnTo>
                  <a:pt x="2858105" y="2500842"/>
                </a:lnTo>
                <a:lnTo>
                  <a:pt x="0" y="2500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782731" y="201382"/>
            <a:ext cx="6861634" cy="563880"/>
          </a:xfrm>
          <a:prstGeom prst="rect">
            <a:avLst/>
          </a:prstGeom>
        </p:spPr>
        <p:txBody>
          <a:bodyPr lIns="0" tIns="0" rIns="0" bIns="0" rtlCol="0" anchor="t">
            <a:spAutoFit/>
          </a:bodyPr>
          <a:lstStyle/>
          <a:p>
            <a:pPr algn="ctr">
              <a:lnSpc>
                <a:spcPts val="4620"/>
              </a:lnSpc>
            </a:pPr>
            <a:r>
              <a:rPr lang="en-US" sz="3300" b="1" u="sng">
                <a:solidFill>
                  <a:srgbClr val="341919"/>
                </a:solidFill>
                <a:latin typeface="Montserrat Bold"/>
                <a:ea typeface="Montserrat Bold"/>
                <a:cs typeface="Montserrat Bold"/>
                <a:sym typeface="Montserrat Bold"/>
              </a:rPr>
              <a:t>CHC Finance Department</a:t>
            </a:r>
          </a:p>
        </p:txBody>
      </p:sp>
      <p:sp>
        <p:nvSpPr>
          <p:cNvPr id="8" name="TextBox 8"/>
          <p:cNvSpPr txBox="1"/>
          <p:nvPr/>
        </p:nvSpPr>
        <p:spPr>
          <a:xfrm>
            <a:off x="296567" y="1772456"/>
            <a:ext cx="8892538" cy="1221739"/>
          </a:xfrm>
          <a:prstGeom prst="rect">
            <a:avLst/>
          </a:prstGeom>
        </p:spPr>
        <p:txBody>
          <a:bodyPr lIns="0" tIns="0" rIns="0" bIns="0" rtlCol="0" anchor="t">
            <a:spAutoFit/>
          </a:bodyPr>
          <a:lstStyle/>
          <a:p>
            <a:pPr algn="ctr">
              <a:lnSpc>
                <a:spcPts val="2100"/>
              </a:lnSpc>
            </a:pPr>
            <a:r>
              <a:rPr lang="en-US" sz="1500">
                <a:solidFill>
                  <a:srgbClr val="341919"/>
                </a:solidFill>
                <a:latin typeface="Montserrat"/>
                <a:ea typeface="Montserrat"/>
                <a:cs typeface="Montserrat"/>
                <a:sym typeface="Montserrat"/>
              </a:rPr>
              <a:t>We’ve started using a new software program for our direct deposits. They will come from </a:t>
            </a:r>
            <a:r>
              <a:rPr lang="en-US" sz="1500" b="1">
                <a:solidFill>
                  <a:srgbClr val="341919"/>
                </a:solidFill>
                <a:latin typeface="Montserrat Bold"/>
                <a:ea typeface="Montserrat Bold"/>
                <a:cs typeface="Montserrat Bold"/>
                <a:sym typeface="Montserrat Bold"/>
              </a:rPr>
              <a:t>“HST STL LLC”</a:t>
            </a:r>
            <a:r>
              <a:rPr lang="en-US" sz="1500">
                <a:solidFill>
                  <a:srgbClr val="341919"/>
                </a:solidFill>
                <a:latin typeface="Montserrat"/>
                <a:ea typeface="Montserrat"/>
                <a:cs typeface="Montserrat"/>
                <a:sym typeface="Montserrat"/>
              </a:rPr>
              <a:t> </a:t>
            </a:r>
          </a:p>
          <a:p>
            <a:pPr algn="ctr">
              <a:lnSpc>
                <a:spcPts val="1820"/>
              </a:lnSpc>
            </a:pPr>
            <a:endParaRPr lang="en-US" sz="1500">
              <a:solidFill>
                <a:srgbClr val="341919"/>
              </a:solidFill>
              <a:latin typeface="Montserrat"/>
              <a:ea typeface="Montserrat"/>
              <a:cs typeface="Montserrat"/>
              <a:sym typeface="Montserrat"/>
            </a:endParaRPr>
          </a:p>
          <a:p>
            <a:pPr algn="ctr">
              <a:lnSpc>
                <a:spcPts val="1820"/>
              </a:lnSpc>
              <a:spcBef>
                <a:spcPct val="0"/>
              </a:spcBef>
            </a:pPr>
            <a:r>
              <a:rPr lang="en-US" sz="1300">
                <a:solidFill>
                  <a:srgbClr val="341919"/>
                </a:solidFill>
                <a:latin typeface="Montserrat"/>
                <a:ea typeface="Montserrat"/>
                <a:cs typeface="Montserrat"/>
                <a:sym typeface="Montserrat"/>
              </a:rPr>
              <a:t> Be on the lookout for an email from Paycor to set up your agent facing portal within the next week. This is </a:t>
            </a:r>
            <a:r>
              <a:rPr lang="en-US" sz="1300" b="1">
                <a:solidFill>
                  <a:srgbClr val="341919"/>
                </a:solidFill>
                <a:latin typeface="Montserrat Bold"/>
                <a:ea typeface="Montserrat Bold"/>
                <a:cs typeface="Montserrat Bold"/>
                <a:sym typeface="Montserrat Bold"/>
              </a:rPr>
              <a:t>NOT</a:t>
            </a:r>
            <a:r>
              <a:rPr lang="en-US" sz="1300">
                <a:solidFill>
                  <a:srgbClr val="341919"/>
                </a:solidFill>
                <a:latin typeface="Montserrat"/>
                <a:ea typeface="Montserrat"/>
                <a:cs typeface="Montserrat"/>
                <a:sym typeface="Montserrat"/>
              </a:rPr>
              <a:t> a replacement of EAgent Center - Paycor gives visibility into deposits, NOT commissions. </a:t>
            </a:r>
          </a:p>
        </p:txBody>
      </p:sp>
      <p:sp>
        <p:nvSpPr>
          <p:cNvPr id="9" name="TextBox 9"/>
          <p:cNvSpPr txBox="1"/>
          <p:nvPr/>
        </p:nvSpPr>
        <p:spPr>
          <a:xfrm>
            <a:off x="1312019" y="1117772"/>
            <a:ext cx="6861634" cy="521335"/>
          </a:xfrm>
          <a:prstGeom prst="rect">
            <a:avLst/>
          </a:prstGeom>
        </p:spPr>
        <p:txBody>
          <a:bodyPr lIns="0" tIns="0" rIns="0" bIns="0" rtlCol="0" anchor="t">
            <a:spAutoFit/>
          </a:bodyPr>
          <a:lstStyle/>
          <a:p>
            <a:pPr algn="ctr">
              <a:lnSpc>
                <a:spcPts val="4340"/>
              </a:lnSpc>
            </a:pPr>
            <a:r>
              <a:rPr lang="en-US" sz="3100" b="1">
                <a:solidFill>
                  <a:srgbClr val="341919"/>
                </a:solidFill>
                <a:latin typeface="Montserrat Bold"/>
                <a:ea typeface="Montserrat Bold"/>
                <a:cs typeface="Montserrat Bold"/>
                <a:sym typeface="Montserrat Bold"/>
              </a:rPr>
              <a:t>PAYCOR</a:t>
            </a:r>
          </a:p>
        </p:txBody>
      </p:sp>
      <p:sp>
        <p:nvSpPr>
          <p:cNvPr id="10" name="TextBox 10"/>
          <p:cNvSpPr txBox="1"/>
          <p:nvPr/>
        </p:nvSpPr>
        <p:spPr>
          <a:xfrm>
            <a:off x="985583" y="3224585"/>
            <a:ext cx="7471380" cy="1138554"/>
          </a:xfrm>
          <a:prstGeom prst="rect">
            <a:avLst/>
          </a:prstGeom>
        </p:spPr>
        <p:txBody>
          <a:bodyPr lIns="0" tIns="0" rIns="0" bIns="0" rtlCol="0" anchor="t">
            <a:spAutoFit/>
          </a:bodyPr>
          <a:lstStyle/>
          <a:p>
            <a:pPr algn="ctr">
              <a:lnSpc>
                <a:spcPts val="1820"/>
              </a:lnSpc>
              <a:spcBef>
                <a:spcPct val="0"/>
              </a:spcBef>
            </a:pPr>
            <a:r>
              <a:rPr lang="en-US" sz="1300">
                <a:solidFill>
                  <a:srgbClr val="341919"/>
                </a:solidFill>
                <a:latin typeface="Montserrat"/>
                <a:ea typeface="Montserrat"/>
                <a:cs typeface="Montserrat"/>
                <a:sym typeface="Montserrat"/>
              </a:rPr>
              <a:t>Agents and managers may receive automated emails that come from “</a:t>
            </a:r>
            <a:r>
              <a:rPr lang="en-US" sz="1300" b="1">
                <a:solidFill>
                  <a:srgbClr val="341919"/>
                </a:solidFill>
                <a:latin typeface="Montserrat Bold"/>
                <a:ea typeface="Montserrat Bold"/>
                <a:cs typeface="Montserrat Bold"/>
                <a:sym typeface="Montserrat Bold"/>
              </a:rPr>
              <a:t>chccontracting@startworktoday.careers</a:t>
            </a:r>
            <a:r>
              <a:rPr lang="en-US" sz="1300">
                <a:solidFill>
                  <a:srgbClr val="341919"/>
                </a:solidFill>
                <a:latin typeface="Montserrat"/>
                <a:ea typeface="Montserrat"/>
                <a:cs typeface="Montserrat"/>
                <a:sym typeface="Montserrat"/>
              </a:rPr>
              <a:t>” requesting missing information for onboarding paperwork such as SSN, DOB, Voided Check, or W9. These emails are from Compass, please do NOT mark as spam, and please be sure to take action on the request you receive, to avoid delays in commissions for yourself or one of your downline agents.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0" y="-17046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4" name="AutoShape 4"/>
          <p:cNvSpPr/>
          <p:nvPr/>
        </p:nvSpPr>
        <p:spPr>
          <a:xfrm>
            <a:off x="-2025225" y="1007612"/>
            <a:ext cx="13139508" cy="0"/>
          </a:xfrm>
          <a:prstGeom prst="line">
            <a:avLst/>
          </a:prstGeom>
          <a:ln w="38100" cap="flat">
            <a:solidFill>
              <a:srgbClr val="252A60"/>
            </a:solidFill>
            <a:prstDash val="solid"/>
            <a:headEnd type="none" w="sm" len="sm"/>
            <a:tailEnd type="none" w="sm" len="sm"/>
          </a:ln>
        </p:spPr>
        <p:txBody>
          <a:bodyPr/>
          <a:lstStyle/>
          <a:p>
            <a:endParaRPr lang="en-US"/>
          </a:p>
        </p:txBody>
      </p:sp>
      <p:sp>
        <p:nvSpPr>
          <p:cNvPr id="5" name="AutoShape 5"/>
          <p:cNvSpPr/>
          <p:nvPr/>
        </p:nvSpPr>
        <p:spPr>
          <a:xfrm>
            <a:off x="-510218" y="4199164"/>
            <a:ext cx="11267242" cy="0"/>
          </a:xfrm>
          <a:prstGeom prst="line">
            <a:avLst/>
          </a:prstGeom>
          <a:ln w="38100" cap="flat">
            <a:solidFill>
              <a:srgbClr val="252A60"/>
            </a:solidFill>
            <a:prstDash val="solid"/>
            <a:headEnd type="none" w="sm" len="sm"/>
            <a:tailEnd type="none" w="sm" len="sm"/>
          </a:ln>
        </p:spPr>
        <p:txBody>
          <a:bodyPr/>
          <a:lstStyle/>
          <a:p>
            <a:endParaRPr lang="en-US"/>
          </a:p>
        </p:txBody>
      </p:sp>
      <p:sp>
        <p:nvSpPr>
          <p:cNvPr id="6" name="TextBox 6"/>
          <p:cNvSpPr txBox="1"/>
          <p:nvPr/>
        </p:nvSpPr>
        <p:spPr>
          <a:xfrm>
            <a:off x="229840" y="4893007"/>
            <a:ext cx="9293920" cy="1036623"/>
          </a:xfrm>
          <a:prstGeom prst="rect">
            <a:avLst/>
          </a:prstGeom>
        </p:spPr>
        <p:txBody>
          <a:bodyPr lIns="0" tIns="0" rIns="0" bIns="0" rtlCol="0" anchor="t">
            <a:spAutoFit/>
          </a:bodyPr>
          <a:lstStyle/>
          <a:p>
            <a:pPr algn="ctr">
              <a:lnSpc>
                <a:spcPts val="2999"/>
              </a:lnSpc>
            </a:pPr>
            <a:r>
              <a:rPr lang="en-US" sz="2142" b="1">
                <a:solidFill>
                  <a:srgbClr val="341919"/>
                </a:solidFill>
                <a:latin typeface="Montserrat Bold"/>
                <a:ea typeface="Montserrat Bold"/>
                <a:cs typeface="Montserrat Bold"/>
                <a:sym typeface="Montserrat Bold"/>
              </a:rPr>
              <a:t>CHC Contracting Staff: Tanya Mosley &amp; Mimi Crisostomo</a:t>
            </a:r>
          </a:p>
          <a:p>
            <a:pPr algn="ctr">
              <a:lnSpc>
                <a:spcPts val="2999"/>
              </a:lnSpc>
            </a:pPr>
            <a:endParaRPr lang="en-US" sz="2142" b="1">
              <a:solidFill>
                <a:srgbClr val="341919"/>
              </a:solidFill>
              <a:latin typeface="Montserrat Bold"/>
              <a:ea typeface="Montserrat Bold"/>
              <a:cs typeface="Montserrat Bold"/>
              <a:sym typeface="Montserrat Bold"/>
            </a:endParaRPr>
          </a:p>
          <a:p>
            <a:pPr algn="ctr">
              <a:lnSpc>
                <a:spcPts val="2426"/>
              </a:lnSpc>
            </a:pPr>
            <a:r>
              <a:rPr lang="en-US" sz="1733">
                <a:solidFill>
                  <a:srgbClr val="341919"/>
                </a:solidFill>
                <a:latin typeface="Montserrat"/>
                <a:ea typeface="Montserrat"/>
                <a:cs typeface="Montserrat"/>
                <a:sym typeface="Montserrat"/>
              </a:rPr>
              <a:t>Emails: contracting@chcquotes.com           contracting@startworktoday.careers</a:t>
            </a:r>
          </a:p>
        </p:txBody>
      </p:sp>
      <p:sp>
        <p:nvSpPr>
          <p:cNvPr id="7" name="TextBox 7"/>
          <p:cNvSpPr txBox="1"/>
          <p:nvPr/>
        </p:nvSpPr>
        <p:spPr>
          <a:xfrm>
            <a:off x="229840" y="1436808"/>
            <a:ext cx="9293920" cy="1999918"/>
          </a:xfrm>
          <a:prstGeom prst="rect">
            <a:avLst/>
          </a:prstGeom>
        </p:spPr>
        <p:txBody>
          <a:bodyPr lIns="0" tIns="0" rIns="0" bIns="0" rtlCol="0" anchor="t">
            <a:spAutoFit/>
          </a:bodyPr>
          <a:lstStyle/>
          <a:p>
            <a:pPr algn="ctr">
              <a:lnSpc>
                <a:spcPts val="2999"/>
              </a:lnSpc>
            </a:pPr>
            <a:r>
              <a:rPr lang="en-US" sz="2142" b="1">
                <a:solidFill>
                  <a:srgbClr val="341919"/>
                </a:solidFill>
                <a:latin typeface="Montserrat Bold"/>
                <a:ea typeface="Montserrat Bold"/>
                <a:cs typeface="Montserrat Bold"/>
                <a:sym typeface="Montserrat Bold"/>
              </a:rPr>
              <a:t>Hiring Managers: </a:t>
            </a:r>
            <a:r>
              <a:rPr lang="en-US" sz="2142" b="1" u="sng">
                <a:solidFill>
                  <a:srgbClr val="341919"/>
                </a:solidFill>
                <a:latin typeface="Montserrat Bold"/>
                <a:ea typeface="Montserrat Bold"/>
                <a:cs typeface="Montserrat Bold"/>
                <a:sym typeface="Montserrat Bold"/>
                <a:hlinkClick r:id="rId5" tooltip="https://wkf.ms/4cErFQa"/>
              </a:rPr>
              <a:t>https://wkf.ms/4cErFQa</a:t>
            </a:r>
            <a:r>
              <a:rPr lang="en-US" sz="2142" b="1">
                <a:solidFill>
                  <a:srgbClr val="341919"/>
                </a:solidFill>
                <a:latin typeface="Montserrat Bold"/>
                <a:ea typeface="Montserrat Bold"/>
                <a:cs typeface="Montserrat Bold"/>
                <a:sym typeface="Montserrat Bold"/>
              </a:rPr>
              <a:t> Request invitation to contract your recruit with CHC</a:t>
            </a:r>
          </a:p>
          <a:p>
            <a:pPr algn="ctr">
              <a:lnSpc>
                <a:spcPts val="2999"/>
              </a:lnSpc>
            </a:pPr>
            <a:endParaRPr lang="en-US" sz="2142" b="1">
              <a:solidFill>
                <a:srgbClr val="341919"/>
              </a:solidFill>
              <a:latin typeface="Montserrat Bold"/>
              <a:ea typeface="Montserrat Bold"/>
              <a:cs typeface="Montserrat Bold"/>
              <a:sym typeface="Montserrat Bold"/>
            </a:endParaRPr>
          </a:p>
          <a:p>
            <a:pPr algn="ctr">
              <a:lnSpc>
                <a:spcPts val="2426"/>
              </a:lnSpc>
            </a:pPr>
            <a:r>
              <a:rPr lang="en-US" sz="1733">
                <a:solidFill>
                  <a:srgbClr val="341919"/>
                </a:solidFill>
                <a:latin typeface="Montserrat"/>
                <a:ea typeface="Montserrat"/>
                <a:cs typeface="Montserrat"/>
                <a:sym typeface="Montserrat"/>
              </a:rPr>
              <a:t>CHC Contracted Agents: CHC Additional Carrier Requests</a:t>
            </a:r>
          </a:p>
          <a:p>
            <a:pPr algn="ctr">
              <a:lnSpc>
                <a:spcPts val="2426"/>
              </a:lnSpc>
            </a:pPr>
            <a:endParaRPr lang="en-US" sz="1733">
              <a:solidFill>
                <a:srgbClr val="341919"/>
              </a:solidFill>
              <a:latin typeface="Montserrat"/>
              <a:ea typeface="Montserrat"/>
              <a:cs typeface="Montserrat"/>
              <a:sym typeface="Montserrat"/>
            </a:endParaRPr>
          </a:p>
          <a:p>
            <a:pPr algn="ctr">
              <a:lnSpc>
                <a:spcPts val="2286"/>
              </a:lnSpc>
            </a:pPr>
            <a:r>
              <a:rPr lang="en-US" sz="1633">
                <a:solidFill>
                  <a:srgbClr val="341919"/>
                </a:solidFill>
                <a:latin typeface="Montserrat"/>
                <a:ea typeface="Montserrat"/>
                <a:cs typeface="Montserrat"/>
                <a:sym typeface="Montserrat"/>
              </a:rPr>
              <a:t>Link: </a:t>
            </a:r>
            <a:r>
              <a:rPr lang="en-US" sz="1633" u="sng">
                <a:solidFill>
                  <a:srgbClr val="341919"/>
                </a:solidFill>
                <a:latin typeface="Montserrat"/>
                <a:ea typeface="Montserrat"/>
                <a:cs typeface="Montserrat"/>
                <a:sym typeface="Montserrat"/>
                <a:hlinkClick r:id="rId6" tooltip="https://forms.monday.com/forms/9508297440e8ac95cfedbacaeebe7896?r-use1"/>
              </a:rPr>
              <a:t>https://forms.monday.com/forms/9508297440e8ac95cfedbacaeebe7896?r-use1 </a:t>
            </a:r>
          </a:p>
        </p:txBody>
      </p:sp>
      <p:sp>
        <p:nvSpPr>
          <p:cNvPr id="8" name="TextBox 8"/>
          <p:cNvSpPr txBox="1"/>
          <p:nvPr/>
        </p:nvSpPr>
        <p:spPr>
          <a:xfrm>
            <a:off x="1530524" y="167640"/>
            <a:ext cx="6861634" cy="563880"/>
          </a:xfrm>
          <a:prstGeom prst="rect">
            <a:avLst/>
          </a:prstGeom>
        </p:spPr>
        <p:txBody>
          <a:bodyPr lIns="0" tIns="0" rIns="0" bIns="0" rtlCol="0" anchor="t">
            <a:spAutoFit/>
          </a:bodyPr>
          <a:lstStyle/>
          <a:p>
            <a:pPr algn="ctr">
              <a:lnSpc>
                <a:spcPts val="4620"/>
              </a:lnSpc>
            </a:pPr>
            <a:r>
              <a:rPr lang="en-US" sz="3300" b="1">
                <a:solidFill>
                  <a:srgbClr val="341919"/>
                </a:solidFill>
                <a:latin typeface="Montserrat Bold"/>
                <a:ea typeface="Montserrat Bold"/>
                <a:cs typeface="Montserrat Bold"/>
                <a:sym typeface="Montserrat Bold"/>
              </a:rPr>
              <a:t>CHC Contracting Department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0" y="-17046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4" name="AutoShape 4"/>
          <p:cNvSpPr/>
          <p:nvPr/>
        </p:nvSpPr>
        <p:spPr>
          <a:xfrm>
            <a:off x="-2025225" y="1007612"/>
            <a:ext cx="13139508" cy="0"/>
          </a:xfrm>
          <a:prstGeom prst="line">
            <a:avLst/>
          </a:prstGeom>
          <a:ln w="38100" cap="flat">
            <a:solidFill>
              <a:srgbClr val="252A60"/>
            </a:solidFill>
            <a:prstDash val="solid"/>
            <a:headEnd type="none" w="sm" len="sm"/>
            <a:tailEnd type="none" w="sm" len="sm"/>
          </a:ln>
        </p:spPr>
        <p:txBody>
          <a:bodyPr/>
          <a:lstStyle/>
          <a:p>
            <a:endParaRPr lang="en-US"/>
          </a:p>
        </p:txBody>
      </p:sp>
      <p:sp>
        <p:nvSpPr>
          <p:cNvPr id="5" name="Freeform 5"/>
          <p:cNvSpPr/>
          <p:nvPr/>
        </p:nvSpPr>
        <p:spPr>
          <a:xfrm>
            <a:off x="8041355" y="234315"/>
            <a:ext cx="1489021" cy="551372"/>
          </a:xfrm>
          <a:custGeom>
            <a:avLst/>
            <a:gdLst/>
            <a:ahLst/>
            <a:cxnLst/>
            <a:rect l="l" t="t" r="r" b="b"/>
            <a:pathLst>
              <a:path w="1489021" h="551372">
                <a:moveTo>
                  <a:pt x="0" y="0"/>
                </a:moveTo>
                <a:lnTo>
                  <a:pt x="1489021" y="0"/>
                </a:lnTo>
                <a:lnTo>
                  <a:pt x="1489021" y="551372"/>
                </a:lnTo>
                <a:lnTo>
                  <a:pt x="0" y="55137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14381" y="1179062"/>
            <a:ext cx="9293920" cy="5912306"/>
          </a:xfrm>
          <a:prstGeom prst="rect">
            <a:avLst/>
          </a:prstGeom>
        </p:spPr>
        <p:txBody>
          <a:bodyPr lIns="0" tIns="0" rIns="0" bIns="0" rtlCol="0" anchor="t">
            <a:spAutoFit/>
          </a:bodyPr>
          <a:lstStyle/>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Request LifeX from the Additional Carrier Link, you will need your upline’s LifeX Agent ID</a:t>
            </a:r>
          </a:p>
          <a:p>
            <a:pPr algn="l">
              <a:lnSpc>
                <a:spcPts val="3642"/>
              </a:lnSpc>
            </a:pPr>
            <a:endParaRPr lang="en-US" sz="2142">
              <a:solidFill>
                <a:srgbClr val="341919"/>
              </a:solidFill>
              <a:latin typeface="Montserrat"/>
              <a:ea typeface="Montserrat"/>
              <a:cs typeface="Montserrat"/>
              <a:sym typeface="Montserrat"/>
            </a:endParaRPr>
          </a:p>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Please allow a full 2 business days to recieve your testing certification email from KMG. Please do not submit more than once</a:t>
            </a:r>
          </a:p>
          <a:p>
            <a:pPr algn="l">
              <a:lnSpc>
                <a:spcPts val="3642"/>
              </a:lnSpc>
            </a:pPr>
            <a:endParaRPr lang="en-US" sz="2142">
              <a:solidFill>
                <a:srgbClr val="341919"/>
              </a:solidFill>
              <a:latin typeface="Montserrat"/>
              <a:ea typeface="Montserrat"/>
              <a:cs typeface="Montserrat"/>
              <a:sym typeface="Montserrat"/>
            </a:endParaRPr>
          </a:p>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If it has been more than 2 full business days, email CHC contracting at contracting@chcquotes.com</a:t>
            </a:r>
          </a:p>
          <a:p>
            <a:pPr algn="l">
              <a:lnSpc>
                <a:spcPts val="3642"/>
              </a:lnSpc>
            </a:pPr>
            <a:endParaRPr lang="en-US" sz="2142">
              <a:solidFill>
                <a:srgbClr val="341919"/>
              </a:solidFill>
              <a:latin typeface="Montserrat"/>
              <a:ea typeface="Montserrat"/>
              <a:cs typeface="Montserrat"/>
              <a:sym typeface="Montserrat"/>
            </a:endParaRPr>
          </a:p>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LifeX Welcome Emails will come from support@kmg-services.com, with a Subject Line: Dedicated Enrollment Platform</a:t>
            </a:r>
          </a:p>
        </p:txBody>
      </p:sp>
      <p:sp>
        <p:nvSpPr>
          <p:cNvPr id="7" name="TextBox 7"/>
          <p:cNvSpPr txBox="1"/>
          <p:nvPr/>
        </p:nvSpPr>
        <p:spPr>
          <a:xfrm>
            <a:off x="1323232" y="167508"/>
            <a:ext cx="6861634" cy="563880"/>
          </a:xfrm>
          <a:prstGeom prst="rect">
            <a:avLst/>
          </a:prstGeom>
        </p:spPr>
        <p:txBody>
          <a:bodyPr lIns="0" tIns="0" rIns="0" bIns="0" rtlCol="0" anchor="t">
            <a:spAutoFit/>
          </a:bodyPr>
          <a:lstStyle/>
          <a:p>
            <a:pPr algn="ctr">
              <a:lnSpc>
                <a:spcPts val="4620"/>
              </a:lnSpc>
            </a:pPr>
            <a:r>
              <a:rPr lang="en-US" sz="3300">
                <a:solidFill>
                  <a:srgbClr val="341919"/>
                </a:solidFill>
                <a:latin typeface="Montserrat"/>
                <a:ea typeface="Montserrat"/>
                <a:cs typeface="Montserrat"/>
                <a:sym typeface="Montserrat"/>
              </a:rPr>
              <a:t>CHC Contracting Department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739172" y="3962400"/>
            <a:ext cx="8290560" cy="5533949"/>
          </a:xfrm>
          <a:custGeom>
            <a:avLst/>
            <a:gdLst/>
            <a:ahLst/>
            <a:cxnLst/>
            <a:rect l="l" t="t" r="r" b="b"/>
            <a:pathLst>
              <a:path w="8290560" h="5533949">
                <a:moveTo>
                  <a:pt x="0" y="0"/>
                </a:moveTo>
                <a:lnTo>
                  <a:pt x="8290560" y="0"/>
                </a:lnTo>
                <a:lnTo>
                  <a:pt x="8290560" y="5533948"/>
                </a:lnTo>
                <a:lnTo>
                  <a:pt x="0" y="5533948"/>
                </a:lnTo>
                <a:lnTo>
                  <a:pt x="0" y="0"/>
                </a:lnTo>
                <a:close/>
              </a:path>
            </a:pathLst>
          </a:custGeom>
          <a:blipFill>
            <a:blip r:embed="rId3"/>
            <a:stretch>
              <a:fillRect/>
            </a:stretch>
          </a:blipFill>
        </p:spPr>
        <p:txBody>
          <a:bodyPr/>
          <a:lstStyle/>
          <a:p>
            <a:endParaRPr lang="en-US"/>
          </a:p>
        </p:txBody>
      </p:sp>
      <p:sp>
        <p:nvSpPr>
          <p:cNvPr id="4" name="Freeform 4"/>
          <p:cNvSpPr/>
          <p:nvPr/>
        </p:nvSpPr>
        <p:spPr>
          <a:xfrm>
            <a:off x="567494" y="89460"/>
            <a:ext cx="1701293" cy="1495011"/>
          </a:xfrm>
          <a:custGeom>
            <a:avLst/>
            <a:gdLst/>
            <a:ahLst/>
            <a:cxnLst/>
            <a:rect l="l" t="t" r="r" b="b"/>
            <a:pathLst>
              <a:path w="1701293" h="1495011">
                <a:moveTo>
                  <a:pt x="0" y="0"/>
                </a:moveTo>
                <a:lnTo>
                  <a:pt x="1701293" y="0"/>
                </a:lnTo>
                <a:lnTo>
                  <a:pt x="1701293" y="1495011"/>
                </a:lnTo>
                <a:lnTo>
                  <a:pt x="0" y="1495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512859" y="177835"/>
            <a:ext cx="6859741" cy="1251585"/>
          </a:xfrm>
          <a:prstGeom prst="rect">
            <a:avLst/>
          </a:prstGeom>
        </p:spPr>
        <p:txBody>
          <a:bodyPr wrap="square" lIns="0" tIns="0" rIns="0" bIns="0" rtlCol="0" anchor="t">
            <a:spAutoFit/>
          </a:bodyPr>
          <a:lstStyle/>
          <a:p>
            <a:pPr algn="ctr">
              <a:lnSpc>
                <a:spcPts val="5040"/>
              </a:lnSpc>
            </a:pPr>
            <a:r>
              <a:rPr lang="en-US" sz="3600" b="1" dirty="0">
                <a:solidFill>
                  <a:srgbClr val="000000"/>
                </a:solidFill>
                <a:latin typeface="Montserrat Bold"/>
                <a:ea typeface="Montserrat Bold"/>
                <a:cs typeface="Montserrat Bold"/>
                <a:sym typeface="Montserrat Bold"/>
              </a:rPr>
              <a:t>Agent Samia Williams: </a:t>
            </a:r>
          </a:p>
          <a:p>
            <a:pPr algn="ctr">
              <a:lnSpc>
                <a:spcPts val="5040"/>
              </a:lnSpc>
            </a:pPr>
            <a:r>
              <a:rPr lang="en-US" sz="3600" b="1" dirty="0">
                <a:solidFill>
                  <a:srgbClr val="000000"/>
                </a:solidFill>
                <a:latin typeface="Montserrat Bold"/>
                <a:ea typeface="Montserrat Bold"/>
                <a:cs typeface="Montserrat Bold"/>
                <a:sym typeface="Montserrat Bold"/>
              </a:rPr>
              <a:t>St. Louis Networking Event</a:t>
            </a:r>
          </a:p>
        </p:txBody>
      </p:sp>
      <p:sp>
        <p:nvSpPr>
          <p:cNvPr id="6" name="TextBox 6"/>
          <p:cNvSpPr txBox="1"/>
          <p:nvPr/>
        </p:nvSpPr>
        <p:spPr>
          <a:xfrm>
            <a:off x="937292" y="2012756"/>
            <a:ext cx="7879017" cy="488314"/>
          </a:xfrm>
          <a:prstGeom prst="rect">
            <a:avLst/>
          </a:prstGeom>
        </p:spPr>
        <p:txBody>
          <a:bodyPr lIns="0" tIns="0" rIns="0" bIns="0" rtlCol="0" anchor="t">
            <a:spAutoFit/>
          </a:bodyPr>
          <a:lstStyle/>
          <a:p>
            <a:pPr algn="ctr">
              <a:lnSpc>
                <a:spcPts val="1960"/>
              </a:lnSpc>
            </a:pPr>
            <a:r>
              <a:rPr lang="en-US" sz="1400">
                <a:solidFill>
                  <a:srgbClr val="000000"/>
                </a:solidFill>
                <a:latin typeface="Montserrat"/>
                <a:ea typeface="Montserrat"/>
                <a:cs typeface="Montserrat"/>
                <a:sym typeface="Montserrat"/>
              </a:rPr>
              <a:t>“Small business owners, sole proprietors, and entrepreneurs: we all know it’s hard to reach out and find other small business owners to connect with - I’m here to help!”</a:t>
            </a:r>
          </a:p>
        </p:txBody>
      </p:sp>
      <p:sp>
        <p:nvSpPr>
          <p:cNvPr id="7" name="TextBox 7"/>
          <p:cNvSpPr txBox="1"/>
          <p:nvPr/>
        </p:nvSpPr>
        <p:spPr>
          <a:xfrm>
            <a:off x="944944" y="2730513"/>
            <a:ext cx="7879017" cy="2974469"/>
          </a:xfrm>
          <a:prstGeom prst="rect">
            <a:avLst/>
          </a:prstGeom>
        </p:spPr>
        <p:txBody>
          <a:bodyPr wrap="square" lIns="0" tIns="0" rIns="0" bIns="0" rtlCol="0" anchor="t">
            <a:spAutoFit/>
          </a:bodyPr>
          <a:lstStyle/>
          <a:p>
            <a:pPr algn="ctr">
              <a:lnSpc>
                <a:spcPts val="2964"/>
              </a:lnSpc>
            </a:pPr>
            <a:r>
              <a:rPr lang="en-US" sz="1900" dirty="0">
                <a:solidFill>
                  <a:srgbClr val="000000"/>
                </a:solidFill>
                <a:latin typeface="Montserrat"/>
                <a:ea typeface="Montserrat"/>
                <a:cs typeface="Montserrat"/>
                <a:sym typeface="Montserrat"/>
              </a:rPr>
              <a:t>Date: </a:t>
            </a:r>
            <a:r>
              <a:rPr lang="en-US" sz="1900" b="1" dirty="0">
                <a:solidFill>
                  <a:srgbClr val="000000"/>
                </a:solidFill>
                <a:latin typeface="Montserrat Bold"/>
                <a:ea typeface="Montserrat Bold"/>
                <a:cs typeface="Montserrat Bold"/>
                <a:sym typeface="Montserrat Bold"/>
              </a:rPr>
              <a:t>TOMORROW</a:t>
            </a:r>
            <a:r>
              <a:rPr lang="en-US" sz="1900" dirty="0">
                <a:solidFill>
                  <a:srgbClr val="000000"/>
                </a:solidFill>
                <a:latin typeface="Montserrat"/>
                <a:ea typeface="Montserrat"/>
                <a:cs typeface="Montserrat"/>
                <a:sym typeface="Montserrat"/>
              </a:rPr>
              <a:t> Friday, March 14th</a:t>
            </a:r>
          </a:p>
          <a:p>
            <a:pPr algn="ctr">
              <a:lnSpc>
                <a:spcPts val="2964"/>
              </a:lnSpc>
            </a:pPr>
            <a:r>
              <a:rPr lang="en-US" sz="1900" dirty="0">
                <a:solidFill>
                  <a:srgbClr val="000000"/>
                </a:solidFill>
                <a:latin typeface="Montserrat"/>
                <a:ea typeface="Montserrat"/>
                <a:cs typeface="Montserrat"/>
                <a:sym typeface="Montserrat"/>
              </a:rPr>
              <a:t>Time: Drink Specials 8-11pm</a:t>
            </a:r>
          </a:p>
          <a:p>
            <a:pPr algn="ctr">
              <a:lnSpc>
                <a:spcPts val="2964"/>
              </a:lnSpc>
            </a:pPr>
            <a:r>
              <a:rPr lang="en-US" sz="1900" dirty="0">
                <a:solidFill>
                  <a:srgbClr val="000000"/>
                </a:solidFill>
                <a:latin typeface="Montserrat"/>
                <a:ea typeface="Montserrat"/>
                <a:cs typeface="Montserrat"/>
                <a:sym typeface="Montserrat"/>
              </a:rPr>
              <a:t>Participating Venues: Sports &amp; Social</a:t>
            </a:r>
          </a:p>
          <a:p>
            <a:pPr algn="ctr">
              <a:lnSpc>
                <a:spcPts val="2964"/>
              </a:lnSpc>
            </a:pPr>
            <a:r>
              <a:rPr lang="en-US" sz="2000" b="1" i="0" dirty="0">
                <a:solidFill>
                  <a:srgbClr val="474747"/>
                </a:solidFill>
                <a:effectLst/>
                <a:latin typeface="Roboto" panose="02000000000000000000" pitchFamily="2" charset="0"/>
              </a:rPr>
              <a:t>651 Clark Ave, St. Louis, MO 63102</a:t>
            </a:r>
            <a:endParaRPr lang="en-US" sz="1900" b="1" dirty="0">
              <a:solidFill>
                <a:srgbClr val="000000"/>
              </a:solidFill>
              <a:latin typeface="Montserrat"/>
              <a:ea typeface="Montserrat"/>
              <a:cs typeface="Montserrat"/>
              <a:sym typeface="Montserrat"/>
            </a:endParaRPr>
          </a:p>
          <a:p>
            <a:pPr algn="ctr">
              <a:lnSpc>
                <a:spcPts val="2964"/>
              </a:lnSpc>
            </a:pPr>
            <a:r>
              <a:rPr lang="en-US" sz="1900" dirty="0">
                <a:solidFill>
                  <a:srgbClr val="000000"/>
                </a:solidFill>
                <a:latin typeface="Montserrat"/>
                <a:ea typeface="Montserrat"/>
                <a:cs typeface="Montserrat"/>
                <a:sym typeface="Montserrat"/>
              </a:rPr>
              <a:t>Check-In Location: 8-10:30pm at Sports &amp; Social</a:t>
            </a:r>
          </a:p>
          <a:p>
            <a:pPr algn="ctr">
              <a:lnSpc>
                <a:spcPts val="2964"/>
              </a:lnSpc>
            </a:pPr>
            <a:r>
              <a:rPr lang="en-US" sz="1900" dirty="0">
                <a:solidFill>
                  <a:srgbClr val="000000"/>
                </a:solidFill>
                <a:latin typeface="Montserrat"/>
                <a:ea typeface="Montserrat"/>
                <a:cs typeface="Montserrat"/>
                <a:sym typeface="Montserrat"/>
              </a:rPr>
              <a:t>Who: 21+</a:t>
            </a:r>
          </a:p>
          <a:p>
            <a:pPr algn="ctr">
              <a:lnSpc>
                <a:spcPts val="2660"/>
              </a:lnSpc>
            </a:pPr>
            <a:endParaRPr lang="en-US" sz="1900" dirty="0">
              <a:solidFill>
                <a:srgbClr val="000000"/>
              </a:solidFill>
              <a:latin typeface="Montserrat"/>
              <a:ea typeface="Montserrat"/>
              <a:cs typeface="Montserrat"/>
              <a:sym typeface="Montserrat"/>
            </a:endParaRPr>
          </a:p>
          <a:p>
            <a:pPr algn="ctr">
              <a:lnSpc>
                <a:spcPts val="2660"/>
              </a:lnSpc>
            </a:pPr>
            <a:r>
              <a:rPr lang="en-US" sz="1900" dirty="0">
                <a:solidFill>
                  <a:srgbClr val="000000"/>
                </a:solidFill>
                <a:latin typeface="Montserrat"/>
                <a:ea typeface="Montserrat"/>
                <a:cs typeface="Montserrat"/>
                <a:sym typeface="Montserrat"/>
              </a:rPr>
              <a:t>Email </a:t>
            </a:r>
            <a:r>
              <a:rPr lang="en-US" sz="1900" b="1" dirty="0">
                <a:solidFill>
                  <a:srgbClr val="000000"/>
                </a:solidFill>
                <a:latin typeface="Montserrat Bold"/>
                <a:ea typeface="Montserrat Bold"/>
                <a:cs typeface="Montserrat Bold"/>
                <a:sym typeface="Montserrat Bold"/>
              </a:rPr>
              <a:t>srw1113@outlook.com</a:t>
            </a:r>
            <a:r>
              <a:rPr lang="en-US" sz="1900" dirty="0">
                <a:solidFill>
                  <a:srgbClr val="000000"/>
                </a:solidFill>
                <a:latin typeface="Montserrat"/>
                <a:ea typeface="Montserrat"/>
                <a:cs typeface="Montserrat"/>
                <a:sym typeface="Montserrat"/>
              </a:rPr>
              <a:t> or call </a:t>
            </a:r>
            <a:r>
              <a:rPr lang="en-US" sz="1900" b="1" dirty="0">
                <a:solidFill>
                  <a:srgbClr val="000000"/>
                </a:solidFill>
                <a:latin typeface="Montserrat Bold"/>
                <a:ea typeface="Montserrat Bold"/>
                <a:cs typeface="Montserrat Bold"/>
                <a:sym typeface="Montserrat Bold"/>
              </a:rPr>
              <a:t>314-828-9031</a:t>
            </a:r>
            <a:r>
              <a:rPr lang="en-US" sz="1900" dirty="0">
                <a:solidFill>
                  <a:srgbClr val="000000"/>
                </a:solidFill>
                <a:latin typeface="Montserrat"/>
                <a:ea typeface="Montserrat"/>
                <a:cs typeface="Montserrat"/>
                <a:sym typeface="Montserrat"/>
              </a:rPr>
              <a:t> to RSVP ASAP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6335" r="-26335"/>
            </a:stretch>
          </a:blipFill>
        </p:spPr>
        <p:txBody>
          <a:bodyPr/>
          <a:lstStyle/>
          <a:p>
            <a:endParaRPr lang="en-US"/>
          </a:p>
        </p:txBody>
      </p:sp>
      <p:sp>
        <p:nvSpPr>
          <p:cNvPr id="3" name="Freeform 3"/>
          <p:cNvSpPr/>
          <p:nvPr/>
        </p:nvSpPr>
        <p:spPr>
          <a:xfrm>
            <a:off x="3742766" y="5791559"/>
            <a:ext cx="2399536" cy="1425650"/>
          </a:xfrm>
          <a:custGeom>
            <a:avLst/>
            <a:gdLst/>
            <a:ahLst/>
            <a:cxnLst/>
            <a:rect l="l" t="t" r="r" b="b"/>
            <a:pathLst>
              <a:path w="2399536" h="1425650">
                <a:moveTo>
                  <a:pt x="0" y="0"/>
                </a:moveTo>
                <a:lnTo>
                  <a:pt x="2399536" y="0"/>
                </a:lnTo>
                <a:lnTo>
                  <a:pt x="2399536" y="1425650"/>
                </a:lnTo>
                <a:lnTo>
                  <a:pt x="0" y="142565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278398" y="68783"/>
            <a:ext cx="907950" cy="1325474"/>
            <a:chOff x="0" y="0"/>
            <a:chExt cx="1210599" cy="1767298"/>
          </a:xfrm>
        </p:grpSpPr>
        <p:sp>
          <p:nvSpPr>
            <p:cNvPr id="5" name="Freeform 5"/>
            <p:cNvSpPr/>
            <p:nvPr/>
          </p:nvSpPr>
          <p:spPr>
            <a:xfrm>
              <a:off x="0" y="0"/>
              <a:ext cx="1210599" cy="1767298"/>
            </a:xfrm>
            <a:custGeom>
              <a:avLst/>
              <a:gdLst/>
              <a:ahLst/>
              <a:cxnLst/>
              <a:rect l="l" t="t" r="r" b="b"/>
              <a:pathLst>
                <a:path w="1210599" h="1767298">
                  <a:moveTo>
                    <a:pt x="0" y="0"/>
                  </a:moveTo>
                  <a:lnTo>
                    <a:pt x="1210599" y="0"/>
                  </a:lnTo>
                  <a:lnTo>
                    <a:pt x="1210599" y="1767298"/>
                  </a:lnTo>
                  <a:lnTo>
                    <a:pt x="0" y="1767298"/>
                  </a:lnTo>
                  <a:lnTo>
                    <a:pt x="0" y="0"/>
                  </a:lnTo>
                  <a:close/>
                </a:path>
              </a:pathLst>
            </a:custGeom>
            <a:blipFill>
              <a:blip r:embed="rId5">
                <a:alphaModFix amt="5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0332" y="134052"/>
              <a:ext cx="1049936" cy="1049936"/>
            </a:xfrm>
            <a:custGeom>
              <a:avLst/>
              <a:gdLst/>
              <a:ahLst/>
              <a:cxnLst/>
              <a:rect l="l" t="t" r="r" b="b"/>
              <a:pathLst>
                <a:path w="1049936" h="1049936">
                  <a:moveTo>
                    <a:pt x="0" y="0"/>
                  </a:moveTo>
                  <a:lnTo>
                    <a:pt x="1049936" y="0"/>
                  </a:lnTo>
                  <a:lnTo>
                    <a:pt x="1049936" y="1049937"/>
                  </a:lnTo>
                  <a:lnTo>
                    <a:pt x="0" y="1049937"/>
                  </a:lnTo>
                  <a:lnTo>
                    <a:pt x="0" y="0"/>
                  </a:lnTo>
                  <a:close/>
                </a:path>
              </a:pathLst>
            </a:custGeom>
            <a:blipFill>
              <a:blip r:embed="rId7"/>
              <a:stretch>
                <a:fillRect/>
              </a:stretch>
            </a:blipFill>
          </p:spPr>
          <p:txBody>
            <a:bodyPr/>
            <a:lstStyle/>
            <a:p>
              <a:endParaRPr lang="en-US"/>
            </a:p>
          </p:txBody>
        </p:sp>
      </p:grpSp>
      <p:sp>
        <p:nvSpPr>
          <p:cNvPr id="7" name="TextBox 7"/>
          <p:cNvSpPr txBox="1"/>
          <p:nvPr/>
        </p:nvSpPr>
        <p:spPr>
          <a:xfrm>
            <a:off x="2318252" y="1781223"/>
            <a:ext cx="5256597" cy="1015943"/>
          </a:xfrm>
          <a:prstGeom prst="rect">
            <a:avLst/>
          </a:prstGeom>
        </p:spPr>
        <p:txBody>
          <a:bodyPr lIns="0" tIns="0" rIns="0" bIns="0" rtlCol="0" anchor="t">
            <a:spAutoFit/>
          </a:bodyPr>
          <a:lstStyle/>
          <a:p>
            <a:pPr algn="ctr">
              <a:lnSpc>
                <a:spcPts val="2757"/>
              </a:lnSpc>
            </a:pPr>
            <a:r>
              <a:rPr lang="en-US" sz="1969">
                <a:solidFill>
                  <a:srgbClr val="000000"/>
                </a:solidFill>
                <a:latin typeface="Montserrat"/>
                <a:ea typeface="Montserrat"/>
                <a:cs typeface="Montserrat"/>
                <a:sym typeface="Montserrat"/>
              </a:rPr>
              <a:t>Top 10 Agents </a:t>
            </a:r>
            <a:r>
              <a:rPr lang="en-US" sz="1969" b="1">
                <a:solidFill>
                  <a:srgbClr val="000000"/>
                </a:solidFill>
                <a:latin typeface="Montserrat Bold"/>
                <a:ea typeface="Montserrat Bold"/>
                <a:cs typeface="Montserrat Bold"/>
                <a:sym typeface="Montserrat Bold"/>
              </a:rPr>
              <a:t>March 2025</a:t>
            </a:r>
            <a:r>
              <a:rPr lang="en-US" sz="1969">
                <a:solidFill>
                  <a:srgbClr val="000000"/>
                </a:solidFill>
                <a:latin typeface="Montserrat"/>
                <a:ea typeface="Montserrat"/>
                <a:cs typeface="Montserrat"/>
                <a:sym typeface="Montserrat"/>
              </a:rPr>
              <a:t>/Submitted</a:t>
            </a:r>
          </a:p>
          <a:p>
            <a:pPr algn="ctr">
              <a:lnSpc>
                <a:spcPts val="2757"/>
              </a:lnSpc>
            </a:pPr>
            <a:r>
              <a:rPr lang="en-US" sz="1969">
                <a:solidFill>
                  <a:srgbClr val="000000"/>
                </a:solidFill>
                <a:latin typeface="Montserrat"/>
                <a:ea typeface="Montserrat"/>
                <a:cs typeface="Montserrat"/>
                <a:sym typeface="Montserrat"/>
              </a:rPr>
              <a:t>*Only Includes Agency Appointed Carriers</a:t>
            </a:r>
          </a:p>
          <a:p>
            <a:pPr algn="ctr">
              <a:lnSpc>
                <a:spcPts val="2757"/>
              </a:lnSpc>
            </a:pPr>
            <a:endParaRPr lang="en-US" sz="1969">
              <a:solidFill>
                <a:srgbClr val="000000"/>
              </a:solidFill>
              <a:latin typeface="Montserrat"/>
              <a:ea typeface="Montserrat"/>
              <a:cs typeface="Montserrat"/>
              <a:sym typeface="Montserrat"/>
            </a:endParaRPr>
          </a:p>
        </p:txBody>
      </p:sp>
      <p:sp>
        <p:nvSpPr>
          <p:cNvPr id="8" name="TextBox 8"/>
          <p:cNvSpPr txBox="1"/>
          <p:nvPr/>
        </p:nvSpPr>
        <p:spPr>
          <a:xfrm>
            <a:off x="1365422"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RANK</a:t>
            </a:r>
          </a:p>
        </p:txBody>
      </p:sp>
      <p:sp>
        <p:nvSpPr>
          <p:cNvPr id="9" name="TextBox 9"/>
          <p:cNvSpPr txBox="1"/>
          <p:nvPr/>
        </p:nvSpPr>
        <p:spPr>
          <a:xfrm>
            <a:off x="3625021"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NAME</a:t>
            </a:r>
          </a:p>
        </p:txBody>
      </p:sp>
      <p:sp>
        <p:nvSpPr>
          <p:cNvPr id="10" name="TextBox 10"/>
          <p:cNvSpPr txBox="1"/>
          <p:nvPr/>
        </p:nvSpPr>
        <p:spPr>
          <a:xfrm>
            <a:off x="5926883"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 OF APPS</a:t>
            </a:r>
          </a:p>
        </p:txBody>
      </p:sp>
      <p:sp>
        <p:nvSpPr>
          <p:cNvPr id="11" name="TextBox 11"/>
          <p:cNvSpPr txBox="1"/>
          <p:nvPr/>
        </p:nvSpPr>
        <p:spPr>
          <a:xfrm>
            <a:off x="1365422"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1</a:t>
            </a:r>
          </a:p>
          <a:p>
            <a:pPr algn="ctr">
              <a:lnSpc>
                <a:spcPts val="2038"/>
              </a:lnSpc>
            </a:pPr>
            <a:r>
              <a:rPr lang="en-US" sz="1456">
                <a:solidFill>
                  <a:srgbClr val="000000"/>
                </a:solidFill>
                <a:latin typeface="Montserrat"/>
                <a:ea typeface="Montserrat"/>
                <a:cs typeface="Montserrat"/>
                <a:sym typeface="Montserrat"/>
              </a:rPr>
              <a:t>2</a:t>
            </a:r>
          </a:p>
          <a:p>
            <a:pPr algn="ctr">
              <a:lnSpc>
                <a:spcPts val="2038"/>
              </a:lnSpc>
            </a:pPr>
            <a:r>
              <a:rPr lang="en-US" sz="1456">
                <a:solidFill>
                  <a:srgbClr val="000000"/>
                </a:solidFill>
                <a:latin typeface="Montserrat"/>
                <a:ea typeface="Montserrat"/>
                <a:cs typeface="Montserrat"/>
                <a:sym typeface="Montserrat"/>
              </a:rPr>
              <a:t>3</a:t>
            </a:r>
          </a:p>
          <a:p>
            <a:pPr algn="ctr">
              <a:lnSpc>
                <a:spcPts val="2038"/>
              </a:lnSpc>
            </a:pPr>
            <a:r>
              <a:rPr lang="en-US" sz="1456">
                <a:solidFill>
                  <a:srgbClr val="000000"/>
                </a:solidFill>
                <a:latin typeface="Montserrat"/>
                <a:ea typeface="Montserrat"/>
                <a:cs typeface="Montserrat"/>
                <a:sym typeface="Montserrat"/>
              </a:rPr>
              <a:t>4</a:t>
            </a:r>
          </a:p>
          <a:p>
            <a:pPr algn="ctr">
              <a:lnSpc>
                <a:spcPts val="2038"/>
              </a:lnSpc>
            </a:pPr>
            <a:r>
              <a:rPr lang="en-US" sz="1456">
                <a:solidFill>
                  <a:srgbClr val="000000"/>
                </a:solidFill>
                <a:latin typeface="Montserrat"/>
                <a:ea typeface="Montserrat"/>
                <a:cs typeface="Montserrat"/>
                <a:sym typeface="Montserrat"/>
              </a:rPr>
              <a:t>5</a:t>
            </a:r>
          </a:p>
          <a:p>
            <a:pPr algn="ctr">
              <a:lnSpc>
                <a:spcPts val="2038"/>
              </a:lnSpc>
            </a:pPr>
            <a:r>
              <a:rPr lang="en-US" sz="1456">
                <a:solidFill>
                  <a:srgbClr val="000000"/>
                </a:solidFill>
                <a:latin typeface="Montserrat"/>
                <a:ea typeface="Montserrat"/>
                <a:cs typeface="Montserrat"/>
                <a:sym typeface="Montserrat"/>
              </a:rPr>
              <a:t>6</a:t>
            </a:r>
          </a:p>
          <a:p>
            <a:pPr algn="ctr">
              <a:lnSpc>
                <a:spcPts val="2038"/>
              </a:lnSpc>
            </a:pPr>
            <a:r>
              <a:rPr lang="en-US" sz="1456">
                <a:solidFill>
                  <a:srgbClr val="000000"/>
                </a:solidFill>
                <a:latin typeface="Montserrat"/>
                <a:ea typeface="Montserrat"/>
                <a:cs typeface="Montserrat"/>
                <a:sym typeface="Montserrat"/>
              </a:rPr>
              <a:t>7</a:t>
            </a:r>
          </a:p>
          <a:p>
            <a:pPr algn="ctr">
              <a:lnSpc>
                <a:spcPts val="2038"/>
              </a:lnSpc>
            </a:pPr>
            <a:r>
              <a:rPr lang="en-US" sz="1456">
                <a:solidFill>
                  <a:srgbClr val="000000"/>
                </a:solidFill>
                <a:latin typeface="Montserrat"/>
                <a:ea typeface="Montserrat"/>
                <a:cs typeface="Montserrat"/>
                <a:sym typeface="Montserrat"/>
              </a:rPr>
              <a:t>8</a:t>
            </a:r>
          </a:p>
          <a:p>
            <a:pPr algn="ctr">
              <a:lnSpc>
                <a:spcPts val="2038"/>
              </a:lnSpc>
            </a:pPr>
            <a:r>
              <a:rPr lang="en-US" sz="1456">
                <a:solidFill>
                  <a:srgbClr val="000000"/>
                </a:solidFill>
                <a:latin typeface="Montserrat"/>
                <a:ea typeface="Montserrat"/>
                <a:cs typeface="Montserrat"/>
                <a:sym typeface="Montserrat"/>
              </a:rPr>
              <a:t>9</a:t>
            </a:r>
          </a:p>
          <a:p>
            <a:pPr algn="ctr">
              <a:lnSpc>
                <a:spcPts val="2038"/>
              </a:lnSpc>
            </a:pPr>
            <a:r>
              <a:rPr lang="en-US" sz="1456">
                <a:solidFill>
                  <a:srgbClr val="000000"/>
                </a:solidFill>
                <a:latin typeface="Montserrat"/>
                <a:ea typeface="Montserrat"/>
                <a:cs typeface="Montserrat"/>
                <a:sym typeface="Montserrat"/>
              </a:rPr>
              <a:t>10</a:t>
            </a:r>
          </a:p>
        </p:txBody>
      </p:sp>
      <p:sp>
        <p:nvSpPr>
          <p:cNvPr id="12" name="TextBox 12"/>
          <p:cNvSpPr txBox="1"/>
          <p:nvPr/>
        </p:nvSpPr>
        <p:spPr>
          <a:xfrm>
            <a:off x="3555270"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Thomas Trifaro</a:t>
            </a:r>
          </a:p>
          <a:p>
            <a:pPr algn="ctr">
              <a:lnSpc>
                <a:spcPts val="2038"/>
              </a:lnSpc>
            </a:pPr>
            <a:r>
              <a:rPr lang="en-US" sz="1456">
                <a:solidFill>
                  <a:srgbClr val="000000"/>
                </a:solidFill>
                <a:latin typeface="Montserrat"/>
                <a:ea typeface="Montserrat"/>
                <a:cs typeface="Montserrat"/>
                <a:sym typeface="Montserrat"/>
              </a:rPr>
              <a:t>Kavon Stevenson</a:t>
            </a:r>
          </a:p>
          <a:p>
            <a:pPr algn="ctr">
              <a:lnSpc>
                <a:spcPts val="2038"/>
              </a:lnSpc>
            </a:pPr>
            <a:r>
              <a:rPr lang="en-US" sz="1456">
                <a:solidFill>
                  <a:srgbClr val="000000"/>
                </a:solidFill>
                <a:latin typeface="Montserrat"/>
                <a:ea typeface="Montserrat"/>
                <a:cs typeface="Montserrat"/>
                <a:sym typeface="Montserrat"/>
              </a:rPr>
              <a:t>Jennifer Earp</a:t>
            </a:r>
          </a:p>
          <a:p>
            <a:pPr algn="ctr">
              <a:lnSpc>
                <a:spcPts val="2038"/>
              </a:lnSpc>
            </a:pPr>
            <a:r>
              <a:rPr lang="en-US" sz="1456">
                <a:solidFill>
                  <a:srgbClr val="000000"/>
                </a:solidFill>
                <a:latin typeface="Montserrat"/>
                <a:ea typeface="Montserrat"/>
                <a:cs typeface="Montserrat"/>
                <a:sym typeface="Montserrat"/>
              </a:rPr>
              <a:t>Lairah Vancil</a:t>
            </a:r>
          </a:p>
          <a:p>
            <a:pPr algn="ctr">
              <a:lnSpc>
                <a:spcPts val="2038"/>
              </a:lnSpc>
            </a:pPr>
            <a:r>
              <a:rPr lang="en-US" sz="1456">
                <a:solidFill>
                  <a:srgbClr val="000000"/>
                </a:solidFill>
                <a:latin typeface="Montserrat"/>
                <a:ea typeface="Montserrat"/>
                <a:cs typeface="Montserrat"/>
                <a:sym typeface="Montserrat"/>
              </a:rPr>
              <a:t>Jeff Crooks</a:t>
            </a:r>
          </a:p>
          <a:p>
            <a:pPr algn="ctr">
              <a:lnSpc>
                <a:spcPts val="2038"/>
              </a:lnSpc>
            </a:pPr>
            <a:r>
              <a:rPr lang="en-US" sz="1456">
                <a:solidFill>
                  <a:srgbClr val="000000"/>
                </a:solidFill>
                <a:latin typeface="Montserrat"/>
                <a:ea typeface="Montserrat"/>
                <a:cs typeface="Montserrat"/>
                <a:sym typeface="Montserrat"/>
              </a:rPr>
              <a:t>Sue Weick</a:t>
            </a:r>
          </a:p>
          <a:p>
            <a:pPr algn="ctr">
              <a:lnSpc>
                <a:spcPts val="2038"/>
              </a:lnSpc>
            </a:pPr>
            <a:r>
              <a:rPr lang="en-US" sz="1456">
                <a:solidFill>
                  <a:srgbClr val="000000"/>
                </a:solidFill>
                <a:latin typeface="Montserrat"/>
                <a:ea typeface="Montserrat"/>
                <a:cs typeface="Montserrat"/>
                <a:sym typeface="Montserrat"/>
              </a:rPr>
              <a:t>Tim McCormick</a:t>
            </a:r>
          </a:p>
          <a:p>
            <a:pPr algn="ctr">
              <a:lnSpc>
                <a:spcPts val="2038"/>
              </a:lnSpc>
            </a:pPr>
            <a:r>
              <a:rPr lang="en-US" sz="1456">
                <a:solidFill>
                  <a:srgbClr val="000000"/>
                </a:solidFill>
                <a:latin typeface="Montserrat"/>
                <a:ea typeface="Montserrat"/>
                <a:cs typeface="Montserrat"/>
                <a:sym typeface="Montserrat"/>
              </a:rPr>
              <a:t>Yvonne Wesa</a:t>
            </a:r>
          </a:p>
          <a:p>
            <a:pPr algn="ctr">
              <a:lnSpc>
                <a:spcPts val="2038"/>
              </a:lnSpc>
            </a:pPr>
            <a:r>
              <a:rPr lang="en-US" sz="1456">
                <a:solidFill>
                  <a:srgbClr val="000000"/>
                </a:solidFill>
                <a:latin typeface="Montserrat"/>
                <a:ea typeface="Montserrat"/>
                <a:cs typeface="Montserrat"/>
                <a:sym typeface="Montserrat"/>
              </a:rPr>
              <a:t>Jody Howell</a:t>
            </a:r>
          </a:p>
          <a:p>
            <a:pPr algn="ctr">
              <a:lnSpc>
                <a:spcPts val="2038"/>
              </a:lnSpc>
            </a:pPr>
            <a:r>
              <a:rPr lang="en-US" sz="1456">
                <a:solidFill>
                  <a:srgbClr val="000000"/>
                </a:solidFill>
                <a:latin typeface="Montserrat"/>
                <a:ea typeface="Montserrat"/>
                <a:cs typeface="Montserrat"/>
                <a:sym typeface="Montserrat"/>
              </a:rPr>
              <a:t>Jeremy Bright</a:t>
            </a:r>
          </a:p>
        </p:txBody>
      </p:sp>
      <p:sp>
        <p:nvSpPr>
          <p:cNvPr id="13" name="TextBox 13"/>
          <p:cNvSpPr txBox="1"/>
          <p:nvPr/>
        </p:nvSpPr>
        <p:spPr>
          <a:xfrm>
            <a:off x="5926883" y="3185632"/>
            <a:ext cx="2461295" cy="3026281"/>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31</a:t>
            </a:r>
          </a:p>
          <a:p>
            <a:pPr algn="ctr">
              <a:lnSpc>
                <a:spcPts val="2038"/>
              </a:lnSpc>
            </a:pPr>
            <a:r>
              <a:rPr lang="en-US" sz="1456">
                <a:solidFill>
                  <a:srgbClr val="000000"/>
                </a:solidFill>
                <a:latin typeface="Montserrat"/>
                <a:ea typeface="Montserrat"/>
                <a:cs typeface="Montserrat"/>
                <a:sym typeface="Montserrat"/>
              </a:rPr>
              <a:t>25</a:t>
            </a:r>
          </a:p>
          <a:p>
            <a:pPr algn="ctr">
              <a:lnSpc>
                <a:spcPts val="2038"/>
              </a:lnSpc>
            </a:pPr>
            <a:r>
              <a:rPr lang="en-US" sz="1456">
                <a:solidFill>
                  <a:srgbClr val="000000"/>
                </a:solidFill>
                <a:latin typeface="Montserrat"/>
                <a:ea typeface="Montserrat"/>
                <a:cs typeface="Montserrat"/>
                <a:sym typeface="Montserrat"/>
              </a:rPr>
              <a:t>17</a:t>
            </a:r>
          </a:p>
          <a:p>
            <a:pPr algn="ctr">
              <a:lnSpc>
                <a:spcPts val="2038"/>
              </a:lnSpc>
            </a:pPr>
            <a:r>
              <a:rPr lang="en-US" sz="1456">
                <a:solidFill>
                  <a:srgbClr val="000000"/>
                </a:solidFill>
                <a:latin typeface="Montserrat"/>
                <a:ea typeface="Montserrat"/>
                <a:cs typeface="Montserrat"/>
                <a:sym typeface="Montserrat"/>
              </a:rPr>
              <a:t>16</a:t>
            </a:r>
          </a:p>
          <a:p>
            <a:pPr algn="ctr">
              <a:lnSpc>
                <a:spcPts val="2038"/>
              </a:lnSpc>
            </a:pPr>
            <a:r>
              <a:rPr lang="en-US" sz="1456">
                <a:solidFill>
                  <a:srgbClr val="000000"/>
                </a:solidFill>
                <a:latin typeface="Montserrat"/>
                <a:ea typeface="Montserrat"/>
                <a:cs typeface="Montserrat"/>
                <a:sym typeface="Montserrat"/>
              </a:rPr>
              <a:t>15</a:t>
            </a:r>
          </a:p>
          <a:p>
            <a:pPr algn="ctr">
              <a:lnSpc>
                <a:spcPts val="2038"/>
              </a:lnSpc>
            </a:pPr>
            <a:r>
              <a:rPr lang="en-US" sz="1456">
                <a:solidFill>
                  <a:srgbClr val="000000"/>
                </a:solidFill>
                <a:latin typeface="Montserrat"/>
                <a:ea typeface="Montserrat"/>
                <a:cs typeface="Montserrat"/>
                <a:sym typeface="Montserrat"/>
              </a:rPr>
              <a:t>14</a:t>
            </a:r>
          </a:p>
          <a:p>
            <a:pPr algn="ctr">
              <a:lnSpc>
                <a:spcPts val="2038"/>
              </a:lnSpc>
            </a:pPr>
            <a:r>
              <a:rPr lang="en-US" sz="1456">
                <a:solidFill>
                  <a:srgbClr val="000000"/>
                </a:solidFill>
                <a:latin typeface="Montserrat"/>
                <a:ea typeface="Montserrat"/>
                <a:cs typeface="Montserrat"/>
                <a:sym typeface="Montserrat"/>
              </a:rPr>
              <a:t>13</a:t>
            </a:r>
          </a:p>
          <a:p>
            <a:pPr algn="ctr">
              <a:lnSpc>
                <a:spcPts val="2038"/>
              </a:lnSpc>
            </a:pPr>
            <a:r>
              <a:rPr lang="en-US" sz="1456">
                <a:solidFill>
                  <a:srgbClr val="000000"/>
                </a:solidFill>
                <a:latin typeface="Montserrat"/>
                <a:ea typeface="Montserrat"/>
                <a:cs typeface="Montserrat"/>
                <a:sym typeface="Montserrat"/>
              </a:rPr>
              <a:t>12</a:t>
            </a:r>
          </a:p>
          <a:p>
            <a:pPr algn="ctr">
              <a:lnSpc>
                <a:spcPts val="2038"/>
              </a:lnSpc>
            </a:pPr>
            <a:r>
              <a:rPr lang="en-US" sz="1456">
                <a:solidFill>
                  <a:srgbClr val="000000"/>
                </a:solidFill>
                <a:latin typeface="Montserrat"/>
                <a:ea typeface="Montserrat"/>
                <a:cs typeface="Montserrat"/>
                <a:sym typeface="Montserrat"/>
              </a:rPr>
              <a:t>12</a:t>
            </a:r>
          </a:p>
          <a:p>
            <a:pPr algn="ctr">
              <a:lnSpc>
                <a:spcPts val="2038"/>
              </a:lnSpc>
            </a:pPr>
            <a:r>
              <a:rPr lang="en-US" sz="1456">
                <a:solidFill>
                  <a:srgbClr val="000000"/>
                </a:solidFill>
                <a:latin typeface="Montserrat"/>
                <a:ea typeface="Montserrat"/>
                <a:cs typeface="Montserrat"/>
                <a:sym typeface="Montserrat"/>
              </a:rPr>
              <a:t>11</a:t>
            </a:r>
          </a:p>
          <a:p>
            <a:pPr algn="ctr">
              <a:lnSpc>
                <a:spcPts val="2038"/>
              </a:lnSpc>
            </a:pPr>
            <a:endParaRPr lang="en-US" sz="1456">
              <a:solidFill>
                <a:srgbClr val="000000"/>
              </a:solidFill>
              <a:latin typeface="Montserrat"/>
              <a:ea typeface="Montserrat"/>
              <a:cs typeface="Montserrat"/>
              <a:sym typeface="Montserrat"/>
            </a:endParaRPr>
          </a:p>
          <a:p>
            <a:pPr algn="ctr">
              <a:lnSpc>
                <a:spcPts val="2038"/>
              </a:lnSpc>
            </a:pPr>
            <a:endParaRPr lang="en-US" sz="1456">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603" r="-6603"/>
            </a:stretch>
          </a:blipFill>
        </p:spPr>
        <p:txBody>
          <a:bodyPr/>
          <a:lstStyle/>
          <a:p>
            <a:endParaRPr lang="en-US"/>
          </a:p>
        </p:txBody>
      </p:sp>
      <p:sp>
        <p:nvSpPr>
          <p:cNvPr id="3" name="Freeform 3"/>
          <p:cNvSpPr/>
          <p:nvPr/>
        </p:nvSpPr>
        <p:spPr>
          <a:xfrm>
            <a:off x="3923626" y="10060"/>
            <a:ext cx="1463038" cy="1442921"/>
          </a:xfrm>
          <a:custGeom>
            <a:avLst/>
            <a:gdLst/>
            <a:ahLst/>
            <a:cxnLst/>
            <a:rect l="l" t="t" r="r" b="b"/>
            <a:pathLst>
              <a:path w="1463038" h="1442921">
                <a:moveTo>
                  <a:pt x="0" y="0"/>
                </a:moveTo>
                <a:lnTo>
                  <a:pt x="1463038" y="0"/>
                </a:lnTo>
                <a:lnTo>
                  <a:pt x="1463038" y="1442920"/>
                </a:lnTo>
                <a:lnTo>
                  <a:pt x="0" y="144292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12660" y="3347544"/>
            <a:ext cx="2739985" cy="3730752"/>
            <a:chOff x="0" y="0"/>
            <a:chExt cx="2546350" cy="3467100"/>
          </a:xfrm>
        </p:grpSpPr>
        <p:sp>
          <p:nvSpPr>
            <p:cNvPr id="5" name="Freeform 5"/>
            <p:cNvSpPr/>
            <p:nvPr/>
          </p:nvSpPr>
          <p:spPr>
            <a:xfrm>
              <a:off x="0" y="0"/>
              <a:ext cx="2548890" cy="3468370"/>
            </a:xfrm>
            <a:custGeom>
              <a:avLst/>
              <a:gdLst/>
              <a:ahLst/>
              <a:cxnLst/>
              <a:rect l="l" t="t" r="r" b="b"/>
              <a:pathLst>
                <a:path w="2548890" h="3468370">
                  <a:moveTo>
                    <a:pt x="341630" y="3027680"/>
                  </a:moveTo>
                  <a:cubicBezTo>
                    <a:pt x="455930" y="3175000"/>
                    <a:pt x="599440" y="3286760"/>
                    <a:pt x="765810" y="3360420"/>
                  </a:cubicBezTo>
                  <a:cubicBezTo>
                    <a:pt x="929640" y="3431540"/>
                    <a:pt x="1116330" y="3468370"/>
                    <a:pt x="1320800" y="3468370"/>
                  </a:cubicBezTo>
                  <a:cubicBezTo>
                    <a:pt x="1493520" y="3468370"/>
                    <a:pt x="1656080" y="3440430"/>
                    <a:pt x="1803400" y="3387090"/>
                  </a:cubicBezTo>
                  <a:cubicBezTo>
                    <a:pt x="1954530" y="3332480"/>
                    <a:pt x="2086610" y="3247390"/>
                    <a:pt x="2197100" y="3135630"/>
                  </a:cubicBezTo>
                  <a:cubicBezTo>
                    <a:pt x="2307590" y="3023870"/>
                    <a:pt x="2393950" y="2884170"/>
                    <a:pt x="2456180" y="2716530"/>
                  </a:cubicBezTo>
                  <a:cubicBezTo>
                    <a:pt x="2517140" y="2552700"/>
                    <a:pt x="2547620" y="2359660"/>
                    <a:pt x="2547620" y="2141220"/>
                  </a:cubicBezTo>
                  <a:lnTo>
                    <a:pt x="2547620" y="2033270"/>
                  </a:lnTo>
                  <a:lnTo>
                    <a:pt x="1776730" y="2033270"/>
                  </a:lnTo>
                  <a:lnTo>
                    <a:pt x="1776730" y="2141220"/>
                  </a:lnTo>
                  <a:cubicBezTo>
                    <a:pt x="1776730" y="2250440"/>
                    <a:pt x="1765300" y="2346960"/>
                    <a:pt x="1742440" y="2425700"/>
                  </a:cubicBezTo>
                  <a:cubicBezTo>
                    <a:pt x="1720850" y="2500630"/>
                    <a:pt x="1690370" y="2562860"/>
                    <a:pt x="1652270" y="2609850"/>
                  </a:cubicBezTo>
                  <a:cubicBezTo>
                    <a:pt x="1615440" y="2655570"/>
                    <a:pt x="1572260" y="2688590"/>
                    <a:pt x="1521460" y="2710180"/>
                  </a:cubicBezTo>
                  <a:cubicBezTo>
                    <a:pt x="1468120" y="2733040"/>
                    <a:pt x="1407160" y="2744470"/>
                    <a:pt x="1339850" y="2744470"/>
                  </a:cubicBezTo>
                  <a:cubicBezTo>
                    <a:pt x="1250950" y="2744470"/>
                    <a:pt x="1173480" y="2725420"/>
                    <a:pt x="1109980" y="2689860"/>
                  </a:cubicBezTo>
                  <a:cubicBezTo>
                    <a:pt x="1043940" y="2653030"/>
                    <a:pt x="990600" y="2599690"/>
                    <a:pt x="946150" y="2528570"/>
                  </a:cubicBezTo>
                  <a:cubicBezTo>
                    <a:pt x="899160" y="2453640"/>
                    <a:pt x="863600" y="2358390"/>
                    <a:pt x="840740" y="2246630"/>
                  </a:cubicBezTo>
                  <a:cubicBezTo>
                    <a:pt x="816610" y="2129790"/>
                    <a:pt x="803910" y="1995170"/>
                    <a:pt x="803910" y="1847850"/>
                  </a:cubicBezTo>
                  <a:lnTo>
                    <a:pt x="803910" y="1617980"/>
                  </a:lnTo>
                  <a:cubicBezTo>
                    <a:pt x="803910" y="1469390"/>
                    <a:pt x="815340" y="1334770"/>
                    <a:pt x="839470" y="1217930"/>
                  </a:cubicBezTo>
                  <a:cubicBezTo>
                    <a:pt x="862330" y="1106170"/>
                    <a:pt x="896620" y="1010920"/>
                    <a:pt x="942340" y="935990"/>
                  </a:cubicBezTo>
                  <a:cubicBezTo>
                    <a:pt x="985520" y="864870"/>
                    <a:pt x="1037590" y="811530"/>
                    <a:pt x="1101090" y="774700"/>
                  </a:cubicBezTo>
                  <a:cubicBezTo>
                    <a:pt x="1163320" y="737870"/>
                    <a:pt x="1235710" y="720090"/>
                    <a:pt x="1323340" y="720090"/>
                  </a:cubicBezTo>
                  <a:cubicBezTo>
                    <a:pt x="1386840" y="720090"/>
                    <a:pt x="1446530" y="731520"/>
                    <a:pt x="1497330" y="754380"/>
                  </a:cubicBezTo>
                  <a:cubicBezTo>
                    <a:pt x="1546860" y="775970"/>
                    <a:pt x="1590040" y="810260"/>
                    <a:pt x="1626870" y="855980"/>
                  </a:cubicBezTo>
                  <a:cubicBezTo>
                    <a:pt x="1664970" y="904240"/>
                    <a:pt x="1695450" y="966470"/>
                    <a:pt x="1718310" y="1042670"/>
                  </a:cubicBezTo>
                  <a:cubicBezTo>
                    <a:pt x="1741170" y="1122680"/>
                    <a:pt x="1752600" y="1219200"/>
                    <a:pt x="1752600" y="1328420"/>
                  </a:cubicBezTo>
                  <a:lnTo>
                    <a:pt x="1752600" y="1436370"/>
                  </a:lnTo>
                  <a:lnTo>
                    <a:pt x="2548890" y="1436370"/>
                  </a:lnTo>
                  <a:lnTo>
                    <a:pt x="2548890" y="1328420"/>
                  </a:lnTo>
                  <a:cubicBezTo>
                    <a:pt x="2548890" y="1103630"/>
                    <a:pt x="2518410" y="905510"/>
                    <a:pt x="2456180" y="740410"/>
                  </a:cubicBezTo>
                  <a:cubicBezTo>
                    <a:pt x="2393950" y="571500"/>
                    <a:pt x="2306320" y="430530"/>
                    <a:pt x="2195830" y="321310"/>
                  </a:cubicBezTo>
                  <a:cubicBezTo>
                    <a:pt x="2085340" y="210820"/>
                    <a:pt x="1951990" y="128270"/>
                    <a:pt x="1800860" y="76200"/>
                  </a:cubicBezTo>
                  <a:cubicBezTo>
                    <a:pt x="1651000" y="26670"/>
                    <a:pt x="1489710" y="0"/>
                    <a:pt x="1319530" y="0"/>
                  </a:cubicBezTo>
                  <a:cubicBezTo>
                    <a:pt x="1115060" y="0"/>
                    <a:pt x="928370" y="35560"/>
                    <a:pt x="764540" y="106680"/>
                  </a:cubicBezTo>
                  <a:cubicBezTo>
                    <a:pt x="598170" y="180340"/>
                    <a:pt x="455930" y="292100"/>
                    <a:pt x="341630" y="439420"/>
                  </a:cubicBezTo>
                  <a:cubicBezTo>
                    <a:pt x="228600" y="584200"/>
                    <a:pt x="142240" y="768350"/>
                    <a:pt x="85090" y="985520"/>
                  </a:cubicBezTo>
                  <a:cubicBezTo>
                    <a:pt x="27940" y="1197610"/>
                    <a:pt x="0" y="1449070"/>
                    <a:pt x="0" y="1734820"/>
                  </a:cubicBezTo>
                  <a:cubicBezTo>
                    <a:pt x="0" y="2020570"/>
                    <a:pt x="27940" y="2272030"/>
                    <a:pt x="85090" y="2482850"/>
                  </a:cubicBezTo>
                  <a:cubicBezTo>
                    <a:pt x="142240" y="2700020"/>
                    <a:pt x="228600" y="2882900"/>
                    <a:pt x="341630" y="3027680"/>
                  </a:cubicBezTo>
                  <a:close/>
                </a:path>
              </a:pathLst>
            </a:custGeom>
            <a:blipFill>
              <a:blip r:embed="rId4"/>
              <a:stretch>
                <a:fillRect l="-52241" t="-9074" r="-70796"/>
              </a:stretch>
            </a:blipFill>
          </p:spPr>
          <p:txBody>
            <a:bodyPr/>
            <a:lstStyle/>
            <a:p>
              <a:endParaRPr lang="en-US"/>
            </a:p>
          </p:txBody>
        </p:sp>
      </p:grpSp>
      <p:grpSp>
        <p:nvGrpSpPr>
          <p:cNvPr id="6" name="Group 6"/>
          <p:cNvGrpSpPr/>
          <p:nvPr/>
        </p:nvGrpSpPr>
        <p:grpSpPr>
          <a:xfrm>
            <a:off x="3453057" y="3347544"/>
            <a:ext cx="2570011" cy="3730752"/>
            <a:chOff x="0" y="0"/>
            <a:chExt cx="2311400" cy="3355340"/>
          </a:xfrm>
        </p:grpSpPr>
        <p:sp>
          <p:nvSpPr>
            <p:cNvPr id="7" name="Freeform 7"/>
            <p:cNvSpPr/>
            <p:nvPr/>
          </p:nvSpPr>
          <p:spPr>
            <a:xfrm>
              <a:off x="0" y="0"/>
              <a:ext cx="2311400" cy="3355340"/>
            </a:xfrm>
            <a:custGeom>
              <a:avLst/>
              <a:gdLst/>
              <a:ahLst/>
              <a:cxnLst/>
              <a:rect l="l" t="t" r="r" b="b"/>
              <a:pathLst>
                <a:path w="2311400" h="3355340">
                  <a:moveTo>
                    <a:pt x="2311400" y="0"/>
                  </a:moveTo>
                  <a:lnTo>
                    <a:pt x="1525270" y="0"/>
                  </a:lnTo>
                  <a:lnTo>
                    <a:pt x="1525270" y="1271270"/>
                  </a:lnTo>
                  <a:lnTo>
                    <a:pt x="783590" y="1271270"/>
                  </a:lnTo>
                  <a:lnTo>
                    <a:pt x="783590" y="0"/>
                  </a:lnTo>
                  <a:lnTo>
                    <a:pt x="0" y="0"/>
                  </a:lnTo>
                  <a:lnTo>
                    <a:pt x="0" y="3355340"/>
                  </a:lnTo>
                  <a:lnTo>
                    <a:pt x="783590" y="3355340"/>
                  </a:lnTo>
                  <a:lnTo>
                    <a:pt x="783590" y="2010410"/>
                  </a:lnTo>
                  <a:lnTo>
                    <a:pt x="1525270" y="2010410"/>
                  </a:lnTo>
                  <a:lnTo>
                    <a:pt x="1525270" y="3355340"/>
                  </a:lnTo>
                  <a:lnTo>
                    <a:pt x="2311400" y="3355340"/>
                  </a:lnTo>
                  <a:close/>
                </a:path>
              </a:pathLst>
            </a:custGeom>
            <a:blipFill>
              <a:blip r:embed="rId5"/>
              <a:stretch>
                <a:fillRect l="-59071" t="-19301" r="-101177"/>
              </a:stretch>
            </a:blipFill>
          </p:spPr>
          <p:txBody>
            <a:bodyPr/>
            <a:lstStyle/>
            <a:p>
              <a:endParaRPr lang="en-US"/>
            </a:p>
          </p:txBody>
        </p:sp>
      </p:grpSp>
      <p:grpSp>
        <p:nvGrpSpPr>
          <p:cNvPr id="8" name="Group 8"/>
          <p:cNvGrpSpPr/>
          <p:nvPr/>
        </p:nvGrpSpPr>
        <p:grpSpPr>
          <a:xfrm>
            <a:off x="6282095" y="3221394"/>
            <a:ext cx="2739985" cy="3730752"/>
            <a:chOff x="0" y="0"/>
            <a:chExt cx="2546350" cy="3467100"/>
          </a:xfrm>
        </p:grpSpPr>
        <p:sp>
          <p:nvSpPr>
            <p:cNvPr id="9" name="Freeform 9"/>
            <p:cNvSpPr/>
            <p:nvPr/>
          </p:nvSpPr>
          <p:spPr>
            <a:xfrm>
              <a:off x="0" y="0"/>
              <a:ext cx="2548890" cy="3468370"/>
            </a:xfrm>
            <a:custGeom>
              <a:avLst/>
              <a:gdLst/>
              <a:ahLst/>
              <a:cxnLst/>
              <a:rect l="l" t="t" r="r" b="b"/>
              <a:pathLst>
                <a:path w="2548890" h="3468370">
                  <a:moveTo>
                    <a:pt x="341630" y="3027680"/>
                  </a:moveTo>
                  <a:cubicBezTo>
                    <a:pt x="455930" y="3175000"/>
                    <a:pt x="599440" y="3286760"/>
                    <a:pt x="765810" y="3360420"/>
                  </a:cubicBezTo>
                  <a:cubicBezTo>
                    <a:pt x="929640" y="3431540"/>
                    <a:pt x="1116330" y="3468370"/>
                    <a:pt x="1320800" y="3468370"/>
                  </a:cubicBezTo>
                  <a:cubicBezTo>
                    <a:pt x="1493520" y="3468370"/>
                    <a:pt x="1656080" y="3440430"/>
                    <a:pt x="1803400" y="3387090"/>
                  </a:cubicBezTo>
                  <a:cubicBezTo>
                    <a:pt x="1954530" y="3332480"/>
                    <a:pt x="2086610" y="3247390"/>
                    <a:pt x="2197100" y="3135630"/>
                  </a:cubicBezTo>
                  <a:cubicBezTo>
                    <a:pt x="2307590" y="3023870"/>
                    <a:pt x="2393950" y="2884170"/>
                    <a:pt x="2456180" y="2716530"/>
                  </a:cubicBezTo>
                  <a:cubicBezTo>
                    <a:pt x="2517140" y="2552700"/>
                    <a:pt x="2547620" y="2359660"/>
                    <a:pt x="2547620" y="2141220"/>
                  </a:cubicBezTo>
                  <a:lnTo>
                    <a:pt x="2547620" y="2033270"/>
                  </a:lnTo>
                  <a:lnTo>
                    <a:pt x="1776730" y="2033270"/>
                  </a:lnTo>
                  <a:lnTo>
                    <a:pt x="1776730" y="2141220"/>
                  </a:lnTo>
                  <a:cubicBezTo>
                    <a:pt x="1776730" y="2250440"/>
                    <a:pt x="1765300" y="2346960"/>
                    <a:pt x="1742440" y="2425700"/>
                  </a:cubicBezTo>
                  <a:cubicBezTo>
                    <a:pt x="1720850" y="2500630"/>
                    <a:pt x="1690370" y="2562860"/>
                    <a:pt x="1652270" y="2609850"/>
                  </a:cubicBezTo>
                  <a:cubicBezTo>
                    <a:pt x="1615440" y="2655570"/>
                    <a:pt x="1572260" y="2688590"/>
                    <a:pt x="1521460" y="2710180"/>
                  </a:cubicBezTo>
                  <a:cubicBezTo>
                    <a:pt x="1468120" y="2733040"/>
                    <a:pt x="1407160" y="2744470"/>
                    <a:pt x="1339850" y="2744470"/>
                  </a:cubicBezTo>
                  <a:cubicBezTo>
                    <a:pt x="1250950" y="2744470"/>
                    <a:pt x="1173480" y="2725420"/>
                    <a:pt x="1109980" y="2689860"/>
                  </a:cubicBezTo>
                  <a:cubicBezTo>
                    <a:pt x="1043940" y="2653030"/>
                    <a:pt x="990600" y="2599690"/>
                    <a:pt x="946150" y="2528570"/>
                  </a:cubicBezTo>
                  <a:cubicBezTo>
                    <a:pt x="899160" y="2453640"/>
                    <a:pt x="863600" y="2358390"/>
                    <a:pt x="840740" y="2246630"/>
                  </a:cubicBezTo>
                  <a:cubicBezTo>
                    <a:pt x="816610" y="2129790"/>
                    <a:pt x="803910" y="1995170"/>
                    <a:pt x="803910" y="1847850"/>
                  </a:cubicBezTo>
                  <a:lnTo>
                    <a:pt x="803910" y="1617980"/>
                  </a:lnTo>
                  <a:cubicBezTo>
                    <a:pt x="803910" y="1469390"/>
                    <a:pt x="815340" y="1334770"/>
                    <a:pt x="839470" y="1217930"/>
                  </a:cubicBezTo>
                  <a:cubicBezTo>
                    <a:pt x="862330" y="1106170"/>
                    <a:pt x="896620" y="1010920"/>
                    <a:pt x="942340" y="935990"/>
                  </a:cubicBezTo>
                  <a:cubicBezTo>
                    <a:pt x="985520" y="864870"/>
                    <a:pt x="1037590" y="811530"/>
                    <a:pt x="1101090" y="774700"/>
                  </a:cubicBezTo>
                  <a:cubicBezTo>
                    <a:pt x="1163320" y="737870"/>
                    <a:pt x="1235710" y="720090"/>
                    <a:pt x="1323340" y="720090"/>
                  </a:cubicBezTo>
                  <a:cubicBezTo>
                    <a:pt x="1386840" y="720090"/>
                    <a:pt x="1446530" y="731520"/>
                    <a:pt x="1497330" y="754380"/>
                  </a:cubicBezTo>
                  <a:cubicBezTo>
                    <a:pt x="1546860" y="775970"/>
                    <a:pt x="1590040" y="810260"/>
                    <a:pt x="1626870" y="855980"/>
                  </a:cubicBezTo>
                  <a:cubicBezTo>
                    <a:pt x="1664970" y="904240"/>
                    <a:pt x="1695450" y="966470"/>
                    <a:pt x="1718310" y="1042670"/>
                  </a:cubicBezTo>
                  <a:cubicBezTo>
                    <a:pt x="1741170" y="1122680"/>
                    <a:pt x="1752600" y="1219200"/>
                    <a:pt x="1752600" y="1328420"/>
                  </a:cubicBezTo>
                  <a:lnTo>
                    <a:pt x="1752600" y="1436370"/>
                  </a:lnTo>
                  <a:lnTo>
                    <a:pt x="2548890" y="1436370"/>
                  </a:lnTo>
                  <a:lnTo>
                    <a:pt x="2548890" y="1328420"/>
                  </a:lnTo>
                  <a:cubicBezTo>
                    <a:pt x="2548890" y="1103630"/>
                    <a:pt x="2518410" y="905510"/>
                    <a:pt x="2456180" y="740410"/>
                  </a:cubicBezTo>
                  <a:cubicBezTo>
                    <a:pt x="2393950" y="571500"/>
                    <a:pt x="2306320" y="430530"/>
                    <a:pt x="2195830" y="321310"/>
                  </a:cubicBezTo>
                  <a:cubicBezTo>
                    <a:pt x="2085340" y="210820"/>
                    <a:pt x="1951990" y="128270"/>
                    <a:pt x="1800860" y="76200"/>
                  </a:cubicBezTo>
                  <a:cubicBezTo>
                    <a:pt x="1651000" y="26670"/>
                    <a:pt x="1489710" y="0"/>
                    <a:pt x="1319530" y="0"/>
                  </a:cubicBezTo>
                  <a:cubicBezTo>
                    <a:pt x="1115060" y="0"/>
                    <a:pt x="928370" y="35560"/>
                    <a:pt x="764540" y="106680"/>
                  </a:cubicBezTo>
                  <a:cubicBezTo>
                    <a:pt x="598170" y="180340"/>
                    <a:pt x="455930" y="292100"/>
                    <a:pt x="341630" y="439420"/>
                  </a:cubicBezTo>
                  <a:cubicBezTo>
                    <a:pt x="228600" y="584200"/>
                    <a:pt x="142240" y="768350"/>
                    <a:pt x="85090" y="985520"/>
                  </a:cubicBezTo>
                  <a:cubicBezTo>
                    <a:pt x="27940" y="1197610"/>
                    <a:pt x="0" y="1449070"/>
                    <a:pt x="0" y="1734820"/>
                  </a:cubicBezTo>
                  <a:cubicBezTo>
                    <a:pt x="0" y="2020570"/>
                    <a:pt x="27940" y="2272030"/>
                    <a:pt x="85090" y="2482850"/>
                  </a:cubicBezTo>
                  <a:cubicBezTo>
                    <a:pt x="142240" y="2700020"/>
                    <a:pt x="228600" y="2882900"/>
                    <a:pt x="341630" y="3027680"/>
                  </a:cubicBezTo>
                  <a:close/>
                </a:path>
              </a:pathLst>
            </a:custGeom>
            <a:blipFill>
              <a:blip r:embed="rId6"/>
              <a:stretch>
                <a:fillRect l="-52241" r="-52241"/>
              </a:stretch>
            </a:blipFill>
          </p:spPr>
          <p:txBody>
            <a:bodyPr/>
            <a:lstStyle/>
            <a:p>
              <a:endParaRPr lang="en-US"/>
            </a:p>
          </p:txBody>
        </p:sp>
      </p:grpSp>
      <p:sp>
        <p:nvSpPr>
          <p:cNvPr id="10" name="TextBox 10"/>
          <p:cNvSpPr txBox="1"/>
          <p:nvPr/>
        </p:nvSpPr>
        <p:spPr>
          <a:xfrm>
            <a:off x="970770" y="1559023"/>
            <a:ext cx="7812059" cy="1251585"/>
          </a:xfrm>
          <a:prstGeom prst="rect">
            <a:avLst/>
          </a:prstGeom>
        </p:spPr>
        <p:txBody>
          <a:bodyPr lIns="0" tIns="0" rIns="0" bIns="0" rtlCol="0" anchor="t">
            <a:spAutoFit/>
          </a:bodyPr>
          <a:lstStyle/>
          <a:p>
            <a:pPr algn="ctr">
              <a:lnSpc>
                <a:spcPts val="5040"/>
              </a:lnSpc>
            </a:pPr>
            <a:r>
              <a:rPr lang="en-US" sz="3600">
                <a:solidFill>
                  <a:srgbClr val="000000"/>
                </a:solidFill>
                <a:latin typeface="Montserrat"/>
                <a:ea typeface="Montserrat"/>
                <a:cs typeface="Montserrat"/>
                <a:sym typeface="Montserrat"/>
              </a:rPr>
              <a:t>For all those that joined us at our trainings this past week!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50" r="-6250"/>
            </a:stretch>
          </a:blipFill>
        </p:spPr>
        <p:txBody>
          <a:bodyPr/>
          <a:lstStyle/>
          <a:p>
            <a:endParaRPr lang="en-US"/>
          </a:p>
        </p:txBody>
      </p:sp>
      <p:sp>
        <p:nvSpPr>
          <p:cNvPr id="3" name="Freeform 3"/>
          <p:cNvSpPr/>
          <p:nvPr/>
        </p:nvSpPr>
        <p:spPr>
          <a:xfrm>
            <a:off x="7081814" y="-153509"/>
            <a:ext cx="2671786" cy="1770058"/>
          </a:xfrm>
          <a:custGeom>
            <a:avLst/>
            <a:gdLst/>
            <a:ahLst/>
            <a:cxnLst/>
            <a:rect l="l" t="t" r="r" b="b"/>
            <a:pathLst>
              <a:path w="2671786" h="1770058">
                <a:moveTo>
                  <a:pt x="0" y="0"/>
                </a:moveTo>
                <a:lnTo>
                  <a:pt x="2671786" y="0"/>
                </a:lnTo>
                <a:lnTo>
                  <a:pt x="2671786" y="1770058"/>
                </a:lnTo>
                <a:lnTo>
                  <a:pt x="0" y="1770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2824" y="459147"/>
            <a:ext cx="6758554" cy="1157402"/>
          </a:xfrm>
          <a:custGeom>
            <a:avLst/>
            <a:gdLst/>
            <a:ahLst/>
            <a:cxnLst/>
            <a:rect l="l" t="t" r="r" b="b"/>
            <a:pathLst>
              <a:path w="6758554" h="1157402">
                <a:moveTo>
                  <a:pt x="0" y="0"/>
                </a:moveTo>
                <a:lnTo>
                  <a:pt x="6758554" y="0"/>
                </a:lnTo>
                <a:lnTo>
                  <a:pt x="6758554" y="1157402"/>
                </a:lnTo>
                <a:lnTo>
                  <a:pt x="0" y="1157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257021" y="2002271"/>
            <a:ext cx="4971777" cy="4965562"/>
          </a:xfrm>
          <a:custGeom>
            <a:avLst/>
            <a:gdLst/>
            <a:ahLst/>
            <a:cxnLst/>
            <a:rect l="l" t="t" r="r" b="b"/>
            <a:pathLst>
              <a:path w="4971777" h="4965562">
                <a:moveTo>
                  <a:pt x="0" y="0"/>
                </a:moveTo>
                <a:lnTo>
                  <a:pt x="4971777" y="0"/>
                </a:lnTo>
                <a:lnTo>
                  <a:pt x="4971777" y="4965562"/>
                </a:lnTo>
                <a:lnTo>
                  <a:pt x="0" y="4965562"/>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8067034" y="1568924"/>
            <a:ext cx="955046" cy="433347"/>
          </a:xfrm>
          <a:prstGeom prst="rect">
            <a:avLst/>
          </a:prstGeom>
        </p:spPr>
        <p:txBody>
          <a:bodyPr lIns="0" tIns="0" rIns="0" bIns="0" rtlCol="0" anchor="t">
            <a:spAutoFit/>
          </a:bodyPr>
          <a:lstStyle/>
          <a:p>
            <a:pPr algn="ctr">
              <a:lnSpc>
                <a:spcPts val="3547"/>
              </a:lnSpc>
            </a:pPr>
            <a:r>
              <a:rPr lang="en-US" sz="2533" b="1">
                <a:solidFill>
                  <a:srgbClr val="1E4599"/>
                </a:solidFill>
                <a:latin typeface="Montserrat Bold"/>
                <a:ea typeface="Montserrat Bold"/>
                <a:cs typeface="Montserrat Bold"/>
                <a:sym typeface="Montserrat Bold"/>
              </a:rPr>
              <a:t>SALE!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85" r="-6285"/>
            </a:stretch>
          </a:blipFill>
        </p:spPr>
        <p:txBody>
          <a:bodyPr/>
          <a:lstStyle/>
          <a:p>
            <a:endParaRPr lang="en-US"/>
          </a:p>
        </p:txBody>
      </p:sp>
      <p:sp>
        <p:nvSpPr>
          <p:cNvPr id="3" name="Freeform 3"/>
          <p:cNvSpPr/>
          <p:nvPr/>
        </p:nvSpPr>
        <p:spPr>
          <a:xfrm rot="1855571">
            <a:off x="1653697" y="-1315520"/>
            <a:ext cx="6433050" cy="4824787"/>
          </a:xfrm>
          <a:custGeom>
            <a:avLst/>
            <a:gdLst/>
            <a:ahLst/>
            <a:cxnLst/>
            <a:rect l="l" t="t" r="r" b="b"/>
            <a:pathLst>
              <a:path w="6433050" h="4824787">
                <a:moveTo>
                  <a:pt x="0" y="0"/>
                </a:moveTo>
                <a:lnTo>
                  <a:pt x="6433049" y="0"/>
                </a:lnTo>
                <a:lnTo>
                  <a:pt x="6433049" y="4824787"/>
                </a:lnTo>
                <a:lnTo>
                  <a:pt x="0" y="482478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71180" y="2721992"/>
            <a:ext cx="8011240" cy="2647950"/>
          </a:xfrm>
          <a:prstGeom prst="rect">
            <a:avLst/>
          </a:prstGeom>
        </p:spPr>
        <p:txBody>
          <a:bodyPr lIns="0" tIns="0" rIns="0" bIns="0" rtlCol="0" anchor="t">
            <a:spAutoFit/>
          </a:bodyPr>
          <a:lstStyle/>
          <a:p>
            <a:pPr algn="ctr">
              <a:lnSpc>
                <a:spcPts val="4200"/>
              </a:lnSpc>
            </a:pPr>
            <a:r>
              <a:rPr lang="en-US" sz="3000">
                <a:solidFill>
                  <a:srgbClr val="000000"/>
                </a:solidFill>
                <a:latin typeface="Montserrat"/>
                <a:ea typeface="Montserrat"/>
                <a:cs typeface="Montserrat"/>
                <a:sym typeface="Montserrat"/>
              </a:rPr>
              <a:t>JK Call PPTX will </a:t>
            </a:r>
            <a:r>
              <a:rPr lang="en-US" sz="3000" b="1">
                <a:solidFill>
                  <a:srgbClr val="000000"/>
                </a:solidFill>
                <a:latin typeface="Montserrat Bold"/>
                <a:ea typeface="Montserrat Bold"/>
                <a:cs typeface="Montserrat Bold"/>
                <a:sym typeface="Montserrat Bold"/>
              </a:rPr>
              <a:t>no longer be sent via email</a:t>
            </a:r>
            <a:r>
              <a:rPr lang="en-US" sz="3000">
                <a:solidFill>
                  <a:srgbClr val="000000"/>
                </a:solidFill>
                <a:latin typeface="Montserrat"/>
                <a:ea typeface="Montserrat"/>
                <a:cs typeface="Montserrat"/>
                <a:sym typeface="Montserrat"/>
              </a:rPr>
              <a:t>. To find the powerpoint slides from JK Calls visit chcagents.com video library and click the JK Agency Call Slides Menu Button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a:hlinkClick r:id="rId3" tooltip="https://go.chcagents.com/e/1069352/CompassHealthConsultants-/dcr4k4/1747580133/h/V8rOU8A14Oybg0nb3eVsxUzLzUNhQSlPEQs5CBGMsBM"/>
          </p:cNvPr>
          <p:cNvSpPr/>
          <p:nvPr/>
        </p:nvSpPr>
        <p:spPr>
          <a:xfrm>
            <a:off x="5740149" y="5625091"/>
            <a:ext cx="386061" cy="817059"/>
          </a:xfrm>
          <a:custGeom>
            <a:avLst/>
            <a:gdLst/>
            <a:ahLst/>
            <a:cxnLst/>
            <a:rect l="l" t="t" r="r" b="b"/>
            <a:pathLst>
              <a:path w="386061" h="817059">
                <a:moveTo>
                  <a:pt x="0" y="0"/>
                </a:moveTo>
                <a:lnTo>
                  <a:pt x="386060" y="0"/>
                </a:lnTo>
                <a:lnTo>
                  <a:pt x="386060" y="817059"/>
                </a:lnTo>
                <a:lnTo>
                  <a:pt x="0" y="8170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hlinkClick r:id="rId6" tooltip="https://go.chcagents.com/e/1069352/pany-compasshealthconsultants-/dcr4k7/1747580133/h/V8rOU8A14Oybg0nb3eVsxUzLzUNhQSlPEQs5CBGMsBM"/>
          </p:cNvPr>
          <p:cNvSpPr/>
          <p:nvPr/>
        </p:nvSpPr>
        <p:spPr>
          <a:xfrm>
            <a:off x="3408751" y="5667861"/>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a:hlinkClick r:id="rId9" tooltip="https://go.chcagents.com/e/1069352/compasshealthconsultants--/dcr4k1/1747580133/h/V8rOU8A14Oybg0nb3eVsxUzLzUNhQSlPEQs5CBGMsBM"/>
          </p:cNvPr>
          <p:cNvSpPr/>
          <p:nvPr/>
        </p:nvSpPr>
        <p:spPr>
          <a:xfrm>
            <a:off x="997510" y="5625091"/>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Freeform 6"/>
          <p:cNvSpPr/>
          <p:nvPr/>
        </p:nvSpPr>
        <p:spPr>
          <a:xfrm>
            <a:off x="7634154" y="519835"/>
            <a:ext cx="1387926" cy="1387926"/>
          </a:xfrm>
          <a:custGeom>
            <a:avLst/>
            <a:gdLst/>
            <a:ahLst/>
            <a:cxnLst/>
            <a:rect l="l" t="t" r="r" b="b"/>
            <a:pathLst>
              <a:path w="1387926" h="1387926">
                <a:moveTo>
                  <a:pt x="0" y="0"/>
                </a:moveTo>
                <a:lnTo>
                  <a:pt x="1387926" y="0"/>
                </a:lnTo>
                <a:lnTo>
                  <a:pt x="1387926" y="1387925"/>
                </a:lnTo>
                <a:lnTo>
                  <a:pt x="0" y="13879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TextBox 7"/>
          <p:cNvSpPr txBox="1"/>
          <p:nvPr/>
        </p:nvSpPr>
        <p:spPr>
          <a:xfrm>
            <a:off x="997510" y="4613558"/>
            <a:ext cx="4546169" cy="280670"/>
          </a:xfrm>
          <a:prstGeom prst="rect">
            <a:avLst/>
          </a:prstGeom>
        </p:spPr>
        <p:txBody>
          <a:bodyPr lIns="0" tIns="0" rIns="0" bIns="0" rtlCol="0" anchor="t">
            <a:spAutoFit/>
          </a:bodyPr>
          <a:lstStyle/>
          <a:p>
            <a:pPr algn="l">
              <a:lnSpc>
                <a:spcPts val="2379"/>
              </a:lnSpc>
              <a:spcBef>
                <a:spcPct val="0"/>
              </a:spcBef>
            </a:pPr>
            <a:r>
              <a:rPr lang="en-US" sz="1699">
                <a:solidFill>
                  <a:srgbClr val="341919"/>
                </a:solidFill>
                <a:latin typeface="IBM Plex Sans Hebrew Text"/>
                <a:ea typeface="IBM Plex Sans Hebrew Text"/>
                <a:cs typeface="IBM Plex Sans Hebrew Text"/>
                <a:sym typeface="IBM Plex Sans Hebrew Text"/>
              </a:rPr>
              <a:t>Follow us on social media!</a:t>
            </a:r>
          </a:p>
        </p:txBody>
      </p:sp>
      <p:grpSp>
        <p:nvGrpSpPr>
          <p:cNvPr id="8" name="Group 8"/>
          <p:cNvGrpSpPr/>
          <p:nvPr/>
        </p:nvGrpSpPr>
        <p:grpSpPr>
          <a:xfrm>
            <a:off x="731520" y="1808281"/>
            <a:ext cx="6817503" cy="1459894"/>
            <a:chOff x="0" y="0"/>
            <a:chExt cx="9090003" cy="1946525"/>
          </a:xfrm>
        </p:grpSpPr>
        <p:sp>
          <p:nvSpPr>
            <p:cNvPr id="9" name="TextBox 9"/>
            <p:cNvSpPr txBox="1"/>
            <p:nvPr/>
          </p:nvSpPr>
          <p:spPr>
            <a:xfrm>
              <a:off x="0" y="85725"/>
              <a:ext cx="9090003" cy="927984"/>
            </a:xfrm>
            <a:prstGeom prst="rect">
              <a:avLst/>
            </a:prstGeom>
          </p:spPr>
          <p:txBody>
            <a:bodyPr lIns="0" tIns="0" rIns="0" bIns="0" rtlCol="0" anchor="t">
              <a:spAutoFit/>
            </a:bodyPr>
            <a:lstStyle/>
            <a:p>
              <a:pPr algn="l">
                <a:lnSpc>
                  <a:spcPts val="5000"/>
                </a:lnSpc>
              </a:pPr>
              <a:r>
                <a:rPr lang="en-US" sz="5000" i="1">
                  <a:solidFill>
                    <a:srgbClr val="1E4599"/>
                  </a:solidFill>
                  <a:latin typeface="Belleza"/>
                  <a:ea typeface="Belleza"/>
                  <a:cs typeface="Belleza"/>
                  <a:sym typeface="Belleza"/>
                </a:rPr>
                <a:t>Questions? Comments?</a:t>
              </a:r>
            </a:p>
          </p:txBody>
        </p:sp>
        <p:sp>
          <p:nvSpPr>
            <p:cNvPr id="10" name="TextBox 10"/>
            <p:cNvSpPr txBox="1"/>
            <p:nvPr/>
          </p:nvSpPr>
          <p:spPr>
            <a:xfrm>
              <a:off x="0" y="1348990"/>
              <a:ext cx="9090003" cy="597535"/>
            </a:xfrm>
            <a:prstGeom prst="rect">
              <a:avLst/>
            </a:prstGeom>
          </p:spPr>
          <p:txBody>
            <a:bodyPr lIns="0" tIns="0" rIns="0" bIns="0" rtlCol="0" anchor="t">
              <a:spAutoFit/>
            </a:bodyPr>
            <a:lstStyle/>
            <a:p>
              <a:pPr algn="l">
                <a:lnSpc>
                  <a:spcPts val="3390"/>
                </a:lnSpc>
              </a:pPr>
              <a:r>
                <a:rPr lang="en-US" sz="3000">
                  <a:solidFill>
                    <a:srgbClr val="341919"/>
                  </a:solidFill>
                  <a:latin typeface="Belleza"/>
                  <a:ea typeface="Belleza"/>
                  <a:cs typeface="Belleza"/>
                  <a:sym typeface="Belleza"/>
                </a:rPr>
                <a:t>Next JK Update: Thursday March 27</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2413484" y="2930526"/>
            <a:ext cx="4901579" cy="2744884"/>
          </a:xfrm>
          <a:custGeom>
            <a:avLst/>
            <a:gdLst/>
            <a:ahLst/>
            <a:cxnLst/>
            <a:rect l="l" t="t" r="r" b="b"/>
            <a:pathLst>
              <a:path w="4901579" h="2744884">
                <a:moveTo>
                  <a:pt x="0" y="0"/>
                </a:moveTo>
                <a:lnTo>
                  <a:pt x="4901580" y="0"/>
                </a:lnTo>
                <a:lnTo>
                  <a:pt x="4901580" y="2744884"/>
                </a:lnTo>
                <a:lnTo>
                  <a:pt x="0" y="274488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019037" y="1933849"/>
            <a:ext cx="5940996" cy="1643495"/>
          </a:xfrm>
          <a:prstGeom prst="rect">
            <a:avLst/>
          </a:prstGeom>
        </p:spPr>
        <p:txBody>
          <a:bodyPr lIns="0" tIns="0" rIns="0" bIns="0" rtlCol="0" anchor="t">
            <a:spAutoFit/>
          </a:bodyPr>
          <a:lstStyle/>
          <a:p>
            <a:pPr algn="ctr">
              <a:lnSpc>
                <a:spcPts val="7897"/>
              </a:lnSpc>
            </a:pPr>
            <a:r>
              <a:rPr lang="en-US" sz="5640">
                <a:solidFill>
                  <a:srgbClr val="1E4599"/>
                </a:solidFill>
                <a:latin typeface="Montserrat"/>
                <a:ea typeface="Montserrat"/>
                <a:cs typeface="Montserrat"/>
                <a:sym typeface="Montserrat"/>
              </a:rPr>
              <a:t>Brad Zachowski </a:t>
            </a:r>
          </a:p>
          <a:p>
            <a:pPr algn="ctr">
              <a:lnSpc>
                <a:spcPts val="5180"/>
              </a:lnSpc>
            </a:pPr>
            <a:r>
              <a:rPr lang="en-US" sz="3700">
                <a:solidFill>
                  <a:srgbClr val="1E4599"/>
                </a:solidFill>
                <a:latin typeface="Montserrat"/>
                <a:ea typeface="Montserrat"/>
                <a:cs typeface="Montserrat"/>
                <a:sym typeface="Montserrat"/>
              </a:rPr>
              <a:t>with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9203" r="-3296"/>
            </a:stretch>
          </a:blipFill>
        </p:spPr>
        <p:txBody>
          <a:bodyPr/>
          <a:lstStyle/>
          <a:p>
            <a:endParaRPr lang="en-US"/>
          </a:p>
        </p:txBody>
      </p:sp>
      <p:sp>
        <p:nvSpPr>
          <p:cNvPr id="3" name="Freeform 3"/>
          <p:cNvSpPr/>
          <p:nvPr/>
        </p:nvSpPr>
        <p:spPr>
          <a:xfrm>
            <a:off x="1267362" y="3307671"/>
            <a:ext cx="6993406" cy="2670626"/>
          </a:xfrm>
          <a:custGeom>
            <a:avLst/>
            <a:gdLst/>
            <a:ahLst/>
            <a:cxnLst/>
            <a:rect l="l" t="t" r="r" b="b"/>
            <a:pathLst>
              <a:path w="6993406" h="2670626">
                <a:moveTo>
                  <a:pt x="0" y="0"/>
                </a:moveTo>
                <a:lnTo>
                  <a:pt x="6993406" y="0"/>
                </a:lnTo>
                <a:lnTo>
                  <a:pt x="6993406" y="2670625"/>
                </a:lnTo>
                <a:lnTo>
                  <a:pt x="0" y="2670625"/>
                </a:lnTo>
                <a:lnTo>
                  <a:pt x="0" y="0"/>
                </a:lnTo>
                <a:close/>
              </a:path>
            </a:pathLst>
          </a:custGeom>
          <a:blipFill>
            <a:blip r:embed="rId3"/>
            <a:stretch>
              <a:fillRect t="-36115" b="-38460"/>
            </a:stretch>
          </a:blipFill>
        </p:spPr>
        <p:txBody>
          <a:bodyPr/>
          <a:lstStyle/>
          <a:p>
            <a:endParaRPr lang="en-US"/>
          </a:p>
        </p:txBody>
      </p:sp>
      <p:sp>
        <p:nvSpPr>
          <p:cNvPr id="4" name="TextBox 4"/>
          <p:cNvSpPr txBox="1"/>
          <p:nvPr/>
        </p:nvSpPr>
        <p:spPr>
          <a:xfrm>
            <a:off x="970770" y="1242870"/>
            <a:ext cx="7812059" cy="1607185"/>
          </a:xfrm>
          <a:prstGeom prst="rect">
            <a:avLst/>
          </a:prstGeom>
        </p:spPr>
        <p:txBody>
          <a:bodyPr lIns="0" tIns="0" rIns="0" bIns="0" rtlCol="0" anchor="t">
            <a:spAutoFit/>
          </a:bodyPr>
          <a:lstStyle/>
          <a:p>
            <a:pPr algn="ctr">
              <a:lnSpc>
                <a:spcPts val="4340"/>
              </a:lnSpc>
            </a:pPr>
            <a:r>
              <a:rPr lang="en-US" sz="3100">
                <a:solidFill>
                  <a:srgbClr val="000000"/>
                </a:solidFill>
                <a:latin typeface="Montserrat"/>
                <a:ea typeface="Montserrat"/>
                <a:cs typeface="Montserrat"/>
                <a:sym typeface="Montserrat"/>
              </a:rPr>
              <a:t>Special thank you to our amazing managers! Without you - we wouldn’t be able to do what we 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9999" r="-10000"/>
            </a:stretch>
          </a:blipFill>
        </p:spPr>
        <p:txBody>
          <a:bodyPr/>
          <a:lstStyle/>
          <a:p>
            <a:endParaRPr lang="en-US"/>
          </a:p>
        </p:txBody>
      </p:sp>
      <p:sp>
        <p:nvSpPr>
          <p:cNvPr id="3" name="Freeform 3"/>
          <p:cNvSpPr/>
          <p:nvPr/>
        </p:nvSpPr>
        <p:spPr>
          <a:xfrm>
            <a:off x="4899519" y="4047355"/>
            <a:ext cx="731520" cy="785525"/>
          </a:xfrm>
          <a:custGeom>
            <a:avLst/>
            <a:gdLst/>
            <a:ahLst/>
            <a:cxnLst/>
            <a:rect l="l" t="t" r="r" b="b"/>
            <a:pathLst>
              <a:path w="731520" h="785525">
                <a:moveTo>
                  <a:pt x="0" y="0"/>
                </a:moveTo>
                <a:lnTo>
                  <a:pt x="731520" y="0"/>
                </a:lnTo>
                <a:lnTo>
                  <a:pt x="731520" y="785525"/>
                </a:lnTo>
                <a:lnTo>
                  <a:pt x="0" y="785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hlinkClick r:id="rId5" tooltip="https://www.instagram.com/compasshealthconsultants_/"/>
          </p:cNvPr>
          <p:cNvSpPr/>
          <p:nvPr/>
        </p:nvSpPr>
        <p:spPr>
          <a:xfrm>
            <a:off x="7865834" y="6477944"/>
            <a:ext cx="655444" cy="655444"/>
          </a:xfrm>
          <a:custGeom>
            <a:avLst/>
            <a:gdLst/>
            <a:ahLst/>
            <a:cxnLst/>
            <a:rect l="l" t="t" r="r" b="b"/>
            <a:pathLst>
              <a:path w="655444" h="655444">
                <a:moveTo>
                  <a:pt x="0" y="0"/>
                </a:moveTo>
                <a:lnTo>
                  <a:pt x="655444" y="0"/>
                </a:lnTo>
                <a:lnTo>
                  <a:pt x="655444" y="655444"/>
                </a:lnTo>
                <a:lnTo>
                  <a:pt x="0" y="655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hlinkClick r:id="rId8" tooltip="https://www.linkedin.com/company/compasshealthconsultants/"/>
          </p:cNvPr>
          <p:cNvSpPr/>
          <p:nvPr/>
        </p:nvSpPr>
        <p:spPr>
          <a:xfrm>
            <a:off x="5331653" y="6534616"/>
            <a:ext cx="598772" cy="598772"/>
          </a:xfrm>
          <a:custGeom>
            <a:avLst/>
            <a:gdLst/>
            <a:ahLst/>
            <a:cxnLst/>
            <a:rect l="l" t="t" r="r" b="b"/>
            <a:pathLst>
              <a:path w="598772" h="598772">
                <a:moveTo>
                  <a:pt x="0" y="0"/>
                </a:moveTo>
                <a:lnTo>
                  <a:pt x="598772" y="0"/>
                </a:lnTo>
                <a:lnTo>
                  <a:pt x="598772" y="598772"/>
                </a:lnTo>
                <a:lnTo>
                  <a:pt x="0" y="5987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a:hlinkClick r:id="rId11" tooltip="https://www.facebook.com/CompassHealthConsultants/"/>
          </p:cNvPr>
          <p:cNvSpPr/>
          <p:nvPr/>
        </p:nvSpPr>
        <p:spPr>
          <a:xfrm>
            <a:off x="6668652" y="6569982"/>
            <a:ext cx="266209" cy="563406"/>
          </a:xfrm>
          <a:custGeom>
            <a:avLst/>
            <a:gdLst/>
            <a:ahLst/>
            <a:cxnLst/>
            <a:rect l="l" t="t" r="r" b="b"/>
            <a:pathLst>
              <a:path w="266209" h="563406">
                <a:moveTo>
                  <a:pt x="0" y="0"/>
                </a:moveTo>
                <a:lnTo>
                  <a:pt x="266210" y="0"/>
                </a:lnTo>
                <a:lnTo>
                  <a:pt x="266210" y="563406"/>
                </a:lnTo>
                <a:lnTo>
                  <a:pt x="0" y="563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Freeform 7"/>
          <p:cNvSpPr/>
          <p:nvPr/>
        </p:nvSpPr>
        <p:spPr>
          <a:xfrm>
            <a:off x="135637" y="5299271"/>
            <a:ext cx="1790278" cy="1972758"/>
          </a:xfrm>
          <a:custGeom>
            <a:avLst/>
            <a:gdLst/>
            <a:ahLst/>
            <a:cxnLst/>
            <a:rect l="l" t="t" r="r" b="b"/>
            <a:pathLst>
              <a:path w="1790278" h="1972758">
                <a:moveTo>
                  <a:pt x="0" y="0"/>
                </a:moveTo>
                <a:lnTo>
                  <a:pt x="1790278" y="0"/>
                </a:lnTo>
                <a:lnTo>
                  <a:pt x="1790278" y="1972759"/>
                </a:lnTo>
                <a:lnTo>
                  <a:pt x="0" y="1972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p:cNvSpPr/>
          <p:nvPr/>
        </p:nvSpPr>
        <p:spPr>
          <a:xfrm>
            <a:off x="1168846" y="4014730"/>
            <a:ext cx="2995515" cy="1636300"/>
          </a:xfrm>
          <a:custGeom>
            <a:avLst/>
            <a:gdLst/>
            <a:ahLst/>
            <a:cxnLst/>
            <a:rect l="l" t="t" r="r" b="b"/>
            <a:pathLst>
              <a:path w="2995515" h="1636300">
                <a:moveTo>
                  <a:pt x="0" y="0"/>
                </a:moveTo>
                <a:lnTo>
                  <a:pt x="2995515" y="0"/>
                </a:lnTo>
                <a:lnTo>
                  <a:pt x="2995515" y="1636300"/>
                </a:lnTo>
                <a:lnTo>
                  <a:pt x="0" y="1636300"/>
                </a:lnTo>
                <a:lnTo>
                  <a:pt x="0" y="0"/>
                </a:lnTo>
                <a:close/>
              </a:path>
            </a:pathLst>
          </a:custGeom>
          <a:blipFill>
            <a:blip r:embed="rId16"/>
            <a:stretch>
              <a:fillRect/>
            </a:stretch>
          </a:blipFill>
        </p:spPr>
        <p:txBody>
          <a:bodyPr/>
          <a:lstStyle/>
          <a:p>
            <a:endParaRPr lang="en-US"/>
          </a:p>
        </p:txBody>
      </p:sp>
      <p:sp>
        <p:nvSpPr>
          <p:cNvPr id="9" name="TextBox 9"/>
          <p:cNvSpPr txBox="1"/>
          <p:nvPr/>
        </p:nvSpPr>
        <p:spPr>
          <a:xfrm>
            <a:off x="2117986" y="1201153"/>
            <a:ext cx="5517627" cy="1135639"/>
          </a:xfrm>
          <a:prstGeom prst="rect">
            <a:avLst/>
          </a:prstGeom>
        </p:spPr>
        <p:txBody>
          <a:bodyPr lIns="0" tIns="0" rIns="0" bIns="0" rtlCol="0" anchor="t">
            <a:spAutoFit/>
          </a:bodyPr>
          <a:lstStyle/>
          <a:p>
            <a:pPr algn="ctr">
              <a:lnSpc>
                <a:spcPts val="3030"/>
              </a:lnSpc>
            </a:pPr>
            <a:r>
              <a:rPr lang="en-US" sz="2164">
                <a:solidFill>
                  <a:srgbClr val="341919"/>
                </a:solidFill>
                <a:latin typeface="Montserrat"/>
                <a:ea typeface="Montserrat"/>
                <a:cs typeface="Montserrat"/>
                <a:sym typeface="Montserrat"/>
              </a:rPr>
              <a:t>Sell your first application by next Friday, March 21th &amp; receive a Compass shirt* and $100 lead credits!</a:t>
            </a:r>
          </a:p>
        </p:txBody>
      </p:sp>
      <p:sp>
        <p:nvSpPr>
          <p:cNvPr id="10" name="TextBox 10"/>
          <p:cNvSpPr txBox="1"/>
          <p:nvPr/>
        </p:nvSpPr>
        <p:spPr>
          <a:xfrm>
            <a:off x="1868649" y="313718"/>
            <a:ext cx="6016303" cy="613410"/>
          </a:xfrm>
          <a:prstGeom prst="rect">
            <a:avLst/>
          </a:prstGeom>
        </p:spPr>
        <p:txBody>
          <a:bodyPr lIns="0" tIns="0" rIns="0" bIns="0" rtlCol="0" anchor="t">
            <a:spAutoFit/>
          </a:bodyPr>
          <a:lstStyle/>
          <a:p>
            <a:pPr algn="ctr">
              <a:lnSpc>
                <a:spcPts val="5040"/>
              </a:lnSpc>
            </a:pPr>
            <a:r>
              <a:rPr lang="en-US" sz="3600">
                <a:solidFill>
                  <a:srgbClr val="341919"/>
                </a:solidFill>
                <a:latin typeface="Gulfs Display"/>
                <a:ea typeface="Gulfs Display"/>
                <a:cs typeface="Gulfs Display"/>
                <a:sym typeface="Gulfs Display"/>
              </a:rPr>
              <a:t>ATTENTION NEW AGENTS</a:t>
            </a:r>
          </a:p>
        </p:txBody>
      </p:sp>
      <p:sp>
        <p:nvSpPr>
          <p:cNvPr id="11" name="TextBox 11"/>
          <p:cNvSpPr txBox="1"/>
          <p:nvPr/>
        </p:nvSpPr>
        <p:spPr>
          <a:xfrm>
            <a:off x="2844723" y="2501919"/>
            <a:ext cx="4109591" cy="735964"/>
          </a:xfrm>
          <a:prstGeom prst="rect">
            <a:avLst/>
          </a:prstGeom>
        </p:spPr>
        <p:txBody>
          <a:bodyPr lIns="0" tIns="0" rIns="0" bIns="0" rtlCol="0" anchor="t">
            <a:spAutoFit/>
          </a:bodyPr>
          <a:lstStyle/>
          <a:p>
            <a:pPr algn="ctr">
              <a:lnSpc>
                <a:spcPts val="1960"/>
              </a:lnSpc>
            </a:pPr>
            <a:r>
              <a:rPr lang="en-US" sz="1400">
                <a:solidFill>
                  <a:srgbClr val="341919"/>
                </a:solidFill>
                <a:latin typeface="Montserrat"/>
                <a:ea typeface="Montserrat"/>
                <a:cs typeface="Montserrat"/>
                <a:sym typeface="Montserrat"/>
              </a:rPr>
              <a:t>*May be substituted for a $50 CHC store credit</a:t>
            </a:r>
          </a:p>
          <a:p>
            <a:pPr algn="ctr">
              <a:lnSpc>
                <a:spcPts val="1960"/>
              </a:lnSpc>
            </a:pPr>
            <a:endParaRPr lang="en-US" sz="1400">
              <a:solidFill>
                <a:srgbClr val="341919"/>
              </a:solidFill>
              <a:latin typeface="Montserrat"/>
              <a:ea typeface="Montserrat"/>
              <a:cs typeface="Montserrat"/>
              <a:sym typeface="Montserrat"/>
            </a:endParaRPr>
          </a:p>
          <a:p>
            <a:pPr algn="ctr">
              <a:lnSpc>
                <a:spcPts val="1960"/>
              </a:lnSpc>
            </a:pPr>
            <a:r>
              <a:rPr lang="en-US" sz="1400">
                <a:solidFill>
                  <a:srgbClr val="341919"/>
                </a:solidFill>
                <a:latin typeface="Montserrat"/>
                <a:ea typeface="Montserrat"/>
                <a:cs typeface="Montserrat"/>
                <a:sym typeface="Montserrat"/>
              </a:rPr>
              <a:t>Email mkrivelow@chcquotes.com to receive</a:t>
            </a:r>
          </a:p>
        </p:txBody>
      </p:sp>
      <p:sp>
        <p:nvSpPr>
          <p:cNvPr id="12" name="TextBox 12"/>
          <p:cNvSpPr txBox="1"/>
          <p:nvPr/>
        </p:nvSpPr>
        <p:spPr>
          <a:xfrm>
            <a:off x="4644096" y="4317375"/>
            <a:ext cx="4171492" cy="1935219"/>
          </a:xfrm>
          <a:prstGeom prst="rect">
            <a:avLst/>
          </a:prstGeom>
        </p:spPr>
        <p:txBody>
          <a:bodyPr lIns="0" tIns="0" rIns="0" bIns="0" rtlCol="0" anchor="t">
            <a:spAutoFit/>
          </a:bodyPr>
          <a:lstStyle/>
          <a:p>
            <a:pPr algn="ctr">
              <a:lnSpc>
                <a:spcPts val="2196"/>
              </a:lnSpc>
            </a:pPr>
            <a:r>
              <a:rPr lang="en-US" sz="1568">
                <a:solidFill>
                  <a:srgbClr val="341919"/>
                </a:solidFill>
                <a:latin typeface="Montserrat"/>
                <a:ea typeface="Montserrat"/>
                <a:cs typeface="Montserrat"/>
                <a:sym typeface="Montserrat"/>
              </a:rPr>
              <a:t>Connect with us!</a:t>
            </a:r>
          </a:p>
          <a:p>
            <a:pPr algn="ctr">
              <a:lnSpc>
                <a:spcPts val="2196"/>
              </a:lnSpc>
            </a:pPr>
            <a:r>
              <a:rPr lang="en-US" sz="1568">
                <a:solidFill>
                  <a:srgbClr val="341919"/>
                </a:solidFill>
                <a:latin typeface="Montserrat"/>
                <a:ea typeface="Montserrat"/>
                <a:cs typeface="Montserrat"/>
                <a:sym typeface="Montserrat"/>
              </a:rPr>
              <a:t>If you’re not receiving CHC communications (email and texts), please email Mari Krivelow at mkrivelow@chcquotes.com</a:t>
            </a:r>
          </a:p>
          <a:p>
            <a:pPr algn="ctr">
              <a:lnSpc>
                <a:spcPts val="2196"/>
              </a:lnSpc>
            </a:pPr>
            <a:endParaRPr lang="en-US" sz="1568">
              <a:solidFill>
                <a:srgbClr val="341919"/>
              </a:solidFill>
              <a:latin typeface="Montserrat"/>
              <a:ea typeface="Montserrat"/>
              <a:cs typeface="Montserrat"/>
              <a:sym typeface="Montserrat"/>
            </a:endParaRPr>
          </a:p>
          <a:p>
            <a:pPr algn="ctr">
              <a:lnSpc>
                <a:spcPts val="2196"/>
              </a:lnSpc>
            </a:pPr>
            <a:r>
              <a:rPr lang="en-US" sz="1568">
                <a:solidFill>
                  <a:srgbClr val="341919"/>
                </a:solidFill>
                <a:latin typeface="Montserrat"/>
                <a:ea typeface="Montserrat"/>
                <a:cs typeface="Montserrat"/>
                <a:sym typeface="Montserrat"/>
              </a:rPr>
              <a:t>Follow us!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a:off x="0" y="0"/>
            <a:ext cx="2709237" cy="2778704"/>
          </a:xfrm>
          <a:custGeom>
            <a:avLst/>
            <a:gdLst/>
            <a:ahLst/>
            <a:cxnLst/>
            <a:rect l="l" t="t" r="r" b="b"/>
            <a:pathLst>
              <a:path w="2709237" h="2778704">
                <a:moveTo>
                  <a:pt x="0" y="0"/>
                </a:moveTo>
                <a:lnTo>
                  <a:pt x="2709237" y="0"/>
                </a:lnTo>
                <a:lnTo>
                  <a:pt x="2709237" y="2778704"/>
                </a:lnTo>
                <a:lnTo>
                  <a:pt x="0" y="277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40508" y="5180763"/>
            <a:ext cx="2113092" cy="2134437"/>
          </a:xfrm>
          <a:custGeom>
            <a:avLst/>
            <a:gdLst/>
            <a:ahLst/>
            <a:cxnLst/>
            <a:rect l="l" t="t" r="r" b="b"/>
            <a:pathLst>
              <a:path w="2113092" h="2134437">
                <a:moveTo>
                  <a:pt x="0" y="0"/>
                </a:moveTo>
                <a:lnTo>
                  <a:pt x="2113092" y="0"/>
                </a:lnTo>
                <a:lnTo>
                  <a:pt x="2113092" y="2134437"/>
                </a:lnTo>
                <a:lnTo>
                  <a:pt x="0" y="2134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426464" y="2712029"/>
            <a:ext cx="7589993" cy="2639574"/>
          </a:xfrm>
          <a:prstGeom prst="rect">
            <a:avLst/>
          </a:prstGeom>
        </p:spPr>
        <p:txBody>
          <a:bodyPr lIns="0" tIns="0" rIns="0" bIns="0" rtlCol="0" anchor="t">
            <a:spAutoFit/>
          </a:bodyPr>
          <a:lstStyle/>
          <a:p>
            <a:pPr algn="ctr">
              <a:lnSpc>
                <a:spcPts val="2366"/>
              </a:lnSpc>
            </a:pPr>
            <a:endParaRPr/>
          </a:p>
          <a:p>
            <a:pPr algn="ctr">
              <a:lnSpc>
                <a:spcPts val="2366"/>
              </a:lnSpc>
            </a:pPr>
            <a:r>
              <a:rPr lang="en-US" sz="1416" b="1">
                <a:solidFill>
                  <a:srgbClr val="000000"/>
                </a:solidFill>
                <a:latin typeface="Montserrat Bold"/>
                <a:ea typeface="Montserrat Bold"/>
                <a:cs typeface="Montserrat Bold"/>
                <a:sym typeface="Montserrat Bold"/>
              </a:rPr>
              <a:t>Our next CHC New Agent Training &amp; Development is March 25 &amp; 26th in Tampa &amp; STL. Send your referrals to Liz Wardrop, ewardrop@chcquotes.com, and you could get a $1,000 cash bonus when the new recruit hits their 10th paid application. The new agent must hit the 10th paid application in their first</a:t>
            </a:r>
          </a:p>
          <a:p>
            <a:pPr algn="ctr">
              <a:lnSpc>
                <a:spcPts val="2366"/>
              </a:lnSpc>
            </a:pPr>
            <a:r>
              <a:rPr lang="en-US" sz="1416" b="1">
                <a:solidFill>
                  <a:srgbClr val="000000"/>
                </a:solidFill>
                <a:latin typeface="Montserrat Bold"/>
                <a:ea typeface="Montserrat Bold"/>
                <a:cs typeface="Montserrat Bold"/>
                <a:sym typeface="Montserrat Bold"/>
              </a:rPr>
              <a:t>three months.</a:t>
            </a:r>
          </a:p>
          <a:p>
            <a:pPr algn="ctr">
              <a:lnSpc>
                <a:spcPts val="2366"/>
              </a:lnSpc>
            </a:pPr>
            <a:endParaRPr lang="en-US" sz="1416" b="1">
              <a:solidFill>
                <a:srgbClr val="000000"/>
              </a:solidFill>
              <a:latin typeface="Montserrat Bold"/>
              <a:ea typeface="Montserrat Bold"/>
              <a:cs typeface="Montserrat Bold"/>
              <a:sym typeface="Montserrat Bold"/>
            </a:endParaRPr>
          </a:p>
          <a:p>
            <a:pPr algn="ctr">
              <a:lnSpc>
                <a:spcPts val="2366"/>
              </a:lnSpc>
            </a:pPr>
            <a:r>
              <a:rPr lang="en-US" sz="1416" b="1">
                <a:solidFill>
                  <a:srgbClr val="000000"/>
                </a:solidFill>
                <a:latin typeface="Montserrat Bold"/>
                <a:ea typeface="Montserrat Bold"/>
                <a:cs typeface="Montserrat Bold"/>
                <a:sym typeface="Montserrat Bold"/>
              </a:rPr>
              <a:t>*Must have a $25 minimum premium per application</a:t>
            </a:r>
          </a:p>
          <a:p>
            <a:pPr algn="ctr">
              <a:lnSpc>
                <a:spcPts val="2366"/>
              </a:lnSpc>
            </a:pPr>
            <a:r>
              <a:rPr lang="en-US" sz="1416" b="1">
                <a:solidFill>
                  <a:srgbClr val="000000"/>
                </a:solidFill>
                <a:latin typeface="Montserrat Bold"/>
                <a:ea typeface="Montserrat Bold"/>
                <a:cs typeface="Montserrat Bold"/>
                <a:sym typeface="Montserrat Bold"/>
              </a:rPr>
              <a:t>*ACA plans do not qualify</a:t>
            </a:r>
          </a:p>
        </p:txBody>
      </p:sp>
      <p:sp>
        <p:nvSpPr>
          <p:cNvPr id="5" name="Freeform 5"/>
          <p:cNvSpPr/>
          <p:nvPr/>
        </p:nvSpPr>
        <p:spPr>
          <a:xfrm>
            <a:off x="-275995" y="5188915"/>
            <a:ext cx="3901440" cy="2789530"/>
          </a:xfrm>
          <a:custGeom>
            <a:avLst/>
            <a:gdLst/>
            <a:ahLst/>
            <a:cxnLst/>
            <a:rect l="l" t="t" r="r" b="b"/>
            <a:pathLst>
              <a:path w="3901440" h="2789530">
                <a:moveTo>
                  <a:pt x="0" y="0"/>
                </a:moveTo>
                <a:lnTo>
                  <a:pt x="3901440" y="0"/>
                </a:lnTo>
                <a:lnTo>
                  <a:pt x="3901440" y="2789530"/>
                </a:lnTo>
                <a:lnTo>
                  <a:pt x="0" y="2789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017890" y="10228"/>
            <a:ext cx="1997134" cy="2288978"/>
          </a:xfrm>
          <a:custGeom>
            <a:avLst/>
            <a:gdLst/>
            <a:ahLst/>
            <a:cxnLst/>
            <a:rect l="l" t="t" r="r" b="b"/>
            <a:pathLst>
              <a:path w="1997134" h="2288978">
                <a:moveTo>
                  <a:pt x="0" y="0"/>
                </a:moveTo>
                <a:lnTo>
                  <a:pt x="1997133" y="0"/>
                </a:lnTo>
                <a:lnTo>
                  <a:pt x="1997133" y="2288978"/>
                </a:lnTo>
                <a:lnTo>
                  <a:pt x="0" y="2288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09237" y="225804"/>
            <a:ext cx="5901870" cy="1734002"/>
          </a:xfrm>
          <a:prstGeom prst="rect">
            <a:avLst/>
          </a:prstGeom>
        </p:spPr>
        <p:txBody>
          <a:bodyPr lIns="0" tIns="0" rIns="0" bIns="0" rtlCol="0" anchor="t">
            <a:spAutoFit/>
          </a:bodyPr>
          <a:lstStyle/>
          <a:p>
            <a:pPr algn="ctr">
              <a:lnSpc>
                <a:spcPts val="4704"/>
              </a:lnSpc>
            </a:pPr>
            <a:r>
              <a:rPr lang="en-US" sz="2816">
                <a:solidFill>
                  <a:srgbClr val="000000"/>
                </a:solidFill>
                <a:latin typeface="TAN Headline"/>
                <a:ea typeface="TAN Headline"/>
                <a:cs typeface="TAN Headline"/>
                <a:sym typeface="TAN Headline"/>
              </a:rPr>
              <a:t>Do you know someone looking for a new career? </a:t>
            </a:r>
          </a:p>
          <a:p>
            <a:pPr algn="ctr">
              <a:lnSpc>
                <a:spcPts val="2199"/>
              </a:lnSpc>
            </a:pPr>
            <a:endParaRPr lang="en-US" sz="2816">
              <a:solidFill>
                <a:srgbClr val="000000"/>
              </a:solidFill>
              <a:latin typeface="TAN Headline"/>
              <a:ea typeface="TAN Headline"/>
              <a:cs typeface="TAN Headline"/>
              <a:sym typeface="TAN Headline"/>
            </a:endParaRPr>
          </a:p>
          <a:p>
            <a:pPr algn="ctr">
              <a:lnSpc>
                <a:spcPts val="2199"/>
              </a:lnSpc>
            </a:pPr>
            <a:endParaRPr lang="en-US" sz="2816">
              <a:solidFill>
                <a:srgbClr val="000000"/>
              </a:solidFill>
              <a:latin typeface="TAN Headline"/>
              <a:ea typeface="TAN Headline"/>
              <a:cs typeface="TAN Headline"/>
              <a:sym typeface="TAN Headlin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170165" y="61134"/>
            <a:ext cx="1018691" cy="1018691"/>
          </a:xfrm>
          <a:custGeom>
            <a:avLst/>
            <a:gdLst/>
            <a:ahLst/>
            <a:cxnLst/>
            <a:rect l="l" t="t" r="r" b="b"/>
            <a:pathLst>
              <a:path w="1018691" h="1018691">
                <a:moveTo>
                  <a:pt x="0" y="0"/>
                </a:moveTo>
                <a:lnTo>
                  <a:pt x="1018691" y="0"/>
                </a:lnTo>
                <a:lnTo>
                  <a:pt x="1018691" y="1018691"/>
                </a:lnTo>
                <a:lnTo>
                  <a:pt x="0" y="1018691"/>
                </a:lnTo>
                <a:lnTo>
                  <a:pt x="0" y="0"/>
                </a:lnTo>
                <a:close/>
              </a:path>
            </a:pathLst>
          </a:custGeom>
          <a:blipFill>
            <a:blip r:embed="rId2"/>
            <a:stretch>
              <a:fillRect/>
            </a:stretch>
          </a:blipFill>
        </p:spPr>
        <p:txBody>
          <a:bodyPr/>
          <a:lstStyle/>
          <a:p>
            <a:endParaRPr lang="en-US"/>
          </a:p>
        </p:txBody>
      </p:sp>
      <p:sp>
        <p:nvSpPr>
          <p:cNvPr id="3" name="Freeform 3"/>
          <p:cNvSpPr/>
          <p:nvPr/>
        </p:nvSpPr>
        <p:spPr>
          <a:xfrm>
            <a:off x="5120640" y="5033789"/>
            <a:ext cx="4319032" cy="388713"/>
          </a:xfrm>
          <a:custGeom>
            <a:avLst/>
            <a:gdLst/>
            <a:ahLst/>
            <a:cxnLst/>
            <a:rect l="l" t="t" r="r" b="b"/>
            <a:pathLst>
              <a:path w="4319032" h="388713">
                <a:moveTo>
                  <a:pt x="0" y="0"/>
                </a:moveTo>
                <a:lnTo>
                  <a:pt x="4319032" y="0"/>
                </a:lnTo>
                <a:lnTo>
                  <a:pt x="4319032" y="388713"/>
                </a:lnTo>
                <a:lnTo>
                  <a:pt x="0" y="38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120640" y="5850573"/>
            <a:ext cx="4319032" cy="388713"/>
          </a:xfrm>
          <a:custGeom>
            <a:avLst/>
            <a:gdLst/>
            <a:ahLst/>
            <a:cxnLst/>
            <a:rect l="l" t="t" r="r" b="b"/>
            <a:pathLst>
              <a:path w="4319032" h="388713">
                <a:moveTo>
                  <a:pt x="0" y="0"/>
                </a:moveTo>
                <a:lnTo>
                  <a:pt x="4319032" y="0"/>
                </a:lnTo>
                <a:lnTo>
                  <a:pt x="4319032" y="388713"/>
                </a:lnTo>
                <a:lnTo>
                  <a:pt x="0" y="38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251767" y="165334"/>
            <a:ext cx="7250066" cy="1828981"/>
            <a:chOff x="0" y="0"/>
            <a:chExt cx="9666755" cy="2438642"/>
          </a:xfrm>
        </p:grpSpPr>
        <p:sp>
          <p:nvSpPr>
            <p:cNvPr id="6" name="TextBox 6"/>
            <p:cNvSpPr txBox="1"/>
            <p:nvPr/>
          </p:nvSpPr>
          <p:spPr>
            <a:xfrm>
              <a:off x="0" y="9525"/>
              <a:ext cx="9666755" cy="795875"/>
            </a:xfrm>
            <a:prstGeom prst="rect">
              <a:avLst/>
            </a:prstGeom>
          </p:spPr>
          <p:txBody>
            <a:bodyPr lIns="0" tIns="0" rIns="0" bIns="0" rtlCol="0" anchor="t">
              <a:spAutoFit/>
            </a:bodyPr>
            <a:lstStyle/>
            <a:p>
              <a:pPr algn="ctr">
                <a:lnSpc>
                  <a:spcPts val="4352"/>
                </a:lnSpc>
              </a:pPr>
              <a:r>
                <a:rPr lang="en-US" sz="3956" b="1" spc="735">
                  <a:solidFill>
                    <a:srgbClr val="000000"/>
                  </a:solidFill>
                  <a:latin typeface="Coco Gothic Bold"/>
                  <a:ea typeface="Coco Gothic Bold"/>
                  <a:cs typeface="Coco Gothic Bold"/>
                  <a:sym typeface="Coco Gothic Bold"/>
                </a:rPr>
                <a:t>UPCOMING</a:t>
              </a:r>
            </a:p>
          </p:txBody>
        </p:sp>
        <p:sp>
          <p:nvSpPr>
            <p:cNvPr id="7" name="TextBox 7"/>
            <p:cNvSpPr txBox="1"/>
            <p:nvPr/>
          </p:nvSpPr>
          <p:spPr>
            <a:xfrm>
              <a:off x="0" y="822771"/>
              <a:ext cx="9666755" cy="1615871"/>
            </a:xfrm>
            <a:prstGeom prst="rect">
              <a:avLst/>
            </a:prstGeom>
          </p:spPr>
          <p:txBody>
            <a:bodyPr lIns="0" tIns="0" rIns="0" bIns="0" rtlCol="0" anchor="t">
              <a:spAutoFit/>
            </a:bodyPr>
            <a:lstStyle/>
            <a:p>
              <a:pPr algn="ctr">
                <a:lnSpc>
                  <a:spcPts val="7466"/>
                </a:lnSpc>
              </a:pPr>
              <a:r>
                <a:rPr lang="en-US" sz="8295" b="1">
                  <a:solidFill>
                    <a:srgbClr val="000000"/>
                  </a:solidFill>
                  <a:latin typeface="ITC New Baskerville Semi-Bold"/>
                  <a:ea typeface="ITC New Baskerville Semi-Bold"/>
                  <a:cs typeface="ITC New Baskerville Semi-Bold"/>
                  <a:sym typeface="ITC New Baskerville Semi-Bold"/>
                </a:rPr>
                <a:t>TRAININGS</a:t>
              </a:r>
            </a:p>
          </p:txBody>
        </p:sp>
      </p:grpSp>
      <p:sp>
        <p:nvSpPr>
          <p:cNvPr id="8" name="TextBox 8"/>
          <p:cNvSpPr txBox="1"/>
          <p:nvPr/>
        </p:nvSpPr>
        <p:spPr>
          <a:xfrm>
            <a:off x="571006" y="1892172"/>
            <a:ext cx="1454089" cy="339725"/>
          </a:xfrm>
          <a:prstGeom prst="rect">
            <a:avLst/>
          </a:prstGeom>
        </p:spPr>
        <p:txBody>
          <a:bodyPr wrap="square" lIns="0" tIns="0" rIns="0" bIns="0" rtlCol="0" anchor="t">
            <a:spAutoFit/>
          </a:bodyPr>
          <a:lstStyle/>
          <a:p>
            <a:pPr algn="ctr">
              <a:lnSpc>
                <a:spcPts val="2800"/>
              </a:lnSpc>
            </a:pPr>
            <a:r>
              <a:rPr lang="en-US" sz="2000" b="1" dirty="0">
                <a:solidFill>
                  <a:srgbClr val="000000"/>
                </a:solidFill>
                <a:latin typeface="Montserrat Bold"/>
                <a:ea typeface="Montserrat Bold"/>
                <a:cs typeface="Montserrat Bold"/>
                <a:sym typeface="Montserrat Bold"/>
              </a:rPr>
              <a:t>Kickstart</a:t>
            </a:r>
          </a:p>
        </p:txBody>
      </p:sp>
      <p:sp>
        <p:nvSpPr>
          <p:cNvPr id="9" name="TextBox 9"/>
          <p:cNvSpPr txBox="1"/>
          <p:nvPr/>
        </p:nvSpPr>
        <p:spPr>
          <a:xfrm>
            <a:off x="679511" y="2283240"/>
            <a:ext cx="3584823" cy="18243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14 &amp; 28 - Attitude is Everything</a:t>
            </a:r>
          </a:p>
          <a:p>
            <a:pPr algn="l">
              <a:lnSpc>
                <a:spcPts val="1819"/>
              </a:lnSpc>
            </a:pPr>
            <a:r>
              <a:rPr lang="en-US" sz="1299">
                <a:solidFill>
                  <a:srgbClr val="000000"/>
                </a:solidFill>
                <a:latin typeface="Montserrat"/>
                <a:ea typeface="Montserrat"/>
                <a:cs typeface="Montserrat"/>
                <a:sym typeface="Montserrat"/>
              </a:rPr>
              <a:t>March 17: Elevator Speech &amp; First 5 Seconds</a:t>
            </a:r>
          </a:p>
          <a:p>
            <a:pPr algn="l">
              <a:lnSpc>
                <a:spcPts val="1819"/>
              </a:lnSpc>
            </a:pPr>
            <a:r>
              <a:rPr lang="en-US" sz="1299">
                <a:solidFill>
                  <a:srgbClr val="000000"/>
                </a:solidFill>
                <a:latin typeface="Montserrat"/>
                <a:ea typeface="Montserrat"/>
                <a:cs typeface="Montserrat"/>
                <a:sym typeface="Montserrat"/>
              </a:rPr>
              <a:t>March 18: Expectations &amp; Action Plans</a:t>
            </a:r>
          </a:p>
          <a:p>
            <a:pPr algn="l">
              <a:lnSpc>
                <a:spcPts val="1819"/>
              </a:lnSpc>
            </a:pPr>
            <a:r>
              <a:rPr lang="en-US" sz="1299">
                <a:solidFill>
                  <a:srgbClr val="000000"/>
                </a:solidFill>
                <a:latin typeface="Montserrat"/>
                <a:ea typeface="Montserrat"/>
                <a:cs typeface="Montserrat"/>
                <a:sym typeface="Montserrat"/>
              </a:rPr>
              <a:t>March 19 Show Me the Money</a:t>
            </a:r>
          </a:p>
          <a:p>
            <a:pPr algn="l">
              <a:lnSpc>
                <a:spcPts val="1819"/>
              </a:lnSpc>
            </a:pPr>
            <a:r>
              <a:rPr lang="en-US" sz="1299">
                <a:solidFill>
                  <a:srgbClr val="000000"/>
                </a:solidFill>
                <a:latin typeface="Montserrat"/>
                <a:ea typeface="Montserrat"/>
                <a:cs typeface="Montserrat"/>
                <a:sym typeface="Montserrat"/>
              </a:rPr>
              <a:t>March 20: Handling Objections</a:t>
            </a:r>
          </a:p>
          <a:p>
            <a:pPr algn="l">
              <a:lnSpc>
                <a:spcPts val="1819"/>
              </a:lnSpc>
            </a:pPr>
            <a:r>
              <a:rPr lang="en-US" sz="1299">
                <a:solidFill>
                  <a:srgbClr val="000000"/>
                </a:solidFill>
                <a:latin typeface="Montserrat"/>
                <a:ea typeface="Montserrat"/>
                <a:cs typeface="Montserrat"/>
                <a:sym typeface="Montserrat"/>
              </a:rPr>
              <a:t>March 21: How to Build Your Business</a:t>
            </a:r>
          </a:p>
          <a:p>
            <a:pPr algn="l">
              <a:lnSpc>
                <a:spcPts val="1819"/>
              </a:lnSpc>
            </a:pPr>
            <a:r>
              <a:rPr lang="en-US" sz="1299">
                <a:solidFill>
                  <a:srgbClr val="000000"/>
                </a:solidFill>
                <a:latin typeface="Montserrat"/>
                <a:ea typeface="Montserrat"/>
                <a:cs typeface="Montserrat"/>
                <a:sym typeface="Montserrat"/>
              </a:rPr>
              <a:t>March 27: Foundations</a:t>
            </a:r>
          </a:p>
          <a:p>
            <a:pPr algn="l">
              <a:lnSpc>
                <a:spcPts val="1819"/>
              </a:lnSpc>
            </a:pPr>
            <a:endParaRPr lang="en-US" sz="1299">
              <a:solidFill>
                <a:srgbClr val="000000"/>
              </a:solidFill>
              <a:latin typeface="Montserrat"/>
              <a:ea typeface="Montserrat"/>
              <a:cs typeface="Montserrat"/>
              <a:sym typeface="Montserrat"/>
            </a:endParaRPr>
          </a:p>
        </p:txBody>
      </p:sp>
      <p:sp>
        <p:nvSpPr>
          <p:cNvPr id="10" name="TextBox 10"/>
          <p:cNvSpPr txBox="1"/>
          <p:nvPr/>
        </p:nvSpPr>
        <p:spPr>
          <a:xfrm>
            <a:off x="514847" y="4199504"/>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Thursday Trainings</a:t>
            </a:r>
          </a:p>
        </p:txBody>
      </p:sp>
      <p:sp>
        <p:nvSpPr>
          <p:cNvPr id="11" name="TextBox 11"/>
          <p:cNvSpPr txBox="1"/>
          <p:nvPr/>
        </p:nvSpPr>
        <p:spPr>
          <a:xfrm>
            <a:off x="679511" y="4510654"/>
            <a:ext cx="2797969" cy="4527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20: Group Insurance</a:t>
            </a:r>
          </a:p>
          <a:p>
            <a:pPr algn="l">
              <a:lnSpc>
                <a:spcPts val="1819"/>
              </a:lnSpc>
            </a:pPr>
            <a:r>
              <a:rPr lang="en-US" sz="1299">
                <a:solidFill>
                  <a:srgbClr val="000000"/>
                </a:solidFill>
                <a:latin typeface="Montserrat"/>
                <a:ea typeface="Montserrat"/>
                <a:cs typeface="Montserrat"/>
                <a:sym typeface="Montserrat"/>
              </a:rPr>
              <a:t>March 27: JK Agency Updates Call</a:t>
            </a:r>
          </a:p>
        </p:txBody>
      </p:sp>
      <p:sp>
        <p:nvSpPr>
          <p:cNvPr id="12" name="TextBox 12"/>
          <p:cNvSpPr txBox="1"/>
          <p:nvPr/>
        </p:nvSpPr>
        <p:spPr>
          <a:xfrm>
            <a:off x="347824" y="5273138"/>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Monday Madness</a:t>
            </a:r>
          </a:p>
        </p:txBody>
      </p:sp>
      <p:sp>
        <p:nvSpPr>
          <p:cNvPr id="13" name="TextBox 13"/>
          <p:cNvSpPr txBox="1"/>
          <p:nvPr/>
        </p:nvSpPr>
        <p:spPr>
          <a:xfrm>
            <a:off x="679511" y="5599740"/>
            <a:ext cx="1878211" cy="4527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17: EHP</a:t>
            </a:r>
          </a:p>
          <a:p>
            <a:pPr algn="l">
              <a:lnSpc>
                <a:spcPts val="1819"/>
              </a:lnSpc>
            </a:pPr>
            <a:r>
              <a:rPr lang="en-US" sz="1299">
                <a:solidFill>
                  <a:srgbClr val="000000"/>
                </a:solidFill>
                <a:latin typeface="Montserrat"/>
                <a:ea typeface="Montserrat"/>
                <a:cs typeface="Montserrat"/>
                <a:sym typeface="Montserrat"/>
              </a:rPr>
              <a:t>March 24: Enroll Prime</a:t>
            </a:r>
          </a:p>
        </p:txBody>
      </p:sp>
      <p:sp>
        <p:nvSpPr>
          <p:cNvPr id="14" name="TextBox 14"/>
          <p:cNvSpPr txBox="1"/>
          <p:nvPr/>
        </p:nvSpPr>
        <p:spPr>
          <a:xfrm>
            <a:off x="5140681" y="1967200"/>
            <a:ext cx="3217548" cy="339725"/>
          </a:xfrm>
          <a:prstGeom prst="rect">
            <a:avLst/>
          </a:prstGeom>
        </p:spPr>
        <p:txBody>
          <a:bodyPr wrap="square" lIns="0" tIns="0" rIns="0" bIns="0" rtlCol="0" anchor="t">
            <a:spAutoFit/>
          </a:bodyPr>
          <a:lstStyle/>
          <a:p>
            <a:pPr algn="ctr">
              <a:lnSpc>
                <a:spcPts val="2800"/>
              </a:lnSpc>
            </a:pPr>
            <a:r>
              <a:rPr lang="en-US" sz="2000" b="1" dirty="0">
                <a:solidFill>
                  <a:srgbClr val="000000"/>
                </a:solidFill>
                <a:latin typeface="Montserrat Bold"/>
                <a:ea typeface="Montserrat Bold"/>
                <a:cs typeface="Montserrat Bold"/>
                <a:sym typeface="Montserrat Bold"/>
              </a:rPr>
              <a:t>Team Dials with Q&amp;A</a:t>
            </a:r>
          </a:p>
        </p:txBody>
      </p:sp>
      <p:sp>
        <p:nvSpPr>
          <p:cNvPr id="15" name="TextBox 15"/>
          <p:cNvSpPr txBox="1"/>
          <p:nvPr/>
        </p:nvSpPr>
        <p:spPr>
          <a:xfrm>
            <a:off x="5380623" y="2283247"/>
            <a:ext cx="999530"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18, 25</a:t>
            </a:r>
          </a:p>
        </p:txBody>
      </p:sp>
      <p:sp>
        <p:nvSpPr>
          <p:cNvPr id="16" name="TextBox 16"/>
          <p:cNvSpPr txBox="1"/>
          <p:nvPr/>
        </p:nvSpPr>
        <p:spPr>
          <a:xfrm>
            <a:off x="5347196" y="2608678"/>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New Agent Training</a:t>
            </a:r>
          </a:p>
        </p:txBody>
      </p:sp>
      <p:sp>
        <p:nvSpPr>
          <p:cNvPr id="17" name="TextBox 17"/>
          <p:cNvSpPr txBox="1"/>
          <p:nvPr/>
        </p:nvSpPr>
        <p:spPr>
          <a:xfrm>
            <a:off x="5380623" y="2988090"/>
            <a:ext cx="2908176" cy="4527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25 &amp; 26: LIVE in Tampa &amp; STL</a:t>
            </a:r>
          </a:p>
          <a:p>
            <a:pPr algn="l">
              <a:lnSpc>
                <a:spcPts val="1819"/>
              </a:lnSpc>
            </a:pPr>
            <a:endParaRPr lang="en-US" sz="1299">
              <a:solidFill>
                <a:srgbClr val="000000"/>
              </a:solidFill>
              <a:latin typeface="Montserrat"/>
              <a:ea typeface="Montserrat"/>
              <a:cs typeface="Montserrat"/>
              <a:sym typeface="Montserrat"/>
            </a:endParaRPr>
          </a:p>
        </p:txBody>
      </p:sp>
      <p:sp>
        <p:nvSpPr>
          <p:cNvPr id="18" name="TextBox 18"/>
          <p:cNvSpPr txBox="1"/>
          <p:nvPr/>
        </p:nvSpPr>
        <p:spPr>
          <a:xfrm>
            <a:off x="5380623" y="35114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Dialing for Dollars</a:t>
            </a:r>
          </a:p>
        </p:txBody>
      </p:sp>
      <p:sp>
        <p:nvSpPr>
          <p:cNvPr id="19" name="TextBox 19"/>
          <p:cNvSpPr txBox="1"/>
          <p:nvPr/>
        </p:nvSpPr>
        <p:spPr>
          <a:xfrm>
            <a:off x="5414049" y="3935684"/>
            <a:ext cx="756717"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22</a:t>
            </a:r>
          </a:p>
        </p:txBody>
      </p:sp>
      <p:sp>
        <p:nvSpPr>
          <p:cNvPr id="20" name="TextBox 20"/>
          <p:cNvSpPr txBox="1"/>
          <p:nvPr/>
        </p:nvSpPr>
        <p:spPr>
          <a:xfrm>
            <a:off x="5347196" y="5039233"/>
            <a:ext cx="4175656"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NEW! Agent Support Training</a:t>
            </a:r>
          </a:p>
        </p:txBody>
      </p:sp>
      <p:sp>
        <p:nvSpPr>
          <p:cNvPr id="21" name="TextBox 21"/>
          <p:cNvSpPr txBox="1"/>
          <p:nvPr/>
        </p:nvSpPr>
        <p:spPr>
          <a:xfrm>
            <a:off x="5414049" y="5486498"/>
            <a:ext cx="1807518"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Every Tuesday at 9am</a:t>
            </a:r>
          </a:p>
        </p:txBody>
      </p:sp>
      <p:sp>
        <p:nvSpPr>
          <p:cNvPr id="22" name="TextBox 22"/>
          <p:cNvSpPr txBox="1"/>
          <p:nvPr/>
        </p:nvSpPr>
        <p:spPr>
          <a:xfrm>
            <a:off x="5264015" y="5848638"/>
            <a:ext cx="3152925"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NEW! LifeX Webinars</a:t>
            </a:r>
          </a:p>
        </p:txBody>
      </p:sp>
      <p:sp>
        <p:nvSpPr>
          <p:cNvPr id="23" name="TextBox 23"/>
          <p:cNvSpPr txBox="1"/>
          <p:nvPr/>
        </p:nvSpPr>
        <p:spPr>
          <a:xfrm>
            <a:off x="5414049" y="6235182"/>
            <a:ext cx="1305595"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14, 18, 20 </a:t>
            </a:r>
          </a:p>
        </p:txBody>
      </p:sp>
      <p:sp>
        <p:nvSpPr>
          <p:cNvPr id="24" name="TextBox 24"/>
          <p:cNvSpPr txBox="1"/>
          <p:nvPr/>
        </p:nvSpPr>
        <p:spPr>
          <a:xfrm>
            <a:off x="2669361" y="6943795"/>
            <a:ext cx="3893493" cy="224155"/>
          </a:xfrm>
          <a:prstGeom prst="rect">
            <a:avLst/>
          </a:prstGeom>
        </p:spPr>
        <p:txBody>
          <a:bodyPr lIns="0" tIns="0" rIns="0" bIns="0" rtlCol="0" anchor="t">
            <a:spAutoFit/>
          </a:bodyPr>
          <a:lstStyle/>
          <a:p>
            <a:pPr algn="l">
              <a:lnSpc>
                <a:spcPts val="1819"/>
              </a:lnSpc>
            </a:pPr>
            <a:r>
              <a:rPr lang="en-US" sz="1299" b="1">
                <a:solidFill>
                  <a:srgbClr val="000000"/>
                </a:solidFill>
                <a:latin typeface="Montserrat Bold"/>
                <a:ea typeface="Montserrat Bold"/>
                <a:cs typeface="Montserrat Bold"/>
                <a:sym typeface="Montserrat Bold"/>
              </a:rPr>
              <a:t>**MORE INFORMATION ON CHCAGENTS.COM</a:t>
            </a:r>
          </a:p>
        </p:txBody>
      </p:sp>
      <p:sp>
        <p:nvSpPr>
          <p:cNvPr id="25" name="TextBox 25"/>
          <p:cNvSpPr txBox="1"/>
          <p:nvPr/>
        </p:nvSpPr>
        <p:spPr>
          <a:xfrm>
            <a:off x="5347196" y="42139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Medicare</a:t>
            </a:r>
          </a:p>
        </p:txBody>
      </p:sp>
      <p:sp>
        <p:nvSpPr>
          <p:cNvPr id="26" name="TextBox 26"/>
          <p:cNvSpPr txBox="1"/>
          <p:nvPr/>
        </p:nvSpPr>
        <p:spPr>
          <a:xfrm>
            <a:off x="5380623" y="4638184"/>
            <a:ext cx="4122465"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Medicare Minute Wednesday Every Wed Morning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750" b="-16750"/>
            </a:stretch>
          </a:blipFill>
        </p:spPr>
        <p:txBody>
          <a:bodyPr/>
          <a:lstStyle/>
          <a:p>
            <a:endParaRPr lang="en-US"/>
          </a:p>
        </p:txBody>
      </p:sp>
      <p:sp>
        <p:nvSpPr>
          <p:cNvPr id="3" name="Freeform 3"/>
          <p:cNvSpPr/>
          <p:nvPr/>
        </p:nvSpPr>
        <p:spPr>
          <a:xfrm>
            <a:off x="1046808" y="1404918"/>
            <a:ext cx="3173432" cy="3108906"/>
          </a:xfrm>
          <a:custGeom>
            <a:avLst/>
            <a:gdLst/>
            <a:ahLst/>
            <a:cxnLst/>
            <a:rect l="l" t="t" r="r" b="b"/>
            <a:pathLst>
              <a:path w="3173432" h="3108906">
                <a:moveTo>
                  <a:pt x="0" y="0"/>
                </a:moveTo>
                <a:lnTo>
                  <a:pt x="3173432" y="0"/>
                </a:lnTo>
                <a:lnTo>
                  <a:pt x="3173432" y="3108906"/>
                </a:lnTo>
                <a:lnTo>
                  <a:pt x="0" y="3108906"/>
                </a:lnTo>
                <a:lnTo>
                  <a:pt x="0" y="0"/>
                </a:lnTo>
                <a:close/>
              </a:path>
            </a:pathLst>
          </a:custGeom>
          <a:blipFill>
            <a:blip r:embed="rId3"/>
            <a:stretch>
              <a:fillRect l="-110303" t="-17940" r="-10303"/>
            </a:stretch>
          </a:blipFill>
        </p:spPr>
        <p:txBody>
          <a:bodyPr/>
          <a:lstStyle/>
          <a:p>
            <a:endParaRPr lang="en-US"/>
          </a:p>
        </p:txBody>
      </p:sp>
      <p:sp>
        <p:nvSpPr>
          <p:cNvPr id="4" name="Freeform 4"/>
          <p:cNvSpPr/>
          <p:nvPr/>
        </p:nvSpPr>
        <p:spPr>
          <a:xfrm>
            <a:off x="4479357" y="2209014"/>
            <a:ext cx="1284849" cy="1284849"/>
          </a:xfrm>
          <a:custGeom>
            <a:avLst/>
            <a:gdLst/>
            <a:ahLst/>
            <a:cxnLst/>
            <a:rect l="l" t="t" r="r" b="b"/>
            <a:pathLst>
              <a:path w="1284849" h="1284849">
                <a:moveTo>
                  <a:pt x="0" y="0"/>
                </a:moveTo>
                <a:lnTo>
                  <a:pt x="1284849" y="0"/>
                </a:lnTo>
                <a:lnTo>
                  <a:pt x="1284849" y="1284849"/>
                </a:lnTo>
                <a:lnTo>
                  <a:pt x="0" y="12848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344388" y="1090179"/>
            <a:ext cx="3522518" cy="3522518"/>
          </a:xfrm>
          <a:custGeom>
            <a:avLst/>
            <a:gdLst/>
            <a:ahLst/>
            <a:cxnLst/>
            <a:rect l="l" t="t" r="r" b="b"/>
            <a:pathLst>
              <a:path w="3522518" h="3522518">
                <a:moveTo>
                  <a:pt x="0" y="0"/>
                </a:moveTo>
                <a:lnTo>
                  <a:pt x="3522518" y="0"/>
                </a:lnTo>
                <a:lnTo>
                  <a:pt x="3522518" y="3522518"/>
                </a:lnTo>
                <a:lnTo>
                  <a:pt x="0" y="3522518"/>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046808" y="126015"/>
            <a:ext cx="7962379" cy="786549"/>
          </a:xfrm>
          <a:prstGeom prst="rect">
            <a:avLst/>
          </a:prstGeom>
        </p:spPr>
        <p:txBody>
          <a:bodyPr lIns="0" tIns="0" rIns="0" bIns="0" rtlCol="0" anchor="t">
            <a:spAutoFit/>
          </a:bodyPr>
          <a:lstStyle/>
          <a:p>
            <a:pPr algn="ctr">
              <a:lnSpc>
                <a:spcPts val="6521"/>
              </a:lnSpc>
            </a:pPr>
            <a:r>
              <a:rPr lang="en-US" sz="4658" i="1">
                <a:solidFill>
                  <a:srgbClr val="000000"/>
                </a:solidFill>
                <a:latin typeface="Montserrat Italics"/>
                <a:ea typeface="Montserrat Italics"/>
                <a:cs typeface="Montserrat Italics"/>
                <a:sym typeface="Montserrat Italics"/>
              </a:rPr>
              <a:t>Affiliate Site NEW UPDATE</a:t>
            </a:r>
          </a:p>
        </p:txBody>
      </p:sp>
      <p:sp>
        <p:nvSpPr>
          <p:cNvPr id="7" name="TextBox 7"/>
          <p:cNvSpPr txBox="1"/>
          <p:nvPr/>
        </p:nvSpPr>
        <p:spPr>
          <a:xfrm>
            <a:off x="2084673" y="4565072"/>
            <a:ext cx="5886649" cy="800645"/>
          </a:xfrm>
          <a:prstGeom prst="rect">
            <a:avLst/>
          </a:prstGeom>
        </p:spPr>
        <p:txBody>
          <a:bodyPr lIns="0" tIns="0" rIns="0" bIns="0" rtlCol="0" anchor="t">
            <a:spAutoFit/>
          </a:bodyPr>
          <a:lstStyle/>
          <a:p>
            <a:pPr algn="ctr">
              <a:lnSpc>
                <a:spcPts val="3281"/>
              </a:lnSpc>
            </a:pPr>
            <a:r>
              <a:rPr lang="en-US" sz="2344">
                <a:solidFill>
                  <a:srgbClr val="000000"/>
                </a:solidFill>
                <a:latin typeface="Montserrat"/>
                <a:ea typeface="Montserrat"/>
                <a:cs typeface="Montserrat"/>
                <a:sym typeface="Montserrat"/>
              </a:rPr>
              <a:t>Contact mkrivelow@chcquotes.com to get your own webpage!</a:t>
            </a:r>
          </a:p>
        </p:txBody>
      </p:sp>
      <p:sp>
        <p:nvSpPr>
          <p:cNvPr id="8" name="TextBox 8"/>
          <p:cNvSpPr txBox="1"/>
          <p:nvPr/>
        </p:nvSpPr>
        <p:spPr>
          <a:xfrm>
            <a:off x="626381" y="5856192"/>
            <a:ext cx="8803232" cy="1216811"/>
          </a:xfrm>
          <a:prstGeom prst="rect">
            <a:avLst/>
          </a:prstGeom>
        </p:spPr>
        <p:txBody>
          <a:bodyPr lIns="0" tIns="0" rIns="0" bIns="0" rtlCol="0" anchor="t">
            <a:spAutoFit/>
          </a:bodyPr>
          <a:lstStyle/>
          <a:p>
            <a:pPr algn="ctr">
              <a:lnSpc>
                <a:spcPts val="3281"/>
              </a:lnSpc>
            </a:pPr>
            <a:r>
              <a:rPr lang="en-US" sz="2344" b="1" i="1">
                <a:solidFill>
                  <a:srgbClr val="000000"/>
                </a:solidFill>
                <a:latin typeface="Montserrat Bold Italics"/>
                <a:ea typeface="Montserrat Bold Italics"/>
                <a:cs typeface="Montserrat Bold Italics"/>
                <a:sym typeface="Montserrat Bold Italics"/>
              </a:rPr>
              <a:t>You can now integrate your website with TopBroker!!!</a:t>
            </a:r>
          </a:p>
          <a:p>
            <a:pPr algn="ctr">
              <a:lnSpc>
                <a:spcPts val="3281"/>
              </a:lnSpc>
            </a:pPr>
            <a:endParaRPr lang="en-US" sz="2344" b="1" i="1">
              <a:solidFill>
                <a:srgbClr val="000000"/>
              </a:solidFill>
              <a:latin typeface="Montserrat Bold Italics"/>
              <a:ea typeface="Montserrat Bold Italics"/>
              <a:cs typeface="Montserrat Bold Italics"/>
              <a:sym typeface="Montserrat Bold Italics"/>
            </a:endParaRPr>
          </a:p>
          <a:p>
            <a:pPr algn="ctr">
              <a:lnSpc>
                <a:spcPts val="3281"/>
              </a:lnSpc>
            </a:pPr>
            <a:r>
              <a:rPr lang="en-US" sz="2344" b="1" i="1">
                <a:solidFill>
                  <a:srgbClr val="000000"/>
                </a:solidFill>
                <a:latin typeface="Montserrat Bold Italics"/>
                <a:ea typeface="Montserrat Bold Italics"/>
                <a:cs typeface="Montserrat Bold Italics"/>
                <a:sym typeface="Montserrat Bold Italics"/>
              </a:rPr>
              <a:t>GET FREE (LIMITED TIME): $40 lead credit until May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882717" y="2245109"/>
            <a:ext cx="7991836" cy="1894185"/>
          </a:xfrm>
          <a:custGeom>
            <a:avLst/>
            <a:gdLst/>
            <a:ahLst/>
            <a:cxnLst/>
            <a:rect l="l" t="t" r="r" b="b"/>
            <a:pathLst>
              <a:path w="7991836" h="1894185">
                <a:moveTo>
                  <a:pt x="0" y="0"/>
                </a:moveTo>
                <a:lnTo>
                  <a:pt x="7991836" y="0"/>
                </a:lnTo>
                <a:lnTo>
                  <a:pt x="7991836" y="1894185"/>
                </a:lnTo>
                <a:lnTo>
                  <a:pt x="0" y="1894185"/>
                </a:lnTo>
                <a:lnTo>
                  <a:pt x="0" y="0"/>
                </a:lnTo>
                <a:close/>
              </a:path>
            </a:pathLst>
          </a:custGeom>
          <a:blipFill>
            <a:blip r:embed="rId3"/>
            <a:stretch>
              <a:fillRect t="-4951"/>
            </a:stretch>
          </a:blipFill>
        </p:spPr>
        <p:txBody>
          <a:bodyPr/>
          <a:lstStyle/>
          <a:p>
            <a:endParaRPr lang="en-US"/>
          </a:p>
        </p:txBody>
      </p:sp>
      <p:sp>
        <p:nvSpPr>
          <p:cNvPr id="4" name="TextBox 4"/>
          <p:cNvSpPr txBox="1"/>
          <p:nvPr/>
        </p:nvSpPr>
        <p:spPr>
          <a:xfrm>
            <a:off x="0" y="54223"/>
            <a:ext cx="9520082" cy="1605699"/>
          </a:xfrm>
          <a:prstGeom prst="rect">
            <a:avLst/>
          </a:prstGeom>
        </p:spPr>
        <p:txBody>
          <a:bodyPr lIns="0" tIns="0" rIns="0" bIns="0" rtlCol="0" anchor="t">
            <a:spAutoFit/>
          </a:bodyPr>
          <a:lstStyle/>
          <a:p>
            <a:pPr algn="ctr">
              <a:lnSpc>
                <a:spcPts val="6521"/>
              </a:lnSpc>
            </a:pPr>
            <a:r>
              <a:rPr lang="en-US" sz="4658" b="1" i="1">
                <a:solidFill>
                  <a:srgbClr val="1E4599"/>
                </a:solidFill>
                <a:latin typeface="Montserrat Bold Italics"/>
                <a:ea typeface="Montserrat Bold Italics"/>
                <a:cs typeface="Montserrat Bold Italics"/>
                <a:sym typeface="Montserrat Bold Italics"/>
              </a:rPr>
              <a:t>NEW </a:t>
            </a:r>
            <a:r>
              <a:rPr lang="en-US" sz="4658" i="1">
                <a:solidFill>
                  <a:srgbClr val="1E4599"/>
                </a:solidFill>
                <a:latin typeface="Montserrat Italics"/>
                <a:ea typeface="Montserrat Italics"/>
                <a:cs typeface="Montserrat Italics"/>
                <a:sym typeface="Montserrat Italics"/>
              </a:rPr>
              <a:t>BUSINESS CARD DESIGNS</a:t>
            </a:r>
          </a:p>
        </p:txBody>
      </p:sp>
      <p:sp>
        <p:nvSpPr>
          <p:cNvPr id="5" name="TextBox 5"/>
          <p:cNvSpPr txBox="1"/>
          <p:nvPr/>
        </p:nvSpPr>
        <p:spPr>
          <a:xfrm>
            <a:off x="882717" y="4413698"/>
            <a:ext cx="8290560" cy="2030708"/>
          </a:xfrm>
          <a:prstGeom prst="rect">
            <a:avLst/>
          </a:prstGeom>
        </p:spPr>
        <p:txBody>
          <a:bodyPr lIns="0" tIns="0" rIns="0" bIns="0" rtlCol="0" anchor="t">
            <a:spAutoFit/>
          </a:bodyPr>
          <a:lstStyle/>
          <a:p>
            <a:pPr algn="ctr">
              <a:lnSpc>
                <a:spcPts val="4096"/>
              </a:lnSpc>
            </a:pPr>
            <a:r>
              <a:rPr lang="en-US" sz="2925">
                <a:solidFill>
                  <a:srgbClr val="1E4599"/>
                </a:solidFill>
                <a:latin typeface="Montserrat"/>
                <a:ea typeface="Montserrat"/>
                <a:cs typeface="Montserrat"/>
                <a:sym typeface="Montserrat"/>
              </a:rPr>
              <a:t>https://chc.hotprints.com/ </a:t>
            </a:r>
          </a:p>
          <a:p>
            <a:pPr algn="ctr">
              <a:lnSpc>
                <a:spcPts val="4096"/>
              </a:lnSpc>
            </a:pPr>
            <a:endParaRPr lang="en-US" sz="2925">
              <a:solidFill>
                <a:srgbClr val="1E4599"/>
              </a:solidFill>
              <a:latin typeface="Montserrat"/>
              <a:ea typeface="Montserrat"/>
              <a:cs typeface="Montserrat"/>
              <a:sym typeface="Montserrat"/>
            </a:endParaRPr>
          </a:p>
          <a:p>
            <a:pPr algn="ctr">
              <a:lnSpc>
                <a:spcPts val="4096"/>
              </a:lnSpc>
            </a:pPr>
            <a:r>
              <a:rPr lang="en-US" sz="2925" b="1">
                <a:solidFill>
                  <a:srgbClr val="1E4599"/>
                </a:solidFill>
                <a:latin typeface="Montserrat Bold"/>
                <a:ea typeface="Montserrat Bold"/>
                <a:cs typeface="Montserrat Bold"/>
                <a:sym typeface="Montserrat Bold"/>
              </a:rPr>
              <a:t>Visit chcagents.com --&gt; Resources --&gt; Important Links to get your very own!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1774217" y="163181"/>
            <a:ext cx="5821166" cy="5806613"/>
          </a:xfrm>
          <a:custGeom>
            <a:avLst/>
            <a:gdLst/>
            <a:ahLst/>
            <a:cxnLst/>
            <a:rect l="l" t="t" r="r" b="b"/>
            <a:pathLst>
              <a:path w="5821166" h="5806613">
                <a:moveTo>
                  <a:pt x="0" y="0"/>
                </a:moveTo>
                <a:lnTo>
                  <a:pt x="5821166" y="0"/>
                </a:lnTo>
                <a:lnTo>
                  <a:pt x="5821166" y="5806614"/>
                </a:lnTo>
                <a:lnTo>
                  <a:pt x="0" y="580661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6327069"/>
            <a:ext cx="9753600" cy="815339"/>
          </a:xfrm>
          <a:prstGeom prst="rect">
            <a:avLst/>
          </a:prstGeom>
        </p:spPr>
        <p:txBody>
          <a:bodyPr lIns="0" tIns="0" rIns="0" bIns="0" rtlCol="0" anchor="t">
            <a:spAutoFit/>
          </a:bodyPr>
          <a:lstStyle/>
          <a:p>
            <a:pPr algn="ctr">
              <a:lnSpc>
                <a:spcPts val="3360"/>
              </a:lnSpc>
            </a:pPr>
            <a:r>
              <a:rPr lang="en-US" sz="2400" b="1">
                <a:solidFill>
                  <a:srgbClr val="000000"/>
                </a:solidFill>
                <a:latin typeface="Canva Sans Bold"/>
                <a:ea typeface="Canva Sans Bold"/>
                <a:cs typeface="Canva Sans Bold"/>
                <a:sym typeface="Canva Sans Bold"/>
              </a:rPr>
              <a:t>For more info, please contact Holly Adkison at Hadkison@chcquotes.com or call 636-280-9229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1156</Words>
  <Application>Microsoft Macintosh PowerPoint</Application>
  <PresentationFormat>Custom</PresentationFormat>
  <Paragraphs>186</Paragraphs>
  <Slides>23</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Montserrat Bold</vt:lpstr>
      <vt:lpstr>Arial</vt:lpstr>
      <vt:lpstr>TAN Headline</vt:lpstr>
      <vt:lpstr>Belleza</vt:lpstr>
      <vt:lpstr>Canva Sans Bold</vt:lpstr>
      <vt:lpstr>Coco Gothic Bold</vt:lpstr>
      <vt:lpstr>Montserrat Bold Italics</vt:lpstr>
      <vt:lpstr>IBM Plex Sans Hebrew Text</vt:lpstr>
      <vt:lpstr>Roboto</vt:lpstr>
      <vt:lpstr>ITC New Baskerville Semi-Bold</vt:lpstr>
      <vt:lpstr>Calibri</vt:lpstr>
      <vt:lpstr>Gulfs Display</vt:lpstr>
      <vt:lpstr>Montserrat</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JK Sales Call March 13</dc:title>
  <cp:lastModifiedBy>Mari Krivelow</cp:lastModifiedBy>
  <cp:revision>5</cp:revision>
  <dcterms:created xsi:type="dcterms:W3CDTF">2006-08-16T00:00:00Z</dcterms:created>
  <dcterms:modified xsi:type="dcterms:W3CDTF">2025-03-13T17:30:24Z</dcterms:modified>
  <dc:identifier>DAGgbGEGzhU</dc:identifier>
</cp:coreProperties>
</file>