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79" r:id="rId5"/>
    <p:sldId id="260" r:id="rId6"/>
    <p:sldId id="281" r:id="rId7"/>
    <p:sldId id="261" r:id="rId8"/>
    <p:sldId id="262" r:id="rId9"/>
    <p:sldId id="280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9753600" cy="7315200"/>
  <p:notesSz cx="6858000" cy="9144000"/>
  <p:embeddedFontLst>
    <p:embeddedFont>
      <p:font typeface="Belleza" panose="02000503050000020003" pitchFamily="2" charset="77"/>
      <p:regular r:id="rId27"/>
    </p:embeddedFont>
    <p:embeddedFont>
      <p:font typeface="Canva Sans" panose="020B0503030501040103" pitchFamily="34" charset="0"/>
      <p:regular r:id="rId28"/>
    </p:embeddedFont>
    <p:embeddedFont>
      <p:font typeface="Canva Sans Bold" panose="020B0803030501040103" pitchFamily="34" charset="0"/>
      <p:regular r:id="rId29"/>
      <p:bold r:id="rId30"/>
    </p:embeddedFont>
    <p:embeddedFont>
      <p:font typeface="Coco Gothic" pitchFamily="2" charset="0"/>
      <p:regular r:id="rId31"/>
    </p:embeddedFont>
    <p:embeddedFont>
      <p:font typeface="Glacial Indifference" pitchFamily="2" charset="0"/>
      <p:regular r:id="rId32"/>
    </p:embeddedFont>
    <p:embeddedFont>
      <p:font typeface="Glacial Indifference Bold" pitchFamily="2" charset="0"/>
      <p:regular r:id="rId33"/>
      <p:bold r:id="rId34"/>
    </p:embeddedFont>
    <p:embeddedFont>
      <p:font typeface="Gulfs Display" pitchFamily="2" charset="77"/>
      <p:regular r:id="rId35"/>
    </p:embeddedFont>
    <p:embeddedFont>
      <p:font typeface="IBM Plex Sans Hebrew Text" panose="020B0503050203000203" pitchFamily="34" charset="-79"/>
      <p:regular r:id="rId36"/>
    </p:embeddedFont>
    <p:embeddedFont>
      <p:font typeface="Lovelo" panose="02000000000000000000" pitchFamily="2" charset="0"/>
      <p:regular r:id="rId37"/>
      <p:bold r:id="rId38"/>
    </p:embeddedFont>
    <p:embeddedFont>
      <p:font typeface="Montserrat" pitchFamily="2" charset="77"/>
      <p:regular r:id="rId39"/>
      <p:bold r:id="rId40"/>
      <p:italic r:id="rId41"/>
      <p:boldItalic r:id="rId42"/>
    </p:embeddedFont>
    <p:embeddedFont>
      <p:font typeface="Montserrat Bold" pitchFamily="2" charset="77"/>
      <p:regular r:id="rId43"/>
      <p:bold r:id="rId44"/>
    </p:embeddedFont>
    <p:embeddedFont>
      <p:font typeface="Montserrat Italics" pitchFamily="2" charset="77"/>
      <p:regular r:id="rId45"/>
      <p:italic r:id="rId46"/>
    </p:embeddedFont>
    <p:embeddedFont>
      <p:font typeface="Mr Dafoe" panose="02000000000000000000" pitchFamily="2" charset="77"/>
      <p:regular r:id="rId47"/>
    </p:embeddedFont>
    <p:embeddedFont>
      <p:font typeface="Nourd Medium" pitchFamily="2" charset="77"/>
      <p:regular r:id="rId48"/>
    </p:embeddedFont>
    <p:embeddedFont>
      <p:font typeface="Now" pitchFamily="2" charset="77"/>
      <p:regular r:id="rId49"/>
    </p:embeddedFont>
    <p:embeddedFont>
      <p:font typeface="Poppins" pitchFamily="2" charset="77"/>
      <p:regular r:id="rId50"/>
      <p:bold r:id="rId51"/>
      <p:italic r:id="rId52"/>
      <p:boldItalic r:id="rId53"/>
    </p:embeddedFont>
    <p:embeddedFont>
      <p:font typeface="Poppins Bold" pitchFamily="2" charset="77"/>
      <p:regular r:id="rId54"/>
      <p:bold r:id="rId55"/>
    </p:embeddedFont>
    <p:embeddedFont>
      <p:font typeface="Poppins Bold Italics" pitchFamily="2" charset="77"/>
      <p:regular r:id="rId56"/>
      <p:bold r:id="rId57"/>
      <p:italic r:id="rId58"/>
      <p:boldItalic r:id="rId59"/>
    </p:embeddedFont>
    <p:embeddedFont>
      <p:font typeface="Poppins Light" pitchFamily="2" charset="77"/>
      <p:regular r:id="rId60"/>
      <p:italic r:id="rId61"/>
    </p:embeddedFont>
    <p:embeddedFont>
      <p:font typeface="Poppins Medium" pitchFamily="2" charset="77"/>
      <p:regular r:id="rId62"/>
      <p:italic r:id="rId63"/>
    </p:embeddedFont>
    <p:embeddedFont>
      <p:font typeface="Roca Two Heavy" pitchFamily="2" charset="77"/>
      <p:regular r:id="rId64"/>
      <p:bold r:id="rId65"/>
    </p:embeddedFont>
    <p:embeddedFont>
      <p:font typeface="SK Concretica" pitchFamily="2" charset="0"/>
      <p:regular r:id="rId6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34" autoAdjust="0"/>
    <p:restoredTop sz="94626" autoAdjust="0"/>
  </p:normalViewPr>
  <p:slideViewPr>
    <p:cSldViewPr>
      <p:cViewPr varScale="1">
        <p:scale>
          <a:sx n="113" d="100"/>
          <a:sy n="113" d="100"/>
        </p:scale>
        <p:origin x="157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63" Type="http://schemas.openxmlformats.org/officeDocument/2006/relationships/font" Target="fonts/font37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font" Target="fonts/font27.fntdata"/><Relationship Id="rId58" Type="http://schemas.openxmlformats.org/officeDocument/2006/relationships/font" Target="fonts/font32.fntdata"/><Relationship Id="rId66" Type="http://schemas.openxmlformats.org/officeDocument/2006/relationships/font" Target="fonts/font40.fntdata"/><Relationship Id="rId5" Type="http://schemas.openxmlformats.org/officeDocument/2006/relationships/slide" Target="slides/slide4.xml"/><Relationship Id="rId61" Type="http://schemas.openxmlformats.org/officeDocument/2006/relationships/font" Target="fonts/font35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56" Type="http://schemas.openxmlformats.org/officeDocument/2006/relationships/font" Target="fonts/font30.fntdata"/><Relationship Id="rId64" Type="http://schemas.openxmlformats.org/officeDocument/2006/relationships/font" Target="fonts/font38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2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59" Type="http://schemas.openxmlformats.org/officeDocument/2006/relationships/font" Target="fonts/font33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5.fntdata"/><Relationship Id="rId54" Type="http://schemas.openxmlformats.org/officeDocument/2006/relationships/font" Target="fonts/font28.fntdata"/><Relationship Id="rId62" Type="http://schemas.openxmlformats.org/officeDocument/2006/relationships/font" Target="fonts/font36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Relationship Id="rId57" Type="http://schemas.openxmlformats.org/officeDocument/2006/relationships/font" Target="fonts/font31.fntdata"/><Relationship Id="rId10" Type="http://schemas.openxmlformats.org/officeDocument/2006/relationships/slide" Target="slides/slide9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font" Target="fonts/font26.fntdata"/><Relationship Id="rId60" Type="http://schemas.openxmlformats.org/officeDocument/2006/relationships/font" Target="fonts/font34.fntdata"/><Relationship Id="rId65" Type="http://schemas.openxmlformats.org/officeDocument/2006/relationships/font" Target="fonts/font3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13.fntdata"/><Relationship Id="rId34" Type="http://schemas.openxmlformats.org/officeDocument/2006/relationships/font" Target="fonts/font8.fntdata"/><Relationship Id="rId50" Type="http://schemas.openxmlformats.org/officeDocument/2006/relationships/font" Target="fonts/font24.fntdata"/><Relationship Id="rId55" Type="http://schemas.openxmlformats.org/officeDocument/2006/relationships/font" Target="fonts/font2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09.10.2025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First year things can get lost or people don't make their premium payments. Having it all in a spreadsheet makes your life so much easier!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Elev8 Advanced Agent Training &amp; Conference, St. Louis</a:t>
            </a:r>
          </a:p>
          <a:p>
            <a:r>
              <a:rPr lang="en-US"/>
              <a:t>September 18-19, 2025 </a:t>
            </a:r>
          </a:p>
          <a:p>
            <a:endParaRPr lang="en-US"/>
          </a:p>
          <a:p>
            <a:r>
              <a:rPr lang="en-US"/>
              <a:t>TO QUALIFY TO ATTEND:</a:t>
            </a:r>
          </a:p>
          <a:p>
            <a:endParaRPr lang="en-US"/>
          </a:p>
          <a:p>
            <a:r>
              <a:rPr lang="en-US"/>
              <a:t>Must have been with CHC for 18 months, or less</a:t>
            </a:r>
          </a:p>
          <a:p>
            <a:r>
              <a:rPr lang="en-US"/>
              <a:t>Must have at least 3 completed sales/apps in Top Broker</a:t>
            </a:r>
          </a:p>
          <a:p>
            <a:endParaRPr lang="en-US"/>
          </a:p>
          <a:p>
            <a:r>
              <a:rPr lang="en-US"/>
              <a:t>COST: $300 per person  (can't use marketing money).</a:t>
            </a:r>
          </a:p>
          <a:p>
            <a:r>
              <a:rPr lang="en-US"/>
              <a:t>CHC is giving a $60 credit for each completed sale/app. in Top Broker to be used toward your training expense (no cash value).</a:t>
            </a:r>
          </a:p>
          <a:p>
            <a:r>
              <a:rPr lang="en-US"/>
              <a:t>    So, for example, if you have 3 apps in Top Broker, your out-of-pocket cost would be $120. </a:t>
            </a:r>
          </a:p>
          <a:p>
            <a:r>
              <a:rPr lang="en-US"/>
              <a:t>    If you have 5 apps in Top Broker, you can attend at no out-of-pocket cost.  </a:t>
            </a:r>
          </a:p>
          <a:p>
            <a:endParaRPr lang="en-US"/>
          </a:p>
          <a:p>
            <a:r>
              <a:rPr lang="en-US"/>
              <a:t>*EVENT IS BY INVITATION ONLY</a:t>
            </a:r>
          </a:p>
          <a:p>
            <a:r>
              <a:rPr lang="en-US"/>
              <a:t>To request an invitation, email:   media@chcquotes.com </a:t>
            </a:r>
          </a:p>
          <a:p>
            <a:r>
              <a:rPr lang="en-US"/>
              <a:t>use "AAT INVITE" as the subject.</a:t>
            </a:r>
          </a:p>
          <a:p>
            <a:endParaRPr lang="en-US"/>
          </a:p>
          <a:p>
            <a:r>
              <a:rPr lang="en-US"/>
              <a:t>Send your:</a:t>
            </a:r>
          </a:p>
          <a:p>
            <a:r>
              <a:rPr lang="en-US"/>
              <a:t>date of hire</a:t>
            </a:r>
          </a:p>
          <a:p>
            <a:r>
              <a:rPr lang="en-US"/>
              <a:t>name</a:t>
            </a:r>
          </a:p>
          <a:p>
            <a:r>
              <a:rPr lang="en-US"/>
              <a:t>email</a:t>
            </a:r>
          </a:p>
          <a:p>
            <a:r>
              <a:rPr lang="en-US"/>
              <a:t>phone number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Breathless in Punta Cana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GROUP TRACKING: Need to know effective dates of group</a:t>
            </a:r>
          </a:p>
          <a:p>
            <a:r>
              <a:rPr lang="en-US"/>
              <a:t>**Work with Brandie - she'll work with payroll to find out whats getting paid. Morrissey will help us.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0675" y="512763"/>
            <a:ext cx="342265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courtney for major issues in bullet point form - court to speak on during call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courtney for major issues in bullet point form - court to speak on during call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double check w tanya.</a:t>
            </a:r>
          </a:p>
          <a:p>
            <a:r>
              <a:rPr lang="en-US"/>
              <a:t>65 new people paid this month. math aint mathin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forms.monday.com/forms/9508297440e8ac95cfedbacaeebe7896?r=use1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chcagents.com/tripupdates" TargetMode="Externa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zoom.us/webinar/register/WN_P8JLLjwFSpaDR-19ToeC3A?utm_campaign=100885185-Important%20Information&amp;utm_medium=email&amp;_hsenc=p2ANqtz-8cc5N512kLBEtVWgC7WzbONLDca-m43aHoHB1OMDnpuvMr-LNI_GNJy7T3W1dH3H5liIMD7Y51-7Zzd3OA-EydT4czQQ&amp;_hsmi=15373907&amp;utm_content=15373907&amp;utm_source=hs_email#/registration" TargetMode="Externa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company/compasshealthconsultants/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8.svg"/><Relationship Id="rId2" Type="http://schemas.openxmlformats.org/officeDocument/2006/relationships/hyperlink" Target="https://www.instagram.com/compasshealthconsultants_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hyperlink" Target="https://www.facebook.com/CompassHealthConsultants/" TargetMode="External"/><Relationship Id="rId10" Type="http://schemas.openxmlformats.org/officeDocument/2006/relationships/image" Target="../media/image10.svg"/><Relationship Id="rId4" Type="http://schemas.openxmlformats.org/officeDocument/2006/relationships/image" Target="../media/image6.sv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12" Type="http://schemas.openxmlformats.org/officeDocument/2006/relationships/image" Target="../media/image63.sv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11" Type="http://schemas.openxmlformats.org/officeDocument/2006/relationships/image" Target="../media/image62.pn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svg"/><Relationship Id="rId3" Type="http://schemas.openxmlformats.org/officeDocument/2006/relationships/image" Target="../media/image7.png"/><Relationship Id="rId7" Type="http://schemas.openxmlformats.org/officeDocument/2006/relationships/image" Target="../media/image65.svg"/><Relationship Id="rId12" Type="http://schemas.openxmlformats.org/officeDocument/2006/relationships/image" Target="../media/image70.png"/><Relationship Id="rId2" Type="http://schemas.openxmlformats.org/officeDocument/2006/relationships/hyperlink" Target="https://go.chcagents.com/e/1069352/CompassHealthConsultants-/dcr4k4/1747580133/h/V8rOU8A14Oybg0nb3eVsxUzLzUNhQSlPEQs5CBGMsBM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9.svg"/><Relationship Id="rId5" Type="http://schemas.openxmlformats.org/officeDocument/2006/relationships/hyperlink" Target="https://go.chcagents.com/e/1069352/compasshealthconsultants--/dcr4k1/1747580133/h/V8rOU8A14Oybg0nb3eVsxUzLzUNhQSlPEQs5CBGMsBM" TargetMode="External"/><Relationship Id="rId10" Type="http://schemas.openxmlformats.org/officeDocument/2006/relationships/image" Target="../media/image68.png"/><Relationship Id="rId4" Type="http://schemas.openxmlformats.org/officeDocument/2006/relationships/image" Target="../media/image8.svg"/><Relationship Id="rId9" Type="http://schemas.openxmlformats.org/officeDocument/2006/relationships/image" Target="../media/image6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39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876800" cy="7319775"/>
          </a:xfrm>
          <a:custGeom>
            <a:avLst/>
            <a:gdLst/>
            <a:ahLst/>
            <a:cxnLst/>
            <a:rect l="l" t="t" r="r" b="b"/>
            <a:pathLst>
              <a:path w="4876800" h="7319775">
                <a:moveTo>
                  <a:pt x="0" y="0"/>
                </a:moveTo>
                <a:lnTo>
                  <a:pt x="4876800" y="0"/>
                </a:lnTo>
                <a:lnTo>
                  <a:pt x="4876800" y="7319775"/>
                </a:lnTo>
                <a:lnTo>
                  <a:pt x="0" y="73197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6613039"/>
            <a:ext cx="1429249" cy="706736"/>
          </a:xfrm>
          <a:custGeom>
            <a:avLst/>
            <a:gdLst/>
            <a:ahLst/>
            <a:cxnLst/>
            <a:rect l="l" t="t" r="r" b="b"/>
            <a:pathLst>
              <a:path w="1429249" h="706736">
                <a:moveTo>
                  <a:pt x="0" y="0"/>
                </a:moveTo>
                <a:lnTo>
                  <a:pt x="1429249" y="0"/>
                </a:lnTo>
                <a:lnTo>
                  <a:pt x="1429249" y="706736"/>
                </a:lnTo>
                <a:lnTo>
                  <a:pt x="0" y="7067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660" t="-40458" b="-4011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864645" y="2050427"/>
            <a:ext cx="1147510" cy="1609461"/>
          </a:xfrm>
          <a:custGeom>
            <a:avLst/>
            <a:gdLst/>
            <a:ahLst/>
            <a:cxnLst/>
            <a:rect l="l" t="t" r="r" b="b"/>
            <a:pathLst>
              <a:path w="1147510" h="1609461">
                <a:moveTo>
                  <a:pt x="0" y="0"/>
                </a:moveTo>
                <a:lnTo>
                  <a:pt x="1147510" y="0"/>
                </a:lnTo>
                <a:lnTo>
                  <a:pt x="1147510" y="1609460"/>
                </a:lnTo>
                <a:lnTo>
                  <a:pt x="0" y="16094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9661" t="-8748" r="-118604" b="-5203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766773" y="3352351"/>
            <a:ext cx="3079965" cy="3343246"/>
          </a:xfrm>
          <a:custGeom>
            <a:avLst/>
            <a:gdLst/>
            <a:ahLst/>
            <a:cxnLst/>
            <a:rect l="l" t="t" r="r" b="b"/>
            <a:pathLst>
              <a:path w="3079965" h="3343246">
                <a:moveTo>
                  <a:pt x="0" y="0"/>
                </a:moveTo>
                <a:lnTo>
                  <a:pt x="3079966" y="0"/>
                </a:lnTo>
                <a:lnTo>
                  <a:pt x="3079966" y="3343246"/>
                </a:lnTo>
                <a:lnTo>
                  <a:pt x="0" y="33432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5019239" y="122119"/>
            <a:ext cx="4575033" cy="2558824"/>
            <a:chOff x="0" y="0"/>
            <a:chExt cx="6100044" cy="3411766"/>
          </a:xfrm>
        </p:grpSpPr>
        <p:sp>
          <p:nvSpPr>
            <p:cNvPr id="7" name="TextBox 7"/>
            <p:cNvSpPr txBox="1"/>
            <p:nvPr/>
          </p:nvSpPr>
          <p:spPr>
            <a:xfrm>
              <a:off x="0" y="-57150"/>
              <a:ext cx="6100044" cy="28978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87"/>
                </a:lnSpc>
              </a:pPr>
              <a:r>
                <a:rPr lang="en-US" sz="6989" b="1" i="1" spc="-419">
                  <a:solidFill>
                    <a:srgbClr val="FFFFFF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JK Agency Updates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954218"/>
              <a:ext cx="6018306" cy="4575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26"/>
                </a:lnSpc>
              </a:pPr>
              <a:r>
                <a:rPr lang="en-US" sz="2096" b="1">
                  <a:solidFill>
                    <a:srgbClr val="FFFFFF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Thursday, October 9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03289" y="1852659"/>
            <a:ext cx="8147022" cy="654050"/>
            <a:chOff x="0" y="0"/>
            <a:chExt cx="10862696" cy="872067"/>
          </a:xfrm>
        </p:grpSpPr>
        <p:sp>
          <p:nvSpPr>
            <p:cNvPr id="4" name="Freeform 4"/>
            <p:cNvSpPr/>
            <p:nvPr/>
          </p:nvSpPr>
          <p:spPr>
            <a:xfrm>
              <a:off x="4341898" y="0"/>
              <a:ext cx="625852" cy="430273"/>
            </a:xfrm>
            <a:custGeom>
              <a:avLst/>
              <a:gdLst/>
              <a:ahLst/>
              <a:cxnLst/>
              <a:rect l="l" t="t" r="r" b="b"/>
              <a:pathLst>
                <a:path w="625852" h="430273">
                  <a:moveTo>
                    <a:pt x="0" y="0"/>
                  </a:moveTo>
                  <a:lnTo>
                    <a:pt x="625852" y="0"/>
                  </a:lnTo>
                  <a:lnTo>
                    <a:pt x="625852" y="430273"/>
                  </a:lnTo>
                  <a:lnTo>
                    <a:pt x="0" y="4302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0862696" cy="9101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New Team Member Alert!      To assist agent with discovery calls, program builds, closes, and training: </a:t>
              </a:r>
              <a:r>
                <a:rPr lang="en-US" sz="2000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Brian Drennon!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80681" y="3513556"/>
            <a:ext cx="8781528" cy="3426270"/>
            <a:chOff x="0" y="0"/>
            <a:chExt cx="3252418" cy="126898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252418" cy="1268989"/>
            </a:xfrm>
            <a:custGeom>
              <a:avLst/>
              <a:gdLst/>
              <a:ahLst/>
              <a:cxnLst/>
              <a:rect l="l" t="t" r="r" b="b"/>
              <a:pathLst>
                <a:path w="3252418" h="1268989">
                  <a:moveTo>
                    <a:pt x="31738" y="0"/>
                  </a:moveTo>
                  <a:lnTo>
                    <a:pt x="3220680" y="0"/>
                  </a:lnTo>
                  <a:cubicBezTo>
                    <a:pt x="3229097" y="0"/>
                    <a:pt x="3237170" y="3344"/>
                    <a:pt x="3243122" y="9296"/>
                  </a:cubicBezTo>
                  <a:cubicBezTo>
                    <a:pt x="3249074" y="15248"/>
                    <a:pt x="3252418" y="23321"/>
                    <a:pt x="3252418" y="31738"/>
                  </a:cubicBezTo>
                  <a:lnTo>
                    <a:pt x="3252418" y="1237251"/>
                  </a:lnTo>
                  <a:cubicBezTo>
                    <a:pt x="3252418" y="1245668"/>
                    <a:pt x="3249074" y="1253741"/>
                    <a:pt x="3243122" y="1259693"/>
                  </a:cubicBezTo>
                  <a:cubicBezTo>
                    <a:pt x="3237170" y="1265645"/>
                    <a:pt x="3229097" y="1268989"/>
                    <a:pt x="3220680" y="1268989"/>
                  </a:cubicBezTo>
                  <a:lnTo>
                    <a:pt x="31738" y="1268989"/>
                  </a:lnTo>
                  <a:cubicBezTo>
                    <a:pt x="23321" y="1268989"/>
                    <a:pt x="15248" y="1265645"/>
                    <a:pt x="9296" y="1259693"/>
                  </a:cubicBezTo>
                  <a:cubicBezTo>
                    <a:pt x="3344" y="1253741"/>
                    <a:pt x="0" y="1245668"/>
                    <a:pt x="0" y="1237251"/>
                  </a:cubicBezTo>
                  <a:lnTo>
                    <a:pt x="0" y="31738"/>
                  </a:lnTo>
                  <a:cubicBezTo>
                    <a:pt x="0" y="23321"/>
                    <a:pt x="3344" y="15248"/>
                    <a:pt x="9296" y="9296"/>
                  </a:cubicBezTo>
                  <a:cubicBezTo>
                    <a:pt x="15248" y="3344"/>
                    <a:pt x="23321" y="0"/>
                    <a:pt x="3173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50A3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3252418" cy="12880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895600" y="976313"/>
            <a:ext cx="3862387" cy="681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sz="13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Join our weekly trainings: Thursdays 5pm CST</a:t>
            </a:r>
          </a:p>
          <a:p>
            <a:pPr algn="ctr">
              <a:lnSpc>
                <a:spcPts val="1820"/>
              </a:lnSpc>
            </a:pPr>
            <a:r>
              <a:rPr lang="en-US" sz="13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Zoom ID: 436-392-8908</a:t>
            </a:r>
          </a:p>
          <a:p>
            <a:pPr algn="ctr">
              <a:lnSpc>
                <a:spcPts val="1820"/>
              </a:lnSpc>
            </a:pPr>
            <a:endParaRPr lang="en-US" sz="13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655712" y="2659109"/>
            <a:ext cx="6573887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Email </a:t>
            </a:r>
            <a:r>
              <a:rPr lang="en-US" sz="20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lifequotes@chcquotes.com</a:t>
            </a:r>
            <a:r>
              <a:rPr lang="en-US" sz="20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for assistance!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480681" y="1628664"/>
            <a:ext cx="8781528" cy="1562639"/>
            <a:chOff x="0" y="0"/>
            <a:chExt cx="3252418" cy="57875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252418" cy="578755"/>
            </a:xfrm>
            <a:custGeom>
              <a:avLst/>
              <a:gdLst/>
              <a:ahLst/>
              <a:cxnLst/>
              <a:rect l="l" t="t" r="r" b="b"/>
              <a:pathLst>
                <a:path w="3252418" h="578755">
                  <a:moveTo>
                    <a:pt x="31738" y="0"/>
                  </a:moveTo>
                  <a:lnTo>
                    <a:pt x="3220680" y="0"/>
                  </a:lnTo>
                  <a:cubicBezTo>
                    <a:pt x="3229097" y="0"/>
                    <a:pt x="3237170" y="3344"/>
                    <a:pt x="3243122" y="9296"/>
                  </a:cubicBezTo>
                  <a:cubicBezTo>
                    <a:pt x="3249074" y="15248"/>
                    <a:pt x="3252418" y="23321"/>
                    <a:pt x="3252418" y="31738"/>
                  </a:cubicBezTo>
                  <a:lnTo>
                    <a:pt x="3252418" y="547017"/>
                  </a:lnTo>
                  <a:cubicBezTo>
                    <a:pt x="3252418" y="564546"/>
                    <a:pt x="3238209" y="578755"/>
                    <a:pt x="3220680" y="578755"/>
                  </a:cubicBezTo>
                  <a:lnTo>
                    <a:pt x="31738" y="578755"/>
                  </a:lnTo>
                  <a:cubicBezTo>
                    <a:pt x="23321" y="578755"/>
                    <a:pt x="15248" y="575412"/>
                    <a:pt x="9296" y="569459"/>
                  </a:cubicBezTo>
                  <a:cubicBezTo>
                    <a:pt x="3344" y="563507"/>
                    <a:pt x="0" y="555435"/>
                    <a:pt x="0" y="547017"/>
                  </a:cubicBezTo>
                  <a:lnTo>
                    <a:pt x="0" y="31738"/>
                  </a:lnTo>
                  <a:cubicBezTo>
                    <a:pt x="0" y="23321"/>
                    <a:pt x="3344" y="15248"/>
                    <a:pt x="9296" y="9296"/>
                  </a:cubicBezTo>
                  <a:cubicBezTo>
                    <a:pt x="15248" y="3344"/>
                    <a:pt x="23321" y="0"/>
                    <a:pt x="3173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50A3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3252418" cy="5978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104284" y="319941"/>
            <a:ext cx="5534322" cy="6134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Life Insurance Division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03289" y="3776980"/>
            <a:ext cx="8147022" cy="280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Join the </a:t>
            </a:r>
            <a:r>
              <a:rPr lang="en-US" sz="2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Passport Program</a:t>
            </a:r>
            <a:r>
              <a:rPr lang="en-US"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! It provides:</a:t>
            </a:r>
          </a:p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-Opportunity</a:t>
            </a:r>
          </a:p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-Passive Income</a:t>
            </a:r>
          </a:p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-Growth</a:t>
            </a:r>
          </a:p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-Strengthens client relationships</a:t>
            </a:r>
          </a:p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-Increased Client Retention</a:t>
            </a:r>
          </a:p>
          <a:p>
            <a:pPr algn="ctr">
              <a:lnSpc>
                <a:spcPts val="2800"/>
              </a:lnSpc>
            </a:pPr>
            <a:endParaRPr lang="en-US" sz="20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Email passportsupport@chcagents.com to join TODAY!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795383" y="870725"/>
            <a:ext cx="8157860" cy="2600921"/>
            <a:chOff x="0" y="0"/>
            <a:chExt cx="3252418" cy="103694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52418" cy="1036949"/>
            </a:xfrm>
            <a:custGeom>
              <a:avLst/>
              <a:gdLst/>
              <a:ahLst/>
              <a:cxnLst/>
              <a:rect l="l" t="t" r="r" b="b"/>
              <a:pathLst>
                <a:path w="3252418" h="1036949">
                  <a:moveTo>
                    <a:pt x="34164" y="0"/>
                  </a:moveTo>
                  <a:lnTo>
                    <a:pt x="3218254" y="0"/>
                  </a:lnTo>
                  <a:cubicBezTo>
                    <a:pt x="3227315" y="0"/>
                    <a:pt x="3236005" y="3599"/>
                    <a:pt x="3242412" y="10007"/>
                  </a:cubicBezTo>
                  <a:cubicBezTo>
                    <a:pt x="3248819" y="16414"/>
                    <a:pt x="3252418" y="25104"/>
                    <a:pt x="3252418" y="34164"/>
                  </a:cubicBezTo>
                  <a:lnTo>
                    <a:pt x="3252418" y="1002784"/>
                  </a:lnTo>
                  <a:cubicBezTo>
                    <a:pt x="3252418" y="1011845"/>
                    <a:pt x="3248819" y="1020535"/>
                    <a:pt x="3242412" y="1026942"/>
                  </a:cubicBezTo>
                  <a:cubicBezTo>
                    <a:pt x="3236005" y="1033349"/>
                    <a:pt x="3227315" y="1036949"/>
                    <a:pt x="3218254" y="1036949"/>
                  </a:cubicBezTo>
                  <a:lnTo>
                    <a:pt x="34164" y="1036949"/>
                  </a:lnTo>
                  <a:cubicBezTo>
                    <a:pt x="15296" y="1036949"/>
                    <a:pt x="0" y="1021653"/>
                    <a:pt x="0" y="1002784"/>
                  </a:cubicBezTo>
                  <a:lnTo>
                    <a:pt x="0" y="34164"/>
                  </a:lnTo>
                  <a:cubicBezTo>
                    <a:pt x="0" y="15296"/>
                    <a:pt x="15296" y="0"/>
                    <a:pt x="3416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50A3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3252418" cy="1055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161877" y="95251"/>
            <a:ext cx="5429845" cy="636269"/>
            <a:chOff x="0" y="0"/>
            <a:chExt cx="7239794" cy="848359"/>
          </a:xfrm>
        </p:grpSpPr>
        <p:sp>
          <p:nvSpPr>
            <p:cNvPr id="7" name="TextBox 7"/>
            <p:cNvSpPr txBox="1"/>
            <p:nvPr/>
          </p:nvSpPr>
          <p:spPr>
            <a:xfrm>
              <a:off x="1111647" y="559011"/>
              <a:ext cx="5016500" cy="2893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20"/>
                </a:lnSpc>
              </a:pPr>
              <a:r>
                <a:rPr lang="en-US" sz="1300" i="1">
                  <a:solidFill>
                    <a:srgbClr val="000000"/>
                  </a:solidFill>
                  <a:latin typeface="Montserrat Italics"/>
                  <a:ea typeface="Montserrat Italics"/>
                  <a:cs typeface="Montserrat Italics"/>
                  <a:sym typeface="Montserrat Italics"/>
                </a:rPr>
                <a:t>NEW CARRIER PARTNERSHIPS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7239794" cy="6352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60"/>
                </a:lnSpc>
              </a:pPr>
              <a:r>
                <a:rPr lang="en-US" sz="2900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Life Insurance Division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98910" y="929575"/>
            <a:ext cx="1709763" cy="333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1"/>
              </a:lnSpc>
            </a:pPr>
            <a:r>
              <a:rPr lang="en-US" sz="1857">
                <a:solidFill>
                  <a:srgbClr val="000000"/>
                </a:solidFill>
                <a:latin typeface="Lovelo"/>
                <a:ea typeface="Lovelo"/>
                <a:cs typeface="Lovelo"/>
                <a:sym typeface="Lovelo"/>
              </a:rPr>
              <a:t>Equita Group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784517" y="3519271"/>
            <a:ext cx="8157860" cy="2156883"/>
            <a:chOff x="0" y="0"/>
            <a:chExt cx="3252418" cy="85991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52418" cy="859917"/>
            </a:xfrm>
            <a:custGeom>
              <a:avLst/>
              <a:gdLst/>
              <a:ahLst/>
              <a:cxnLst/>
              <a:rect l="l" t="t" r="r" b="b"/>
              <a:pathLst>
                <a:path w="3252418" h="859917">
                  <a:moveTo>
                    <a:pt x="34164" y="0"/>
                  </a:moveTo>
                  <a:lnTo>
                    <a:pt x="3218254" y="0"/>
                  </a:lnTo>
                  <a:cubicBezTo>
                    <a:pt x="3227315" y="0"/>
                    <a:pt x="3236005" y="3599"/>
                    <a:pt x="3242412" y="10007"/>
                  </a:cubicBezTo>
                  <a:cubicBezTo>
                    <a:pt x="3248819" y="16414"/>
                    <a:pt x="3252418" y="25104"/>
                    <a:pt x="3252418" y="34164"/>
                  </a:cubicBezTo>
                  <a:lnTo>
                    <a:pt x="3252418" y="825753"/>
                  </a:lnTo>
                  <a:cubicBezTo>
                    <a:pt x="3252418" y="844622"/>
                    <a:pt x="3237122" y="859917"/>
                    <a:pt x="3218254" y="859917"/>
                  </a:cubicBezTo>
                  <a:lnTo>
                    <a:pt x="34164" y="859917"/>
                  </a:lnTo>
                  <a:cubicBezTo>
                    <a:pt x="25104" y="859917"/>
                    <a:pt x="16414" y="856318"/>
                    <a:pt x="10007" y="849911"/>
                  </a:cubicBezTo>
                  <a:cubicBezTo>
                    <a:pt x="3599" y="843504"/>
                    <a:pt x="0" y="834814"/>
                    <a:pt x="0" y="825753"/>
                  </a:cubicBezTo>
                  <a:lnTo>
                    <a:pt x="0" y="34164"/>
                  </a:lnTo>
                  <a:cubicBezTo>
                    <a:pt x="0" y="15296"/>
                    <a:pt x="15296" y="0"/>
                    <a:pt x="3416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50A3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3252418" cy="8789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998910" y="3600450"/>
            <a:ext cx="4108919" cy="333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1"/>
              </a:lnSpc>
            </a:pPr>
            <a:r>
              <a:rPr lang="en-US" sz="1857">
                <a:solidFill>
                  <a:srgbClr val="000000"/>
                </a:solidFill>
                <a:latin typeface="Lovelo"/>
                <a:ea typeface="Lovelo"/>
                <a:cs typeface="Lovelo"/>
                <a:sym typeface="Lovelo"/>
              </a:rPr>
              <a:t>LastingMark and Advisors Excel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800358" y="5721150"/>
            <a:ext cx="8157860" cy="1450897"/>
            <a:chOff x="0" y="0"/>
            <a:chExt cx="3252418" cy="57845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252418" cy="578451"/>
            </a:xfrm>
            <a:custGeom>
              <a:avLst/>
              <a:gdLst/>
              <a:ahLst/>
              <a:cxnLst/>
              <a:rect l="l" t="t" r="r" b="b"/>
              <a:pathLst>
                <a:path w="3252418" h="578451">
                  <a:moveTo>
                    <a:pt x="34164" y="0"/>
                  </a:moveTo>
                  <a:lnTo>
                    <a:pt x="3218254" y="0"/>
                  </a:lnTo>
                  <a:cubicBezTo>
                    <a:pt x="3227315" y="0"/>
                    <a:pt x="3236005" y="3599"/>
                    <a:pt x="3242412" y="10007"/>
                  </a:cubicBezTo>
                  <a:cubicBezTo>
                    <a:pt x="3248819" y="16414"/>
                    <a:pt x="3252418" y="25104"/>
                    <a:pt x="3252418" y="34164"/>
                  </a:cubicBezTo>
                  <a:lnTo>
                    <a:pt x="3252418" y="544287"/>
                  </a:lnTo>
                  <a:cubicBezTo>
                    <a:pt x="3252418" y="563155"/>
                    <a:pt x="3237122" y="578451"/>
                    <a:pt x="3218254" y="578451"/>
                  </a:cubicBezTo>
                  <a:lnTo>
                    <a:pt x="34164" y="578451"/>
                  </a:lnTo>
                  <a:cubicBezTo>
                    <a:pt x="15296" y="578451"/>
                    <a:pt x="0" y="563155"/>
                    <a:pt x="0" y="544287"/>
                  </a:cubicBezTo>
                  <a:lnTo>
                    <a:pt x="0" y="34164"/>
                  </a:lnTo>
                  <a:cubicBezTo>
                    <a:pt x="0" y="15296"/>
                    <a:pt x="15296" y="0"/>
                    <a:pt x="3416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50A3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3252418" cy="597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998910" y="5809505"/>
            <a:ext cx="2555894" cy="333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1"/>
              </a:lnSpc>
            </a:pPr>
            <a:r>
              <a:rPr lang="en-US" sz="1857">
                <a:solidFill>
                  <a:srgbClr val="000000"/>
                </a:solidFill>
                <a:latin typeface="Lovelo"/>
                <a:ea typeface="Lovelo"/>
                <a:cs typeface="Lovelo"/>
                <a:sym typeface="Lovelo"/>
              </a:rPr>
              <a:t>Ameritas Life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082015" y="1103826"/>
            <a:ext cx="1709763" cy="2498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u="sng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CORE CARRIERS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013998" y="3909576"/>
            <a:ext cx="1725603" cy="249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u="sng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CORE CARRIERS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184168" y="6210556"/>
            <a:ext cx="5131031" cy="800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Visit </a:t>
            </a:r>
            <a:r>
              <a:rPr lang="en-US" sz="1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chcagents.com</a:t>
            </a:r>
            <a:r>
              <a:rPr lang="en-US" sz="1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for contracting!</a:t>
            </a:r>
          </a:p>
          <a:p>
            <a:pPr algn="ctr">
              <a:lnSpc>
                <a:spcPts val="2100"/>
              </a:lnSpc>
            </a:pPr>
            <a:endParaRPr lang="en-US" sz="15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lnSpc>
                <a:spcPts val="2100"/>
              </a:lnSpc>
            </a:pPr>
            <a:r>
              <a:rPr lang="en-US" sz="1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Contact: </a:t>
            </a:r>
            <a:r>
              <a:rPr lang="en-US" sz="1500" i="1" dirty="0" err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lifequotes@chcquotes.com</a:t>
            </a:r>
            <a:r>
              <a:rPr lang="en-US" sz="1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for more details.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916774" y="1390252"/>
            <a:ext cx="4017425" cy="1866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AMAM</a:t>
            </a:r>
          </a:p>
          <a:p>
            <a:pPr algn="ctr">
              <a:lnSpc>
                <a:spcPts val="2100"/>
              </a:lnSpc>
            </a:pPr>
            <a:r>
              <a:rPr lang="en-US" sz="1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American General (AIG/</a:t>
            </a:r>
            <a:r>
              <a:rPr lang="en-US" sz="1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Corebridge</a:t>
            </a:r>
            <a:r>
              <a:rPr lang="en-US" sz="1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)</a:t>
            </a:r>
          </a:p>
          <a:p>
            <a:pPr algn="ctr">
              <a:lnSpc>
                <a:spcPts val="2100"/>
              </a:lnSpc>
            </a:pPr>
            <a:r>
              <a:rPr lang="en-US" sz="1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F&amp;G</a:t>
            </a:r>
          </a:p>
          <a:p>
            <a:pPr algn="ctr">
              <a:lnSpc>
                <a:spcPts val="2100"/>
              </a:lnSpc>
            </a:pPr>
            <a:r>
              <a:rPr lang="en-US" sz="1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Foresters</a:t>
            </a:r>
          </a:p>
          <a:p>
            <a:pPr algn="ctr">
              <a:lnSpc>
                <a:spcPts val="2100"/>
              </a:lnSpc>
            </a:pPr>
            <a:r>
              <a:rPr lang="en-US" sz="1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MOO</a:t>
            </a:r>
          </a:p>
          <a:p>
            <a:pPr algn="ctr">
              <a:lnSpc>
                <a:spcPts val="2100"/>
              </a:lnSpc>
            </a:pPr>
            <a:r>
              <a:rPr lang="en-US" sz="1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TransAmerica</a:t>
            </a:r>
          </a:p>
          <a:p>
            <a:pPr algn="ctr">
              <a:lnSpc>
                <a:spcPts val="2100"/>
              </a:lnSpc>
            </a:pPr>
            <a:r>
              <a:rPr lang="en-US" sz="1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**Additional Carriers Available As Needed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863680" y="4220684"/>
            <a:ext cx="3994320" cy="13335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SBLI</a:t>
            </a:r>
          </a:p>
          <a:p>
            <a:pPr algn="ctr">
              <a:lnSpc>
                <a:spcPts val="2100"/>
              </a:lnSpc>
            </a:pPr>
            <a:r>
              <a:rPr lang="en-US" sz="1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Nationwide</a:t>
            </a:r>
          </a:p>
          <a:p>
            <a:pPr algn="ctr">
              <a:lnSpc>
                <a:spcPts val="2100"/>
              </a:lnSpc>
            </a:pPr>
            <a:r>
              <a:rPr lang="en-US" sz="1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Americo</a:t>
            </a:r>
          </a:p>
          <a:p>
            <a:pPr algn="ctr">
              <a:lnSpc>
                <a:spcPts val="2100"/>
              </a:lnSpc>
            </a:pPr>
            <a:r>
              <a:rPr lang="en-US" sz="1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Principal</a:t>
            </a:r>
          </a:p>
          <a:p>
            <a:pPr algn="ctr">
              <a:lnSpc>
                <a:spcPts val="2100"/>
              </a:lnSpc>
            </a:pPr>
            <a:r>
              <a:rPr lang="en-US" sz="1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**Additional Carriers Available As Needed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666" r="-16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10315" y="1604511"/>
            <a:ext cx="9332971" cy="4035811"/>
            <a:chOff x="0" y="0"/>
            <a:chExt cx="12443961" cy="5381081"/>
          </a:xfrm>
        </p:grpSpPr>
        <p:sp>
          <p:nvSpPr>
            <p:cNvPr id="4" name="TextBox 4"/>
            <p:cNvSpPr txBox="1"/>
            <p:nvPr/>
          </p:nvSpPr>
          <p:spPr>
            <a:xfrm>
              <a:off x="25989" y="-47625"/>
              <a:ext cx="12417972" cy="504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50"/>
                </a:lnSpc>
              </a:pPr>
              <a:r>
                <a:rPr lang="en-US" sz="2250" b="1" spc="405">
                  <a:solidFill>
                    <a:srgbClr val="000000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OCTOBER NEWSLETTER OUT!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25989" y="609154"/>
              <a:ext cx="12417972" cy="352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222"/>
                </a:lnSpc>
              </a:pPr>
              <a:r>
                <a:rPr lang="en-US" sz="1587" spc="-15">
                  <a:solidFill>
                    <a:srgbClr val="000000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Www.chcagents.com → Resources → Marketing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444903"/>
              <a:ext cx="12417972" cy="504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50"/>
                </a:lnSpc>
              </a:pPr>
              <a:r>
                <a:rPr lang="en-US" sz="2250" b="1" spc="405">
                  <a:solidFill>
                    <a:srgbClr val="000000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LOGO &amp; NAME UPDATE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082056"/>
              <a:ext cx="12417972" cy="3299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222"/>
                </a:lnSpc>
              </a:pPr>
              <a:r>
                <a:rPr lang="en-US" sz="1587" spc="-15">
                  <a:solidFill>
                    <a:srgbClr val="000000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Our company name and logo now proudly carry the ® symbol, marking a major milestone in our growth. This official trademark registration is more than just legal protection — it’s a recognition of the unique identity we’ve built and the trust our brand represents. </a:t>
              </a:r>
            </a:p>
            <a:p>
              <a:pPr algn="l">
                <a:lnSpc>
                  <a:spcPts val="2222"/>
                </a:lnSpc>
              </a:pPr>
              <a:endParaRPr lang="en-US" sz="1587" spc="-15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endParaRPr>
            </a:p>
            <a:p>
              <a:pPr algn="l">
                <a:lnSpc>
                  <a:spcPts val="2222"/>
                </a:lnSpc>
              </a:pPr>
              <a:r>
                <a:rPr lang="en-US" sz="1587" spc="-15">
                  <a:solidFill>
                    <a:srgbClr val="000000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To reflect this across everything we do, the ® symbol should be included whenever our name or logo appears. On Windows, simply press Alt + 0174, and on Mac, use Option + R to insert the symbol. </a:t>
              </a:r>
            </a:p>
            <a:p>
              <a:pPr algn="l">
                <a:lnSpc>
                  <a:spcPts val="2222"/>
                </a:lnSpc>
              </a:pPr>
              <a:endParaRPr lang="en-US" sz="1587" spc="-15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endParaRPr>
            </a:p>
            <a:p>
              <a:pPr algn="l">
                <a:lnSpc>
                  <a:spcPts val="2222"/>
                </a:lnSpc>
              </a:pPr>
              <a:r>
                <a:rPr lang="en-US" sz="1587" spc="-15">
                  <a:solidFill>
                    <a:srgbClr val="000000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This was emailed out - if you want to be added to our mailing list or to get the logo please email Marketing@chcquotes.com!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2575295" y="5473345"/>
            <a:ext cx="4603011" cy="1916947"/>
          </a:xfrm>
          <a:custGeom>
            <a:avLst/>
            <a:gdLst/>
            <a:ahLst/>
            <a:cxnLst/>
            <a:rect l="l" t="t" r="r" b="b"/>
            <a:pathLst>
              <a:path w="4603011" h="1916947">
                <a:moveTo>
                  <a:pt x="0" y="0"/>
                </a:moveTo>
                <a:lnTo>
                  <a:pt x="4603010" y="0"/>
                </a:lnTo>
                <a:lnTo>
                  <a:pt x="4603010" y="1916946"/>
                </a:lnTo>
                <a:lnTo>
                  <a:pt x="0" y="19169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6706" b="-38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0637406">
            <a:off x="6191076" y="6132703"/>
            <a:ext cx="1383492" cy="418506"/>
          </a:xfrm>
          <a:custGeom>
            <a:avLst/>
            <a:gdLst/>
            <a:ahLst/>
            <a:cxnLst/>
            <a:rect l="l" t="t" r="r" b="b"/>
            <a:pathLst>
              <a:path w="1383492" h="418506">
                <a:moveTo>
                  <a:pt x="0" y="0"/>
                </a:moveTo>
                <a:lnTo>
                  <a:pt x="1383492" y="0"/>
                </a:lnTo>
                <a:lnTo>
                  <a:pt x="1383492" y="418506"/>
                </a:lnTo>
                <a:lnTo>
                  <a:pt x="0" y="4185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 rot="-379805">
            <a:off x="1748290" y="413093"/>
            <a:ext cx="6056417" cy="473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9"/>
              </a:lnSpc>
            </a:pPr>
            <a:r>
              <a:rPr lang="en-US" sz="4306">
                <a:solidFill>
                  <a:srgbClr val="DA539A"/>
                </a:solidFill>
                <a:latin typeface="Mr Dafoe"/>
                <a:ea typeface="Mr Dafoe"/>
                <a:cs typeface="Mr Dafoe"/>
                <a:sym typeface="Mr Dafoe"/>
              </a:rPr>
              <a:t>Marketing Updates!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000" r="-100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731520" y="1385599"/>
            <a:ext cx="8151596" cy="3539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</a:pPr>
            <a:endParaRPr/>
          </a:p>
          <a:p>
            <a:pPr algn="ctr">
              <a:lnSpc>
                <a:spcPts val="2379"/>
              </a:lnSpc>
            </a:pPr>
            <a:r>
              <a:rPr lang="en-US" sz="1586">
                <a:solidFill>
                  <a:srgbClr val="050A30"/>
                </a:solidFill>
                <a:latin typeface="Poppins"/>
                <a:ea typeface="Poppins"/>
                <a:cs typeface="Poppins"/>
                <a:sym typeface="Poppins"/>
              </a:rPr>
              <a:t>Our NEW ACA contract will be going LIVE within the next couple weeks!</a:t>
            </a:r>
            <a:r>
              <a:rPr lang="en-US" sz="1586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</a:p>
          <a:p>
            <a:pPr algn="ctr">
              <a:lnSpc>
                <a:spcPts val="2379"/>
              </a:lnSpc>
            </a:pPr>
            <a:endParaRPr lang="en-US" sz="1586">
              <a:solidFill>
                <a:srgbClr val="050A30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algn="ctr">
              <a:lnSpc>
                <a:spcPts val="2379"/>
              </a:lnSpc>
            </a:pPr>
            <a:r>
              <a:rPr lang="en-US" sz="1586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Coming soon for Open Enrollment - New ACA Contracting Platform!</a:t>
            </a:r>
          </a:p>
          <a:p>
            <a:pPr algn="ctr">
              <a:lnSpc>
                <a:spcPts val="2379"/>
              </a:lnSpc>
            </a:pPr>
            <a:endParaRPr lang="en-US" sz="1586">
              <a:solidFill>
                <a:srgbClr val="050A30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algn="ctr">
              <a:lnSpc>
                <a:spcPts val="2379"/>
              </a:lnSpc>
            </a:pPr>
            <a:r>
              <a:rPr lang="en-US" sz="1586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Carriers like: Aetna, Anthem, BCBS, Cigna, and many, many more!</a:t>
            </a:r>
          </a:p>
          <a:p>
            <a:pPr algn="ctr">
              <a:lnSpc>
                <a:spcPts val="2379"/>
              </a:lnSpc>
            </a:pPr>
            <a:endParaRPr lang="en-US" sz="1586">
              <a:solidFill>
                <a:srgbClr val="050A30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algn="ctr">
              <a:lnSpc>
                <a:spcPts val="2379"/>
              </a:lnSpc>
            </a:pPr>
            <a:r>
              <a:rPr lang="en-US" sz="1586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More details to come!</a:t>
            </a:r>
          </a:p>
          <a:p>
            <a:pPr algn="ctr">
              <a:lnSpc>
                <a:spcPts val="2379"/>
              </a:lnSpc>
            </a:pPr>
            <a:endParaRPr lang="en-US" sz="1586">
              <a:solidFill>
                <a:srgbClr val="050A30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algn="ctr">
              <a:lnSpc>
                <a:spcPts val="2379"/>
              </a:lnSpc>
            </a:pPr>
            <a:r>
              <a:rPr lang="en-US" sz="1586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We’ve compiled a list of Carrier Agent Support information! Go to chcagents.com ⟶ Under 65 ⟶ Carrier Agent Support Information</a:t>
            </a:r>
          </a:p>
          <a:p>
            <a:pPr algn="l">
              <a:lnSpc>
                <a:spcPts val="2379"/>
              </a:lnSpc>
            </a:pPr>
            <a:endParaRPr lang="en-US" sz="1586">
              <a:solidFill>
                <a:srgbClr val="050A30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0" y="580708"/>
            <a:ext cx="9753600" cy="758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sz="5000" b="1" i="1" spc="-150">
                <a:solidFill>
                  <a:srgbClr val="050A3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CONTRACTING UPDATES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70484" y="6291707"/>
            <a:ext cx="8151596" cy="291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</a:pPr>
            <a:r>
              <a:rPr lang="en-US" sz="1586">
                <a:solidFill>
                  <a:srgbClr val="050A30"/>
                </a:solidFill>
                <a:latin typeface="Poppins"/>
                <a:ea typeface="Poppins"/>
                <a:cs typeface="Poppins"/>
                <a:sym typeface="Poppins"/>
              </a:rPr>
              <a:t>For new carrier requests find the link on chcagents or click </a:t>
            </a:r>
            <a:r>
              <a:rPr lang="en-US" sz="1586" u="sng">
                <a:solidFill>
                  <a:srgbClr val="050A30"/>
                </a:solidFill>
                <a:latin typeface="Poppins"/>
                <a:ea typeface="Poppins"/>
                <a:cs typeface="Poppins"/>
                <a:sym typeface="Poppins"/>
                <a:hlinkClick r:id="rId4" tooltip="https://forms.monday.com/forms/9508297440e8ac95cfedbacaeebe7896?r=use1"/>
              </a:rPr>
              <a:t>HERE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70484" y="5161154"/>
            <a:ext cx="8151596" cy="587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</a:pPr>
            <a:r>
              <a:rPr lang="en-US" sz="1586" b="1">
                <a:solidFill>
                  <a:srgbClr val="050A30"/>
                </a:solidFill>
                <a:latin typeface="Poppins Bold"/>
                <a:ea typeface="Poppins Bold"/>
                <a:cs typeface="Poppins Bold"/>
                <a:sym typeface="Poppins Bold"/>
              </a:rPr>
              <a:t>October 1, 2025-January 1, 2026 there will be NO hierarchy changes so we can clean everything up and make sure we’re in the right place!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1520" y="301735"/>
            <a:ext cx="8290560" cy="1514473"/>
            <a:chOff x="0" y="0"/>
            <a:chExt cx="11054080" cy="2019297"/>
          </a:xfrm>
        </p:grpSpPr>
        <p:sp>
          <p:nvSpPr>
            <p:cNvPr id="3" name="TextBox 3"/>
            <p:cNvSpPr txBox="1"/>
            <p:nvPr/>
          </p:nvSpPr>
          <p:spPr>
            <a:xfrm>
              <a:off x="0" y="581025"/>
              <a:ext cx="11054080" cy="14382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999"/>
                </a:lnSpc>
              </a:pPr>
              <a:r>
                <a:rPr lang="en-US" sz="9999" b="1" spc="-759">
                  <a:solidFill>
                    <a:srgbClr val="354EAB"/>
                  </a:solidFill>
                  <a:latin typeface="Roca Two Heavy"/>
                  <a:ea typeface="Roca Two Heavy"/>
                  <a:cs typeface="Roca Two Heavy"/>
                  <a:sym typeface="Roca Two Heavy"/>
                </a:rPr>
                <a:t>Payroll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88431" y="1270031"/>
              <a:ext cx="8789399" cy="6247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96"/>
                </a:lnSpc>
              </a:pPr>
              <a:r>
                <a:rPr lang="en-US" sz="3087" spc="463">
                  <a:solidFill>
                    <a:srgbClr val="9DAFBF"/>
                  </a:solidFill>
                  <a:latin typeface="SK Concretica"/>
                  <a:ea typeface="SK Concretica"/>
                  <a:cs typeface="SK Concretica"/>
                  <a:sym typeface="SK Concretica"/>
                </a:rPr>
                <a:t>UPDATES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02047" y="2391836"/>
            <a:ext cx="7949505" cy="4277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NOVEMBER AGENT PAYROLL DATES THAT HAVE CHANGED:</a:t>
            </a:r>
          </a:p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</a:p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You will be paid on:</a:t>
            </a:r>
          </a:p>
          <a:p>
            <a:pPr algn="ctr">
              <a:lnSpc>
                <a:spcPts val="3079"/>
              </a:lnSpc>
            </a:pPr>
            <a:endParaRPr lang="en-US" sz="2199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ctr">
              <a:lnSpc>
                <a:spcPts val="3079"/>
              </a:lnSpc>
            </a:pPr>
            <a:r>
              <a:rPr lang="en-US" sz="21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November 10th</a:t>
            </a:r>
          </a:p>
          <a:p>
            <a:pPr algn="ctr">
              <a:lnSpc>
                <a:spcPts val="3079"/>
              </a:lnSpc>
            </a:pPr>
            <a:endParaRPr lang="en-US" sz="2199" b="1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ctr">
              <a:lnSpc>
                <a:spcPts val="3079"/>
              </a:lnSpc>
            </a:pPr>
            <a:r>
              <a:rPr lang="en-US" sz="21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November 17th</a:t>
            </a:r>
          </a:p>
          <a:p>
            <a:pPr algn="ctr">
              <a:lnSpc>
                <a:spcPts val="3079"/>
              </a:lnSpc>
            </a:pPr>
            <a:endParaRPr lang="en-US" sz="2199" b="1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ctr">
              <a:lnSpc>
                <a:spcPts val="3079"/>
              </a:lnSpc>
            </a:pPr>
            <a:r>
              <a:rPr lang="en-US" sz="21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November 24th</a:t>
            </a:r>
          </a:p>
          <a:p>
            <a:pPr algn="ctr">
              <a:lnSpc>
                <a:spcPts val="3079"/>
              </a:lnSpc>
            </a:pPr>
            <a:endParaRPr lang="en-US" sz="2199" b="1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Thank you!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311545" y="2631162"/>
          <a:ext cx="5225557" cy="4238625"/>
        </p:xfrm>
        <a:graphic>
          <a:graphicData uri="http://schemas.openxmlformats.org/drawingml/2006/table">
            <a:tbl>
              <a:tblPr/>
              <a:tblGrid>
                <a:gridCol w="26180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74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7172">
                <a:tc>
                  <a:txBody>
                    <a:bodyPr/>
                    <a:lstStyle/>
                    <a:p>
                      <a:pPr algn="ctr">
                        <a:lnSpc>
                          <a:spcPts val="1602"/>
                        </a:lnSpc>
                        <a:defRPr/>
                      </a:pPr>
                      <a:r>
                        <a:rPr lang="en-US" sz="1144" b="1">
                          <a:solidFill>
                            <a:srgbClr val="050A3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Carrier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8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2"/>
                        </a:lnSpc>
                        <a:defRPr/>
                      </a:pPr>
                      <a:r>
                        <a:rPr lang="en-US" sz="1144" b="1">
                          <a:solidFill>
                            <a:srgbClr val="050A3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Compass Cash Per Policy Sold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5789">
                <a:tc>
                  <a:txBody>
                    <a:bodyPr/>
                    <a:lstStyle/>
                    <a:p>
                      <a:pPr algn="ctr">
                        <a:lnSpc>
                          <a:spcPts val="1602"/>
                        </a:lnSpc>
                        <a:defRPr/>
                      </a:pPr>
                      <a:r>
                        <a:rPr lang="en-US" sz="1144" b="1">
                          <a:solidFill>
                            <a:srgbClr val="050A3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LifeX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2"/>
                        </a:lnSpc>
                        <a:defRPr/>
                      </a:pPr>
                      <a:r>
                        <a:rPr lang="en-US" sz="1144">
                          <a:solidFill>
                            <a:srgbClr val="050A3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$15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8555">
                <a:tc>
                  <a:txBody>
                    <a:bodyPr/>
                    <a:lstStyle/>
                    <a:p>
                      <a:pPr algn="ctr">
                        <a:lnSpc>
                          <a:spcPts val="1602"/>
                        </a:lnSpc>
                        <a:defRPr/>
                      </a:pPr>
                      <a:r>
                        <a:rPr lang="en-US" sz="1144" b="1">
                          <a:solidFill>
                            <a:srgbClr val="050A3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Enroll Prime</a:t>
                      </a:r>
                      <a:endParaRPr lang="en-US" sz="1100"/>
                    </a:p>
                    <a:p>
                      <a:pPr algn="ctr">
                        <a:lnSpc>
                          <a:spcPts val="1602"/>
                        </a:lnSpc>
                      </a:pPr>
                      <a:r>
                        <a:rPr lang="en-US" sz="1144" b="1">
                          <a:solidFill>
                            <a:srgbClr val="050A3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PSM</a:t>
                      </a:r>
                    </a:p>
                    <a:p>
                      <a:pPr algn="ctr">
                        <a:lnSpc>
                          <a:spcPts val="1602"/>
                        </a:lnSpc>
                      </a:pPr>
                      <a:r>
                        <a:rPr lang="en-US" sz="1144" b="1">
                          <a:solidFill>
                            <a:srgbClr val="050A3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OneShare</a:t>
                      </a:r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2"/>
                        </a:lnSpc>
                        <a:defRPr/>
                      </a:pPr>
                      <a:r>
                        <a:rPr lang="en-US" sz="1144">
                          <a:solidFill>
                            <a:srgbClr val="050A3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$10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69937">
                <a:tc>
                  <a:txBody>
                    <a:bodyPr/>
                    <a:lstStyle/>
                    <a:p>
                      <a:pPr algn="ctr">
                        <a:lnSpc>
                          <a:spcPts val="1602"/>
                        </a:lnSpc>
                        <a:defRPr/>
                      </a:pPr>
                      <a:r>
                        <a:rPr lang="en-US" sz="1144" b="1">
                          <a:solidFill>
                            <a:srgbClr val="050A3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AmeriBenefit</a:t>
                      </a:r>
                      <a:endParaRPr lang="en-US" sz="1100"/>
                    </a:p>
                    <a:p>
                      <a:pPr algn="ctr">
                        <a:lnSpc>
                          <a:spcPts val="1602"/>
                        </a:lnSpc>
                      </a:pPr>
                      <a:r>
                        <a:rPr lang="en-US" sz="1144" b="1">
                          <a:solidFill>
                            <a:srgbClr val="050A3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Flex Benefits</a:t>
                      </a:r>
                    </a:p>
                    <a:p>
                      <a:pPr algn="ctr">
                        <a:lnSpc>
                          <a:spcPts val="1602"/>
                        </a:lnSpc>
                      </a:pPr>
                      <a:r>
                        <a:rPr lang="en-US" sz="1144" b="1">
                          <a:solidFill>
                            <a:srgbClr val="050A3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MedMutual</a:t>
                      </a:r>
                    </a:p>
                    <a:p>
                      <a:pPr algn="ctr">
                        <a:lnSpc>
                          <a:spcPts val="1602"/>
                        </a:lnSpc>
                      </a:pPr>
                      <a:r>
                        <a:rPr lang="en-US" sz="1144" b="1">
                          <a:solidFill>
                            <a:srgbClr val="050A3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NCD</a:t>
                      </a:r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2"/>
                        </a:lnSpc>
                        <a:defRPr/>
                      </a:pPr>
                      <a:r>
                        <a:rPr lang="en-US" sz="1144">
                          <a:solidFill>
                            <a:srgbClr val="050A3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$5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7172">
                <a:tc>
                  <a:txBody>
                    <a:bodyPr/>
                    <a:lstStyle/>
                    <a:p>
                      <a:pPr algn="ctr">
                        <a:lnSpc>
                          <a:spcPts val="1602"/>
                        </a:lnSpc>
                        <a:defRPr/>
                      </a:pPr>
                      <a:r>
                        <a:rPr lang="en-US" sz="1144" b="1">
                          <a:solidFill>
                            <a:srgbClr val="050A3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Group Health Policies (LEVEL FUNDED PLANS ONLY)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2"/>
                        </a:lnSpc>
                        <a:defRPr/>
                      </a:pPr>
                      <a:r>
                        <a:rPr lang="en-US" sz="1144">
                          <a:solidFill>
                            <a:srgbClr val="050A3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$5 per employee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0" y="693420"/>
            <a:ext cx="9753600" cy="1866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050A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Rules</a:t>
            </a:r>
          </a:p>
          <a:p>
            <a:pPr marL="323861" lvl="1" indent="-161931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Each application submitted and paid June 1 - Dec 22 2025 you’ll get the amount listed below of Travel Tokens towards cost of the trip</a:t>
            </a:r>
          </a:p>
          <a:p>
            <a:pPr marL="323861" lvl="1" indent="-161931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All policies written from Jan 1 - May 31 2025 (Previously written) will be given 50% credit</a:t>
            </a:r>
          </a:p>
          <a:p>
            <a:pPr marL="323861" lvl="1" indent="-161931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Top 15 agents and top 3 leaders (by Travel Tokens points) will attend the trip for free** (Free hotel accommodation + $750 towards flights per couple**)</a:t>
            </a:r>
          </a:p>
          <a:p>
            <a:pPr marL="323861" lvl="1" indent="-161931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Leaders credit is ⅓ of their agents credit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66229" y="6822162"/>
            <a:ext cx="8355851" cy="389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1">
                <a:solidFill>
                  <a:srgbClr val="050A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***Based on ACTUAL BUSINESS, not TopBroker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321423" y="3761169"/>
            <a:ext cx="2492013" cy="1066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1500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For those that are NEW agents who’s </a:t>
            </a:r>
            <a:r>
              <a:rPr lang="en-US" sz="1500" b="1">
                <a:solidFill>
                  <a:srgbClr val="050A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first payroll was after June 1st 2025</a:t>
            </a:r>
            <a:r>
              <a:rPr lang="en-US" sz="1500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, all points are DOUBLED!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65524" y="41275"/>
            <a:ext cx="6542031" cy="707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0"/>
              </a:lnSpc>
            </a:pPr>
            <a:r>
              <a:rPr lang="en-US" sz="4700" b="1" i="1" spc="-141">
                <a:solidFill>
                  <a:srgbClr val="050A3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AWARD TRIP CONTEST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364334" cy="1364334"/>
          </a:xfrm>
          <a:custGeom>
            <a:avLst/>
            <a:gdLst/>
            <a:ahLst/>
            <a:cxnLst/>
            <a:rect l="l" t="t" r="r" b="b"/>
            <a:pathLst>
              <a:path w="1364334" h="1364334">
                <a:moveTo>
                  <a:pt x="0" y="0"/>
                </a:moveTo>
                <a:lnTo>
                  <a:pt x="1364334" y="0"/>
                </a:lnTo>
                <a:lnTo>
                  <a:pt x="1364334" y="1364334"/>
                </a:lnTo>
                <a:lnTo>
                  <a:pt x="0" y="13643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24407" y="2063176"/>
            <a:ext cx="3492089" cy="4520504"/>
          </a:xfrm>
          <a:custGeom>
            <a:avLst/>
            <a:gdLst/>
            <a:ahLst/>
            <a:cxnLst/>
            <a:rect l="l" t="t" r="r" b="b"/>
            <a:pathLst>
              <a:path w="3492089" h="4520504">
                <a:moveTo>
                  <a:pt x="0" y="0"/>
                </a:moveTo>
                <a:lnTo>
                  <a:pt x="3492089" y="0"/>
                </a:lnTo>
                <a:lnTo>
                  <a:pt x="3492089" y="4520504"/>
                </a:lnTo>
                <a:lnTo>
                  <a:pt x="0" y="45205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4169361" y="4098507"/>
            <a:ext cx="5439847" cy="2901454"/>
            <a:chOff x="0" y="0"/>
            <a:chExt cx="2014758" cy="107461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14758" cy="1074613"/>
            </a:xfrm>
            <a:custGeom>
              <a:avLst/>
              <a:gdLst/>
              <a:ahLst/>
              <a:cxnLst/>
              <a:rect l="l" t="t" r="r" b="b"/>
              <a:pathLst>
                <a:path w="2014758" h="1074613">
                  <a:moveTo>
                    <a:pt x="51235" y="0"/>
                  </a:moveTo>
                  <a:lnTo>
                    <a:pt x="1963523" y="0"/>
                  </a:lnTo>
                  <a:cubicBezTo>
                    <a:pt x="1977112" y="0"/>
                    <a:pt x="1990143" y="5398"/>
                    <a:pt x="1999752" y="15006"/>
                  </a:cubicBezTo>
                  <a:cubicBezTo>
                    <a:pt x="2009360" y="24615"/>
                    <a:pt x="2014758" y="37646"/>
                    <a:pt x="2014758" y="51235"/>
                  </a:cubicBezTo>
                  <a:lnTo>
                    <a:pt x="2014758" y="1023378"/>
                  </a:lnTo>
                  <a:cubicBezTo>
                    <a:pt x="2014758" y="1036966"/>
                    <a:pt x="2009360" y="1049998"/>
                    <a:pt x="1999752" y="1059606"/>
                  </a:cubicBezTo>
                  <a:cubicBezTo>
                    <a:pt x="1990143" y="1069215"/>
                    <a:pt x="1977112" y="1074613"/>
                    <a:pt x="1963523" y="1074613"/>
                  </a:cubicBezTo>
                  <a:lnTo>
                    <a:pt x="51235" y="1074613"/>
                  </a:lnTo>
                  <a:cubicBezTo>
                    <a:pt x="37646" y="1074613"/>
                    <a:pt x="24615" y="1069215"/>
                    <a:pt x="15006" y="1059606"/>
                  </a:cubicBezTo>
                  <a:cubicBezTo>
                    <a:pt x="5398" y="1049998"/>
                    <a:pt x="0" y="1036966"/>
                    <a:pt x="0" y="1023378"/>
                  </a:cubicBezTo>
                  <a:lnTo>
                    <a:pt x="0" y="51235"/>
                  </a:lnTo>
                  <a:cubicBezTo>
                    <a:pt x="0" y="37646"/>
                    <a:pt x="5398" y="24615"/>
                    <a:pt x="15006" y="15006"/>
                  </a:cubicBezTo>
                  <a:cubicBezTo>
                    <a:pt x="24615" y="5398"/>
                    <a:pt x="37646" y="0"/>
                    <a:pt x="5123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3E78E5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76200"/>
              <a:ext cx="2014758" cy="11508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0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119167" y="493521"/>
            <a:ext cx="7708578" cy="758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500"/>
              </a:lnSpc>
            </a:pPr>
            <a:r>
              <a:rPr lang="en-US" sz="5000" b="1" i="1" spc="-150">
                <a:solidFill>
                  <a:srgbClr val="050A3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TRIP UPDATES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238628" y="1477543"/>
            <a:ext cx="5301312" cy="2407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1800">
                <a:solidFill>
                  <a:srgbClr val="050A30"/>
                </a:solidFill>
                <a:latin typeface="Poppins"/>
                <a:ea typeface="Poppins"/>
                <a:cs typeface="Poppins"/>
                <a:sym typeface="Poppins"/>
              </a:rPr>
              <a:t>Go to </a:t>
            </a:r>
            <a:r>
              <a:rPr lang="en-US" sz="1800" b="1">
                <a:solidFill>
                  <a:srgbClr val="050A30"/>
                </a:solidFill>
                <a:latin typeface="Poppins Bold"/>
                <a:ea typeface="Poppins Bold"/>
                <a:cs typeface="Poppins Bold"/>
                <a:sym typeface="Poppins Bold"/>
              </a:rPr>
              <a:t>www.chcagents.com/tripupdates</a:t>
            </a:r>
          </a:p>
          <a:p>
            <a:pPr algn="ctr">
              <a:lnSpc>
                <a:spcPts val="2700"/>
              </a:lnSpc>
            </a:pPr>
            <a:endParaRPr lang="en-US" sz="1800" b="1">
              <a:solidFill>
                <a:srgbClr val="050A3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ctr">
              <a:lnSpc>
                <a:spcPts val="2700"/>
              </a:lnSpc>
            </a:pPr>
            <a:r>
              <a:rPr lang="en-US" sz="1800">
                <a:solidFill>
                  <a:srgbClr val="050A30"/>
                </a:solidFill>
                <a:latin typeface="Poppins"/>
                <a:ea typeface="Poppins"/>
                <a:cs typeface="Poppins"/>
                <a:sym typeface="Poppins"/>
              </a:rPr>
              <a:t>Find document resources</a:t>
            </a:r>
          </a:p>
          <a:p>
            <a:pPr algn="ctr">
              <a:lnSpc>
                <a:spcPts val="2700"/>
              </a:lnSpc>
            </a:pPr>
            <a:endParaRPr lang="en-US" sz="1800">
              <a:solidFill>
                <a:srgbClr val="050A3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2700"/>
              </a:lnSpc>
            </a:pPr>
            <a:r>
              <a:rPr lang="en-US" sz="1800">
                <a:solidFill>
                  <a:srgbClr val="050A30"/>
                </a:solidFill>
                <a:latin typeface="Poppins"/>
                <a:ea typeface="Poppins"/>
                <a:cs typeface="Poppins"/>
                <a:sym typeface="Poppins"/>
              </a:rPr>
              <a:t>If you want an invite reach out to events@chcquotes.com. Forthcoming there will be an evite sent out to the CHC agents.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350836" y="4213070"/>
            <a:ext cx="5085423" cy="2673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7"/>
              </a:lnSpc>
              <a:spcBef>
                <a:spcPct val="0"/>
              </a:spcBef>
            </a:pPr>
            <a:r>
              <a:rPr lang="en-US" sz="1598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We are sorry for the delay as we are working on a new email distribution list and hope to have the invitations out this weekend!</a:t>
            </a:r>
          </a:p>
          <a:p>
            <a:pPr algn="ctr">
              <a:lnSpc>
                <a:spcPts val="2397"/>
              </a:lnSpc>
              <a:spcBef>
                <a:spcPct val="0"/>
              </a:spcBef>
            </a:pPr>
            <a:endParaRPr lang="en-US" sz="1598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2397"/>
              </a:lnSpc>
              <a:spcBef>
                <a:spcPct val="0"/>
              </a:spcBef>
            </a:pPr>
            <a:r>
              <a:rPr lang="en-US" sz="1598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Also, please note that the deposits are ***due </a:t>
            </a:r>
            <a:r>
              <a:rPr lang="en-US" sz="1598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November 1st</a:t>
            </a:r>
            <a:r>
              <a:rPr lang="en-US" sz="1598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($250 per person - see website for more info)</a:t>
            </a:r>
          </a:p>
          <a:p>
            <a:pPr algn="ctr">
              <a:lnSpc>
                <a:spcPts val="2397"/>
              </a:lnSpc>
              <a:spcBef>
                <a:spcPct val="0"/>
              </a:spcBef>
            </a:pPr>
            <a:endParaRPr lang="en-US" sz="1598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2397"/>
              </a:lnSpc>
              <a:spcBef>
                <a:spcPct val="0"/>
              </a:spcBef>
            </a:pPr>
            <a:r>
              <a:rPr lang="en-US" sz="1598" u="sng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5" tooltip="https://www.chcagents.com/tripupdates"/>
              </a:rPr>
              <a:t>https://www.chcagents.com/tripupdates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2D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2031069" cy="1697025"/>
          </a:xfrm>
          <a:custGeom>
            <a:avLst/>
            <a:gdLst/>
            <a:ahLst/>
            <a:cxnLst/>
            <a:rect l="l" t="t" r="r" b="b"/>
            <a:pathLst>
              <a:path w="2031069" h="1697025">
                <a:moveTo>
                  <a:pt x="0" y="0"/>
                </a:moveTo>
                <a:lnTo>
                  <a:pt x="2031069" y="0"/>
                </a:lnTo>
                <a:lnTo>
                  <a:pt x="2031069" y="1697025"/>
                </a:lnTo>
                <a:lnTo>
                  <a:pt x="0" y="16970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5498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101865" y="424682"/>
            <a:ext cx="6920215" cy="1355660"/>
            <a:chOff x="0" y="0"/>
            <a:chExt cx="9226954" cy="1807547"/>
          </a:xfrm>
        </p:grpSpPr>
        <p:sp>
          <p:nvSpPr>
            <p:cNvPr id="4" name="TextBox 4"/>
            <p:cNvSpPr txBox="1"/>
            <p:nvPr/>
          </p:nvSpPr>
          <p:spPr>
            <a:xfrm>
              <a:off x="0" y="57150"/>
              <a:ext cx="9226954" cy="9605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08"/>
                </a:lnSpc>
              </a:pPr>
              <a:r>
                <a:rPr lang="en-US" sz="5008">
                  <a:solidFill>
                    <a:srgbClr val="FFFFFF"/>
                  </a:solidFill>
                  <a:latin typeface="Coco Gothic"/>
                  <a:ea typeface="Coco Gothic"/>
                  <a:cs typeface="Coco Gothic"/>
                  <a:sym typeface="Coco Gothic"/>
                </a:rPr>
                <a:t>X GROUP BENEFITS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122558"/>
              <a:ext cx="9209321" cy="6849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14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15534" y="6555105"/>
            <a:ext cx="7794278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Additional training Thursday, October 16 at 3pm CST for XBG information!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09526" y="2369704"/>
            <a:ext cx="8534549" cy="2356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8" lvl="1" indent="-172719" algn="just">
              <a:lnSpc>
                <a:spcPts val="3167"/>
              </a:lnSpc>
              <a:buFont typeface="Arial"/>
              <a:buChar char="•"/>
            </a:pPr>
            <a:r>
              <a:rPr lang="en-US" sz="15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BHPI Group is now X Group Benefits! </a:t>
            </a:r>
          </a:p>
          <a:p>
            <a:pPr marL="345438" lvl="1" indent="-172719" algn="just">
              <a:lnSpc>
                <a:spcPts val="3167"/>
              </a:lnSpc>
              <a:buFont typeface="Arial"/>
              <a:buChar char="•"/>
            </a:pPr>
            <a:r>
              <a:rPr lang="en-US" sz="15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New Cigna EPO options for XGroup Plans starting 12/1</a:t>
            </a:r>
          </a:p>
          <a:p>
            <a:pPr marL="345438" lvl="1" indent="-172719" algn="just">
              <a:lnSpc>
                <a:spcPts val="3167"/>
              </a:lnSpc>
              <a:buFont typeface="Arial"/>
              <a:buChar char="•"/>
            </a:pPr>
            <a:r>
              <a:rPr lang="en-US" sz="15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XGroup Portal training expected 10/16/25!</a:t>
            </a:r>
          </a:p>
          <a:p>
            <a:pPr marL="345438" lvl="1" indent="-172719" algn="just">
              <a:lnSpc>
                <a:spcPts val="3167"/>
              </a:lnSpc>
              <a:buFont typeface="Arial"/>
              <a:buChar char="•"/>
            </a:pPr>
            <a:r>
              <a:rPr lang="en-US" sz="15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Renewals- All in Monday. Please start the conversation early with your client!</a:t>
            </a:r>
          </a:p>
          <a:p>
            <a:pPr marL="345438" lvl="1" indent="-172719" algn="just">
              <a:lnSpc>
                <a:spcPts val="3167"/>
              </a:lnSpc>
              <a:buFont typeface="Arial"/>
              <a:buChar char="•"/>
            </a:pPr>
            <a:r>
              <a:rPr lang="en-US" sz="15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Best Time to Cross Sell is at Renewal! D/V/L/STD/LTD/ Add Life</a:t>
            </a:r>
          </a:p>
          <a:p>
            <a:pPr marL="345438" lvl="1" indent="-172719" algn="just">
              <a:lnSpc>
                <a:spcPts val="3167"/>
              </a:lnSpc>
              <a:buFont typeface="Arial"/>
              <a:buChar char="•"/>
            </a:pPr>
            <a:r>
              <a:rPr lang="en-US" sz="15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Bernie Portal is there for your Clients! A Great Value add if they need it!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583" b="-1658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98054" y="731520"/>
            <a:ext cx="8157492" cy="1610620"/>
          </a:xfrm>
          <a:custGeom>
            <a:avLst/>
            <a:gdLst/>
            <a:ahLst/>
            <a:cxnLst/>
            <a:rect l="l" t="t" r="r" b="b"/>
            <a:pathLst>
              <a:path w="8157492" h="1610620">
                <a:moveTo>
                  <a:pt x="0" y="0"/>
                </a:moveTo>
                <a:lnTo>
                  <a:pt x="8157492" y="0"/>
                </a:lnTo>
                <a:lnTo>
                  <a:pt x="8157492" y="1610620"/>
                </a:lnTo>
                <a:lnTo>
                  <a:pt x="0" y="16106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828800" y="3061652"/>
            <a:ext cx="5922095" cy="19611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Detego</a:t>
            </a:r>
            <a:r>
              <a:rPr lang="en-US" sz="21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/PSM</a:t>
            </a:r>
          </a:p>
          <a:p>
            <a:pPr algn="ctr">
              <a:lnSpc>
                <a:spcPts val="3079"/>
              </a:lnSpc>
            </a:pPr>
            <a:endParaRPr lang="en-US" sz="2199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ctr">
              <a:lnSpc>
                <a:spcPts val="3079"/>
              </a:lnSpc>
            </a:pPr>
            <a:r>
              <a:rPr lang="en-US" sz="21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Join the </a:t>
            </a:r>
            <a:r>
              <a:rPr lang="en-US" sz="21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Detego</a:t>
            </a:r>
            <a:r>
              <a:rPr lang="en-US" sz="21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Webinar today at 2pm CST</a:t>
            </a:r>
          </a:p>
          <a:p>
            <a:pPr algn="ctr">
              <a:lnSpc>
                <a:spcPts val="3079"/>
              </a:lnSpc>
            </a:pPr>
            <a:endParaRPr lang="en-US" sz="2199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ctr">
              <a:lnSpc>
                <a:spcPts val="3079"/>
              </a:lnSpc>
            </a:pPr>
            <a:r>
              <a:rPr lang="en-US" sz="21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Link on </a:t>
            </a:r>
            <a:r>
              <a:rPr lang="en-US" sz="21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chcagents.com</a:t>
            </a:r>
            <a:r>
              <a:rPr lang="en-US" sz="21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or </a:t>
            </a:r>
            <a:r>
              <a:rPr lang="en-US" sz="2199" u="sng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hlinkClick r:id="rId5" tooltip="https://zoom.us/webinar/register/WN_P8JLLjwFSpaDR-19ToeC3A?utm_campaign=100885185-Important%20Information&amp;utm_medium=email&amp;_hsenc=p2ANqtz-8cc5N512kLBEtVWgC7WzbONLDca-m43aHoHB1OMDnpuvMr-LNI_GNJy7T3W1dH3H5liIMD7Y51-7Zzd3OA-EydT4czQQ&amp;_hsmi=15373907&amp;utm_content=15373907&amp;utm_source=hs_email#/registration"/>
              </a:rPr>
              <a:t>HERE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60445" y="1279337"/>
            <a:ext cx="5832710" cy="2159805"/>
          </a:xfrm>
          <a:custGeom>
            <a:avLst/>
            <a:gdLst/>
            <a:ahLst/>
            <a:cxnLst/>
            <a:rect l="l" t="t" r="r" b="b"/>
            <a:pathLst>
              <a:path w="5832710" h="2159805">
                <a:moveTo>
                  <a:pt x="0" y="0"/>
                </a:moveTo>
                <a:lnTo>
                  <a:pt x="5832710" y="0"/>
                </a:lnTo>
                <a:lnTo>
                  <a:pt x="5832710" y="2159805"/>
                </a:lnTo>
                <a:lnTo>
                  <a:pt x="0" y="21598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472624" y="4460128"/>
            <a:ext cx="4808353" cy="3083356"/>
          </a:xfrm>
          <a:custGeom>
            <a:avLst/>
            <a:gdLst/>
            <a:ahLst/>
            <a:cxnLst/>
            <a:rect l="l" t="t" r="r" b="b"/>
            <a:pathLst>
              <a:path w="4808353" h="3083356">
                <a:moveTo>
                  <a:pt x="0" y="0"/>
                </a:moveTo>
                <a:lnTo>
                  <a:pt x="4808352" y="0"/>
                </a:lnTo>
                <a:lnTo>
                  <a:pt x="4808352" y="3083357"/>
                </a:lnTo>
                <a:lnTo>
                  <a:pt x="0" y="30833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028689" y="4756345"/>
            <a:ext cx="3696222" cy="2028302"/>
          </a:xfrm>
          <a:custGeom>
            <a:avLst/>
            <a:gdLst/>
            <a:ahLst/>
            <a:cxnLst/>
            <a:rect l="l" t="t" r="r" b="b"/>
            <a:pathLst>
              <a:path w="3696222" h="2028302">
                <a:moveTo>
                  <a:pt x="0" y="0"/>
                </a:moveTo>
                <a:lnTo>
                  <a:pt x="3696222" y="0"/>
                </a:lnTo>
                <a:lnTo>
                  <a:pt x="3696222" y="2028302"/>
                </a:lnTo>
                <a:lnTo>
                  <a:pt x="0" y="20283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27096" y="4209131"/>
            <a:ext cx="3446817" cy="4171954"/>
            <a:chOff x="0" y="0"/>
            <a:chExt cx="4595756" cy="5562605"/>
          </a:xfrm>
        </p:grpSpPr>
        <p:grpSp>
          <p:nvGrpSpPr>
            <p:cNvPr id="3" name="Group 3"/>
            <p:cNvGrpSpPr/>
            <p:nvPr/>
          </p:nvGrpSpPr>
          <p:grpSpPr>
            <a:xfrm rot="-2700000">
              <a:off x="-126790" y="2439704"/>
              <a:ext cx="4849335" cy="1650045"/>
              <a:chOff x="0" y="0"/>
              <a:chExt cx="1194373" cy="4064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17780" y="22860"/>
                <a:ext cx="1168973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168973" h="360680">
                    <a:moveTo>
                      <a:pt x="1168973" y="180340"/>
                    </a:moveTo>
                    <a:cubicBezTo>
                      <a:pt x="1168973" y="81280"/>
                      <a:pt x="1088963" y="0"/>
                      <a:pt x="988633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988633" y="360680"/>
                    </a:lnTo>
                    <a:cubicBezTo>
                      <a:pt x="1087693" y="360680"/>
                      <a:pt x="1168973" y="279400"/>
                      <a:pt x="1168973" y="180340"/>
                    </a:cubicBezTo>
                    <a:close/>
                  </a:path>
                </a:pathLst>
              </a:custGeom>
              <a:solidFill>
                <a:srgbClr val="050A3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 rot="-2700000">
              <a:off x="758589" y="1106120"/>
              <a:ext cx="3812050" cy="1650045"/>
              <a:chOff x="0" y="0"/>
              <a:chExt cx="938894" cy="4064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7780" y="22860"/>
                <a:ext cx="913494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913494" h="360680">
                    <a:moveTo>
                      <a:pt x="913494" y="180340"/>
                    </a:moveTo>
                    <a:cubicBezTo>
                      <a:pt x="913494" y="81280"/>
                      <a:pt x="833484" y="0"/>
                      <a:pt x="733154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733154" y="360680"/>
                    </a:lnTo>
                    <a:cubicBezTo>
                      <a:pt x="832213" y="360680"/>
                      <a:pt x="913494" y="279400"/>
                      <a:pt x="913494" y="180340"/>
                    </a:cubicBezTo>
                    <a:close/>
                  </a:path>
                </a:pathLst>
              </a:custGeom>
              <a:solidFill>
                <a:srgbClr val="4278E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7" name="TextBox 7"/>
          <p:cNvSpPr txBox="1"/>
          <p:nvPr/>
        </p:nvSpPr>
        <p:spPr>
          <a:xfrm>
            <a:off x="1348385" y="1435098"/>
            <a:ext cx="7087688" cy="1440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1" i="1" spc="161">
                <a:solidFill>
                  <a:srgbClr val="050A3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SELL YOUR FIRST APPLICATION BY NEXT FRIDAY, OCTOBER 17TH &amp; RECEIVE A COMPASS SHIRT* AND $100 LEAD CREDITS!</a:t>
            </a:r>
          </a:p>
          <a:p>
            <a:pPr algn="ctr">
              <a:lnSpc>
                <a:spcPts val="1820"/>
              </a:lnSpc>
            </a:pPr>
            <a:r>
              <a:rPr lang="en-US" sz="1300" b="1" i="1" spc="91">
                <a:solidFill>
                  <a:srgbClr val="050A3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*MAY BE SUBSTITUTED FOR A $50 CHC STORE CREDIT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-636661" y="-512150"/>
            <a:ext cx="2109754" cy="2487340"/>
            <a:chOff x="0" y="0"/>
            <a:chExt cx="2813005" cy="3316453"/>
          </a:xfrm>
        </p:grpSpPr>
        <p:grpSp>
          <p:nvGrpSpPr>
            <p:cNvPr id="9" name="Group 9"/>
            <p:cNvGrpSpPr/>
            <p:nvPr/>
          </p:nvGrpSpPr>
          <p:grpSpPr>
            <a:xfrm rot="-2700000">
              <a:off x="-43542" y="931568"/>
              <a:ext cx="2990763" cy="859196"/>
              <a:chOff x="0" y="0"/>
              <a:chExt cx="1414632" cy="4064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7780" y="22860"/>
                <a:ext cx="1389232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389232" h="360680">
                    <a:moveTo>
                      <a:pt x="1389232" y="180340"/>
                    </a:moveTo>
                    <a:cubicBezTo>
                      <a:pt x="1389232" y="81280"/>
                      <a:pt x="1309222" y="0"/>
                      <a:pt x="1208892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1208892" y="360680"/>
                    </a:lnTo>
                    <a:cubicBezTo>
                      <a:pt x="1307952" y="360680"/>
                      <a:pt x="1389232" y="279400"/>
                      <a:pt x="1389232" y="180340"/>
                    </a:cubicBezTo>
                    <a:close/>
                  </a:path>
                </a:pathLst>
              </a:custGeom>
              <a:solidFill>
                <a:srgbClr val="4278E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 rot="-2700000">
              <a:off x="-51993" y="1724193"/>
              <a:ext cx="2429310" cy="859196"/>
              <a:chOff x="0" y="0"/>
              <a:chExt cx="1149065" cy="4064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7780" y="22860"/>
                <a:ext cx="1123665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123665" h="360680">
                    <a:moveTo>
                      <a:pt x="1123665" y="180340"/>
                    </a:moveTo>
                    <a:cubicBezTo>
                      <a:pt x="1123665" y="81280"/>
                      <a:pt x="1043655" y="0"/>
                      <a:pt x="943325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943325" y="360680"/>
                    </a:lnTo>
                    <a:cubicBezTo>
                      <a:pt x="1042385" y="360680"/>
                      <a:pt x="1123665" y="279400"/>
                      <a:pt x="1123665" y="180340"/>
                    </a:cubicBezTo>
                    <a:close/>
                  </a:path>
                </a:pathLst>
              </a:custGeom>
              <a:solidFill>
                <a:srgbClr val="050A3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3" name="Freeform 13">
            <a:hlinkClick r:id="rId2" tooltip="https://www.instagram.com/compasshealthconsultants_/"/>
          </p:cNvPr>
          <p:cNvSpPr/>
          <p:nvPr/>
        </p:nvSpPr>
        <p:spPr>
          <a:xfrm>
            <a:off x="5956306" y="6060803"/>
            <a:ext cx="655444" cy="655444"/>
          </a:xfrm>
          <a:custGeom>
            <a:avLst/>
            <a:gdLst/>
            <a:ahLst/>
            <a:cxnLst/>
            <a:rect l="l" t="t" r="r" b="b"/>
            <a:pathLst>
              <a:path w="655444" h="655444">
                <a:moveTo>
                  <a:pt x="0" y="0"/>
                </a:moveTo>
                <a:lnTo>
                  <a:pt x="655444" y="0"/>
                </a:lnTo>
                <a:lnTo>
                  <a:pt x="655444" y="655444"/>
                </a:lnTo>
                <a:lnTo>
                  <a:pt x="0" y="6554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hlinkClick r:id="rId5" tooltip="https://www.facebook.com/CompassHealthConsultants/"/>
          </p:cNvPr>
          <p:cNvSpPr/>
          <p:nvPr/>
        </p:nvSpPr>
        <p:spPr>
          <a:xfrm>
            <a:off x="4759125" y="6152842"/>
            <a:ext cx="266209" cy="563406"/>
          </a:xfrm>
          <a:custGeom>
            <a:avLst/>
            <a:gdLst/>
            <a:ahLst/>
            <a:cxnLst/>
            <a:rect l="l" t="t" r="r" b="b"/>
            <a:pathLst>
              <a:path w="266209" h="563406">
                <a:moveTo>
                  <a:pt x="0" y="0"/>
                </a:moveTo>
                <a:lnTo>
                  <a:pt x="266209" y="0"/>
                </a:lnTo>
                <a:lnTo>
                  <a:pt x="266209" y="563405"/>
                </a:lnTo>
                <a:lnTo>
                  <a:pt x="0" y="5634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hlinkClick r:id="rId8" tooltip="https://www.linkedin.com/company/compasshealthconsultants/"/>
          </p:cNvPr>
          <p:cNvSpPr/>
          <p:nvPr/>
        </p:nvSpPr>
        <p:spPr>
          <a:xfrm>
            <a:off x="3201778" y="6068785"/>
            <a:ext cx="857859" cy="731520"/>
          </a:xfrm>
          <a:custGeom>
            <a:avLst/>
            <a:gdLst/>
            <a:ahLst/>
            <a:cxnLst/>
            <a:rect l="l" t="t" r="r" b="b"/>
            <a:pathLst>
              <a:path w="857859" h="731520">
                <a:moveTo>
                  <a:pt x="0" y="0"/>
                </a:moveTo>
                <a:lnTo>
                  <a:pt x="857860" y="0"/>
                </a:lnTo>
                <a:lnTo>
                  <a:pt x="857860" y="731520"/>
                </a:lnTo>
                <a:lnTo>
                  <a:pt x="0" y="7315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1088774" y="3218177"/>
            <a:ext cx="7576052" cy="2750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1800" u="sng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Connect with us!</a:t>
            </a:r>
          </a:p>
          <a:p>
            <a:pPr algn="ctr">
              <a:lnSpc>
                <a:spcPts val="2700"/>
              </a:lnSpc>
            </a:pPr>
            <a:endParaRPr lang="en-US" sz="1800" u="sng">
              <a:solidFill>
                <a:srgbClr val="050A30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algn="ctr">
              <a:lnSpc>
                <a:spcPts val="2700"/>
              </a:lnSpc>
            </a:pPr>
            <a:r>
              <a:rPr lang="en-US" sz="1800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If you’re not receiving CHC emails, please email Mari Krivelow at marketing@chcquotes.com. </a:t>
            </a:r>
            <a:r>
              <a:rPr lang="en-US" sz="1800" b="1">
                <a:solidFill>
                  <a:srgbClr val="050A30"/>
                </a:solidFill>
                <a:latin typeface="Poppins Bold"/>
                <a:ea typeface="Poppins Bold"/>
                <a:cs typeface="Poppins Bold"/>
                <a:sym typeface="Poppins Bold"/>
              </a:rPr>
              <a:t>Text “START” to (314) 742-7842 to receive text messages.</a:t>
            </a:r>
            <a:r>
              <a:rPr lang="en-US" sz="1800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</a:p>
          <a:p>
            <a:pPr algn="ctr">
              <a:lnSpc>
                <a:spcPts val="2700"/>
              </a:lnSpc>
            </a:pPr>
            <a:endParaRPr lang="en-US" sz="1800">
              <a:solidFill>
                <a:srgbClr val="050A30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algn="ctr">
              <a:lnSpc>
                <a:spcPts val="2700"/>
              </a:lnSpc>
            </a:pPr>
            <a:r>
              <a:rPr lang="en-US" sz="1800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Follow us! </a:t>
            </a:r>
          </a:p>
          <a:p>
            <a:pPr algn="ctr">
              <a:lnSpc>
                <a:spcPts val="2700"/>
              </a:lnSpc>
            </a:pPr>
            <a:endParaRPr lang="en-US" sz="1800">
              <a:solidFill>
                <a:srgbClr val="050A30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473093" y="388620"/>
            <a:ext cx="7087688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0"/>
              </a:lnSpc>
            </a:pPr>
            <a:r>
              <a:rPr lang="en-US" sz="4500" b="1" i="1" spc="-135">
                <a:solidFill>
                  <a:srgbClr val="050A3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ATTENTION NEW AGENTS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6335" r="-2633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742766" y="5791559"/>
            <a:ext cx="2399536" cy="1425650"/>
          </a:xfrm>
          <a:custGeom>
            <a:avLst/>
            <a:gdLst/>
            <a:ahLst/>
            <a:cxnLst/>
            <a:rect l="l" t="t" r="r" b="b"/>
            <a:pathLst>
              <a:path w="2399536" h="1425650">
                <a:moveTo>
                  <a:pt x="0" y="0"/>
                </a:moveTo>
                <a:lnTo>
                  <a:pt x="2399536" y="0"/>
                </a:lnTo>
                <a:lnTo>
                  <a:pt x="2399536" y="1425650"/>
                </a:lnTo>
                <a:lnTo>
                  <a:pt x="0" y="14256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4278398" y="68783"/>
            <a:ext cx="907950" cy="1325474"/>
            <a:chOff x="0" y="0"/>
            <a:chExt cx="1210599" cy="176729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10599" cy="1767298"/>
            </a:xfrm>
            <a:custGeom>
              <a:avLst/>
              <a:gdLst/>
              <a:ahLst/>
              <a:cxnLst/>
              <a:rect l="l" t="t" r="r" b="b"/>
              <a:pathLst>
                <a:path w="1210599" h="1767298">
                  <a:moveTo>
                    <a:pt x="0" y="0"/>
                  </a:moveTo>
                  <a:lnTo>
                    <a:pt x="1210599" y="0"/>
                  </a:lnTo>
                  <a:lnTo>
                    <a:pt x="1210599" y="1767298"/>
                  </a:lnTo>
                  <a:lnTo>
                    <a:pt x="0" y="17672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57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80332" y="134052"/>
              <a:ext cx="1049936" cy="1049936"/>
            </a:xfrm>
            <a:custGeom>
              <a:avLst/>
              <a:gdLst/>
              <a:ahLst/>
              <a:cxnLst/>
              <a:rect l="l" t="t" r="r" b="b"/>
              <a:pathLst>
                <a:path w="1049936" h="1049936">
                  <a:moveTo>
                    <a:pt x="0" y="0"/>
                  </a:moveTo>
                  <a:lnTo>
                    <a:pt x="1049936" y="0"/>
                  </a:lnTo>
                  <a:lnTo>
                    <a:pt x="1049936" y="1049937"/>
                  </a:lnTo>
                  <a:lnTo>
                    <a:pt x="0" y="10499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318544" y="1781223"/>
            <a:ext cx="5256014" cy="1016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7"/>
              </a:lnSpc>
            </a:pPr>
            <a:r>
              <a:rPr lang="en-US" sz="1969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Top 10 Agents </a:t>
            </a:r>
            <a:r>
              <a:rPr lang="en-US" sz="1969" b="1">
                <a:solidFill>
                  <a:srgbClr val="050A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October 2025</a:t>
            </a:r>
            <a:r>
              <a:rPr lang="en-US" sz="1969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/Submitted</a:t>
            </a:r>
          </a:p>
          <a:p>
            <a:pPr algn="ctr">
              <a:lnSpc>
                <a:spcPts val="2757"/>
              </a:lnSpc>
            </a:pPr>
            <a:r>
              <a:rPr lang="en-US" sz="1969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*Only Includes Agency Appointed Carriers</a:t>
            </a:r>
          </a:p>
          <a:p>
            <a:pPr algn="ctr">
              <a:lnSpc>
                <a:spcPts val="2757"/>
              </a:lnSpc>
            </a:pPr>
            <a:endParaRPr lang="en-US" sz="1969">
              <a:solidFill>
                <a:srgbClr val="050A3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65422" y="2874163"/>
            <a:ext cx="2461295" cy="244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8"/>
              </a:lnSpc>
            </a:pPr>
            <a:r>
              <a:rPr lang="en-US" sz="1456" b="1">
                <a:solidFill>
                  <a:srgbClr val="050A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RANK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625021" y="2874163"/>
            <a:ext cx="2461295" cy="244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8"/>
              </a:lnSpc>
            </a:pPr>
            <a:r>
              <a:rPr lang="en-US" sz="1456" b="1">
                <a:solidFill>
                  <a:srgbClr val="050A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NAME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926883" y="2874163"/>
            <a:ext cx="2461295" cy="244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8"/>
              </a:lnSpc>
            </a:pPr>
            <a:r>
              <a:rPr lang="en-US" sz="1456" b="1">
                <a:solidFill>
                  <a:srgbClr val="050A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# OF APPS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65422" y="3185632"/>
            <a:ext cx="2461295" cy="252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6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7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8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9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10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55270" y="3185632"/>
            <a:ext cx="2461295" cy="252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Brent Miles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Megan &amp; Ryan Williams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Trey Wilson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Jordan Krugman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Christopher Puccio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Tom Trifaro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Jennifer Earp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Jeff Crooks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Cyril Costello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Jan Rhonehouse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926883" y="3185632"/>
            <a:ext cx="2461295" cy="2773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51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20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17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17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16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14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13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11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10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9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8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50" r="-625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081814" y="-153509"/>
            <a:ext cx="2671786" cy="1770058"/>
          </a:xfrm>
          <a:custGeom>
            <a:avLst/>
            <a:gdLst/>
            <a:ahLst/>
            <a:cxnLst/>
            <a:rect l="l" t="t" r="r" b="b"/>
            <a:pathLst>
              <a:path w="2671786" h="1770058">
                <a:moveTo>
                  <a:pt x="0" y="0"/>
                </a:moveTo>
                <a:lnTo>
                  <a:pt x="2671786" y="0"/>
                </a:lnTo>
                <a:lnTo>
                  <a:pt x="2671786" y="1770058"/>
                </a:lnTo>
                <a:lnTo>
                  <a:pt x="0" y="17700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82824" y="459147"/>
            <a:ext cx="6758554" cy="1157402"/>
          </a:xfrm>
          <a:custGeom>
            <a:avLst/>
            <a:gdLst/>
            <a:ahLst/>
            <a:cxnLst/>
            <a:rect l="l" t="t" r="r" b="b"/>
            <a:pathLst>
              <a:path w="6758554" h="1157402">
                <a:moveTo>
                  <a:pt x="0" y="0"/>
                </a:moveTo>
                <a:lnTo>
                  <a:pt x="6758554" y="0"/>
                </a:lnTo>
                <a:lnTo>
                  <a:pt x="6758554" y="1157402"/>
                </a:lnTo>
                <a:lnTo>
                  <a:pt x="0" y="1157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514650" y="2175474"/>
            <a:ext cx="4426728" cy="4408206"/>
          </a:xfrm>
          <a:custGeom>
            <a:avLst/>
            <a:gdLst/>
            <a:ahLst/>
            <a:cxnLst/>
            <a:rect l="l" t="t" r="r" b="b"/>
            <a:pathLst>
              <a:path w="4426728" h="4408206">
                <a:moveTo>
                  <a:pt x="0" y="0"/>
                </a:moveTo>
                <a:lnTo>
                  <a:pt x="4426728" y="0"/>
                </a:lnTo>
                <a:lnTo>
                  <a:pt x="4426728" y="4408206"/>
                </a:lnTo>
                <a:lnTo>
                  <a:pt x="0" y="44082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8067034" y="1568924"/>
            <a:ext cx="955046" cy="433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7"/>
              </a:lnSpc>
            </a:pPr>
            <a:r>
              <a:rPr lang="en-US" sz="2533" b="1">
                <a:solidFill>
                  <a:srgbClr val="4278E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SALE!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605" r="-10040" b="-806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0" y="232649"/>
            <a:ext cx="9753600" cy="1277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8"/>
              </a:lnSpc>
              <a:spcBef>
                <a:spcPct val="0"/>
              </a:spcBef>
            </a:pPr>
            <a:r>
              <a:rPr lang="en-US" sz="1456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🎃 Pumpkin Decorating Fun! 🎃</a:t>
            </a:r>
          </a:p>
          <a:p>
            <a:pPr algn="ctr">
              <a:lnSpc>
                <a:spcPts val="2038"/>
              </a:lnSpc>
              <a:spcBef>
                <a:spcPct val="0"/>
              </a:spcBef>
            </a:pPr>
            <a:r>
              <a:rPr lang="en-US" sz="145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Our staff is getting crafty and spooky with a pumpkin decorating contest at the end of the month!</a:t>
            </a:r>
          </a:p>
          <a:p>
            <a:pPr algn="ctr">
              <a:lnSpc>
                <a:spcPts val="2038"/>
              </a:lnSpc>
              <a:spcBef>
                <a:spcPct val="0"/>
              </a:spcBef>
            </a:pPr>
            <a:r>
              <a:rPr lang="en-US" sz="145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👀 Keep your eyes peeled on our website and social media so YOU can vote for your favorite pumpkin and help us pick the winner! 🏆✨</a:t>
            </a:r>
          </a:p>
          <a:p>
            <a:pPr algn="ctr">
              <a:lnSpc>
                <a:spcPts val="2038"/>
              </a:lnSpc>
              <a:spcBef>
                <a:spcPct val="0"/>
              </a:spcBef>
            </a:pPr>
            <a:endParaRPr lang="en-US" sz="1456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02796" y="1201941"/>
            <a:ext cx="3709114" cy="3730752"/>
            <a:chOff x="0" y="0"/>
            <a:chExt cx="631317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689610"/>
              <a:ext cx="3816350" cy="2510790"/>
            </a:xfrm>
            <a:custGeom>
              <a:avLst/>
              <a:gdLst/>
              <a:ahLst/>
              <a:cxnLst/>
              <a:rect l="l" t="t" r="r" b="b"/>
              <a:pathLst>
                <a:path w="3816350" h="2510790">
                  <a:moveTo>
                    <a:pt x="1379220" y="2510790"/>
                  </a:moveTo>
                  <a:cubicBezTo>
                    <a:pt x="1612900" y="2504440"/>
                    <a:pt x="1753870" y="2421890"/>
                    <a:pt x="1753870" y="2320290"/>
                  </a:cubicBezTo>
                  <a:cubicBezTo>
                    <a:pt x="1753870" y="2266950"/>
                    <a:pt x="1701800" y="2217420"/>
                    <a:pt x="1617980" y="2183130"/>
                  </a:cubicBezTo>
                  <a:cubicBezTo>
                    <a:pt x="1578610" y="2170430"/>
                    <a:pt x="1427480" y="2127250"/>
                    <a:pt x="1427480" y="2014220"/>
                  </a:cubicBezTo>
                  <a:cubicBezTo>
                    <a:pt x="1427480" y="2002790"/>
                    <a:pt x="1428750" y="2001520"/>
                    <a:pt x="1430020" y="1993900"/>
                  </a:cubicBezTo>
                  <a:cubicBezTo>
                    <a:pt x="1452880" y="1897380"/>
                    <a:pt x="1643380" y="1822450"/>
                    <a:pt x="1874520" y="1822450"/>
                  </a:cubicBezTo>
                  <a:cubicBezTo>
                    <a:pt x="2105660" y="1822450"/>
                    <a:pt x="2296160" y="1897380"/>
                    <a:pt x="2319020" y="1993900"/>
                  </a:cubicBezTo>
                  <a:cubicBezTo>
                    <a:pt x="2320290" y="2000250"/>
                    <a:pt x="2322830" y="2002790"/>
                    <a:pt x="2321560" y="2014220"/>
                  </a:cubicBezTo>
                  <a:cubicBezTo>
                    <a:pt x="2321560" y="2103120"/>
                    <a:pt x="2171700" y="2164080"/>
                    <a:pt x="2131060" y="2183130"/>
                  </a:cubicBezTo>
                  <a:cubicBezTo>
                    <a:pt x="2047240" y="2217420"/>
                    <a:pt x="1995170" y="2266950"/>
                    <a:pt x="1995170" y="2320290"/>
                  </a:cubicBezTo>
                  <a:cubicBezTo>
                    <a:pt x="1995170" y="2421890"/>
                    <a:pt x="2136140" y="2504440"/>
                    <a:pt x="2369820" y="2510790"/>
                  </a:cubicBezTo>
                  <a:lnTo>
                    <a:pt x="3129280" y="2510790"/>
                  </a:lnTo>
                  <a:lnTo>
                    <a:pt x="3129280" y="1677670"/>
                  </a:lnTo>
                  <a:cubicBezTo>
                    <a:pt x="3135630" y="1443990"/>
                    <a:pt x="3218180" y="1303020"/>
                    <a:pt x="3319780" y="1303020"/>
                  </a:cubicBezTo>
                  <a:cubicBezTo>
                    <a:pt x="3373120" y="1303020"/>
                    <a:pt x="3422650" y="1355090"/>
                    <a:pt x="3456940" y="1438910"/>
                  </a:cubicBezTo>
                  <a:cubicBezTo>
                    <a:pt x="3474720" y="1478280"/>
                    <a:pt x="3536950" y="1629410"/>
                    <a:pt x="3625850" y="1629410"/>
                  </a:cubicBezTo>
                  <a:cubicBezTo>
                    <a:pt x="3636010" y="1630680"/>
                    <a:pt x="3638550" y="1628140"/>
                    <a:pt x="3644900" y="1626870"/>
                  </a:cubicBezTo>
                  <a:cubicBezTo>
                    <a:pt x="3741420" y="1604010"/>
                    <a:pt x="3816350" y="1413510"/>
                    <a:pt x="3816350" y="1182370"/>
                  </a:cubicBezTo>
                  <a:cubicBezTo>
                    <a:pt x="3816350" y="951230"/>
                    <a:pt x="3741420" y="760730"/>
                    <a:pt x="3644900" y="737870"/>
                  </a:cubicBezTo>
                  <a:cubicBezTo>
                    <a:pt x="3638550" y="736600"/>
                    <a:pt x="3636010" y="735330"/>
                    <a:pt x="3625850" y="735330"/>
                  </a:cubicBezTo>
                  <a:cubicBezTo>
                    <a:pt x="3512820" y="735330"/>
                    <a:pt x="3469640" y="886460"/>
                    <a:pt x="3456940" y="925830"/>
                  </a:cubicBezTo>
                  <a:cubicBezTo>
                    <a:pt x="3422650" y="1009650"/>
                    <a:pt x="3373120" y="1061720"/>
                    <a:pt x="3319780" y="1061720"/>
                  </a:cubicBezTo>
                  <a:cubicBezTo>
                    <a:pt x="3218180" y="1061720"/>
                    <a:pt x="3135630" y="920750"/>
                    <a:pt x="3129280" y="687070"/>
                  </a:cubicBezTo>
                  <a:lnTo>
                    <a:pt x="3129280" y="0"/>
                  </a:lnTo>
                  <a:lnTo>
                    <a:pt x="2423160" y="0"/>
                  </a:lnTo>
                  <a:cubicBezTo>
                    <a:pt x="2189480" y="6350"/>
                    <a:pt x="2048510" y="88900"/>
                    <a:pt x="2048510" y="190500"/>
                  </a:cubicBezTo>
                  <a:cubicBezTo>
                    <a:pt x="2048510" y="243840"/>
                    <a:pt x="2100580" y="293370"/>
                    <a:pt x="2184400" y="327660"/>
                  </a:cubicBezTo>
                  <a:cubicBezTo>
                    <a:pt x="2223770" y="340360"/>
                    <a:pt x="2374900" y="383540"/>
                    <a:pt x="2374900" y="496570"/>
                  </a:cubicBezTo>
                  <a:cubicBezTo>
                    <a:pt x="2374900" y="508000"/>
                    <a:pt x="2373630" y="509270"/>
                    <a:pt x="2372360" y="516890"/>
                  </a:cubicBezTo>
                  <a:cubicBezTo>
                    <a:pt x="2349500" y="613410"/>
                    <a:pt x="2159000" y="688340"/>
                    <a:pt x="1927860" y="688340"/>
                  </a:cubicBezTo>
                  <a:cubicBezTo>
                    <a:pt x="1696720" y="688340"/>
                    <a:pt x="1506220" y="613410"/>
                    <a:pt x="1483360" y="516890"/>
                  </a:cubicBezTo>
                  <a:cubicBezTo>
                    <a:pt x="1482090" y="510540"/>
                    <a:pt x="1479550" y="508000"/>
                    <a:pt x="1480820" y="496570"/>
                  </a:cubicBezTo>
                  <a:cubicBezTo>
                    <a:pt x="1480820" y="407670"/>
                    <a:pt x="1630680" y="346710"/>
                    <a:pt x="1671320" y="327660"/>
                  </a:cubicBezTo>
                  <a:cubicBezTo>
                    <a:pt x="1755140" y="293370"/>
                    <a:pt x="1807210" y="243840"/>
                    <a:pt x="1807210" y="190500"/>
                  </a:cubicBezTo>
                  <a:cubicBezTo>
                    <a:pt x="1807210" y="88900"/>
                    <a:pt x="1666240" y="6350"/>
                    <a:pt x="1432560" y="0"/>
                  </a:cubicBezTo>
                  <a:lnTo>
                    <a:pt x="688340" y="0"/>
                  </a:lnTo>
                  <a:lnTo>
                    <a:pt x="688340" y="694690"/>
                  </a:lnTo>
                  <a:cubicBezTo>
                    <a:pt x="681990" y="928370"/>
                    <a:pt x="599440" y="1069340"/>
                    <a:pt x="497840" y="1069340"/>
                  </a:cubicBezTo>
                  <a:cubicBezTo>
                    <a:pt x="444500" y="1069340"/>
                    <a:pt x="394970" y="1017270"/>
                    <a:pt x="360680" y="933450"/>
                  </a:cubicBezTo>
                  <a:cubicBezTo>
                    <a:pt x="347980" y="894080"/>
                    <a:pt x="304800" y="742950"/>
                    <a:pt x="191770" y="742950"/>
                  </a:cubicBezTo>
                  <a:cubicBezTo>
                    <a:pt x="180340" y="742950"/>
                    <a:pt x="179070" y="744220"/>
                    <a:pt x="171450" y="745490"/>
                  </a:cubicBezTo>
                  <a:cubicBezTo>
                    <a:pt x="74930" y="768350"/>
                    <a:pt x="0" y="958850"/>
                    <a:pt x="0" y="1189990"/>
                  </a:cubicBezTo>
                  <a:cubicBezTo>
                    <a:pt x="0" y="1421130"/>
                    <a:pt x="74930" y="1611630"/>
                    <a:pt x="171450" y="1634490"/>
                  </a:cubicBezTo>
                  <a:cubicBezTo>
                    <a:pt x="177800" y="1635760"/>
                    <a:pt x="181610" y="1638300"/>
                    <a:pt x="191770" y="1637030"/>
                  </a:cubicBezTo>
                  <a:cubicBezTo>
                    <a:pt x="279400" y="1637030"/>
                    <a:pt x="341630" y="1487170"/>
                    <a:pt x="360680" y="1446530"/>
                  </a:cubicBezTo>
                  <a:cubicBezTo>
                    <a:pt x="394970" y="1362710"/>
                    <a:pt x="444500" y="1310640"/>
                    <a:pt x="497840" y="1310640"/>
                  </a:cubicBezTo>
                  <a:cubicBezTo>
                    <a:pt x="599440" y="1310640"/>
                    <a:pt x="681990" y="1451610"/>
                    <a:pt x="688340" y="1685290"/>
                  </a:cubicBezTo>
                  <a:lnTo>
                    <a:pt x="688340" y="2510790"/>
                  </a:lnTo>
                  <a:lnTo>
                    <a:pt x="1379220" y="2510790"/>
                  </a:lnTo>
                  <a:close/>
                </a:path>
              </a:pathLst>
            </a:custGeom>
            <a:blipFill>
              <a:blip r:embed="rId2"/>
              <a:stretch>
                <a:fillRect t="-10384" b="-1038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2440940" y="3201670"/>
              <a:ext cx="3872230" cy="2459990"/>
            </a:xfrm>
            <a:custGeom>
              <a:avLst/>
              <a:gdLst/>
              <a:ahLst/>
              <a:cxnLst/>
              <a:rect l="l" t="t" r="r" b="b"/>
              <a:pathLst>
                <a:path w="3872230" h="2459990">
                  <a:moveTo>
                    <a:pt x="3699510" y="762000"/>
                  </a:moveTo>
                  <a:cubicBezTo>
                    <a:pt x="3693160" y="760730"/>
                    <a:pt x="3690620" y="759460"/>
                    <a:pt x="3679190" y="759460"/>
                  </a:cubicBezTo>
                  <a:cubicBezTo>
                    <a:pt x="3566160" y="759460"/>
                    <a:pt x="3522980" y="910590"/>
                    <a:pt x="3510280" y="949960"/>
                  </a:cubicBezTo>
                  <a:cubicBezTo>
                    <a:pt x="3475990" y="1033780"/>
                    <a:pt x="3426460" y="1085850"/>
                    <a:pt x="3373120" y="1085850"/>
                  </a:cubicBezTo>
                  <a:cubicBezTo>
                    <a:pt x="3271520" y="1085850"/>
                    <a:pt x="3188970" y="944880"/>
                    <a:pt x="3182620" y="711200"/>
                  </a:cubicBezTo>
                  <a:lnTo>
                    <a:pt x="3182620" y="0"/>
                  </a:lnTo>
                  <a:lnTo>
                    <a:pt x="2457450" y="0"/>
                  </a:lnTo>
                  <a:cubicBezTo>
                    <a:pt x="2223770" y="6350"/>
                    <a:pt x="2082800" y="88900"/>
                    <a:pt x="2082800" y="190500"/>
                  </a:cubicBezTo>
                  <a:cubicBezTo>
                    <a:pt x="2082800" y="243840"/>
                    <a:pt x="2134870" y="293370"/>
                    <a:pt x="2218690" y="327660"/>
                  </a:cubicBezTo>
                  <a:cubicBezTo>
                    <a:pt x="2259330" y="345440"/>
                    <a:pt x="2409190" y="407670"/>
                    <a:pt x="2409190" y="496570"/>
                  </a:cubicBezTo>
                  <a:cubicBezTo>
                    <a:pt x="2410460" y="506730"/>
                    <a:pt x="2407920" y="509270"/>
                    <a:pt x="2406650" y="515620"/>
                  </a:cubicBezTo>
                  <a:cubicBezTo>
                    <a:pt x="2383790" y="612140"/>
                    <a:pt x="2193290" y="687070"/>
                    <a:pt x="1962150" y="687070"/>
                  </a:cubicBezTo>
                  <a:cubicBezTo>
                    <a:pt x="1731010" y="687070"/>
                    <a:pt x="1540510" y="612140"/>
                    <a:pt x="1517650" y="515620"/>
                  </a:cubicBezTo>
                  <a:cubicBezTo>
                    <a:pt x="1516380" y="509270"/>
                    <a:pt x="1515110" y="506730"/>
                    <a:pt x="1515110" y="496570"/>
                  </a:cubicBezTo>
                  <a:cubicBezTo>
                    <a:pt x="1515110" y="383540"/>
                    <a:pt x="1666240" y="340360"/>
                    <a:pt x="1705610" y="327660"/>
                  </a:cubicBezTo>
                  <a:cubicBezTo>
                    <a:pt x="1789430" y="292100"/>
                    <a:pt x="1841500" y="243840"/>
                    <a:pt x="1841500" y="190500"/>
                  </a:cubicBezTo>
                  <a:cubicBezTo>
                    <a:pt x="1841500" y="88900"/>
                    <a:pt x="1700530" y="6350"/>
                    <a:pt x="1466850" y="0"/>
                  </a:cubicBezTo>
                  <a:lnTo>
                    <a:pt x="688340" y="0"/>
                  </a:lnTo>
                  <a:lnTo>
                    <a:pt x="688340" y="704850"/>
                  </a:lnTo>
                  <a:cubicBezTo>
                    <a:pt x="681990" y="938530"/>
                    <a:pt x="599440" y="1079500"/>
                    <a:pt x="497840" y="1079500"/>
                  </a:cubicBezTo>
                  <a:cubicBezTo>
                    <a:pt x="444500" y="1079500"/>
                    <a:pt x="394970" y="1027430"/>
                    <a:pt x="360680" y="943610"/>
                  </a:cubicBezTo>
                  <a:cubicBezTo>
                    <a:pt x="347980" y="904240"/>
                    <a:pt x="304800" y="753110"/>
                    <a:pt x="191770" y="753110"/>
                  </a:cubicBezTo>
                  <a:cubicBezTo>
                    <a:pt x="180340" y="753110"/>
                    <a:pt x="179070" y="754380"/>
                    <a:pt x="171450" y="755650"/>
                  </a:cubicBezTo>
                  <a:cubicBezTo>
                    <a:pt x="74930" y="778510"/>
                    <a:pt x="0" y="969010"/>
                    <a:pt x="0" y="1200150"/>
                  </a:cubicBezTo>
                  <a:cubicBezTo>
                    <a:pt x="0" y="1431290"/>
                    <a:pt x="74930" y="1621790"/>
                    <a:pt x="171450" y="1644650"/>
                  </a:cubicBezTo>
                  <a:cubicBezTo>
                    <a:pt x="177800" y="1645920"/>
                    <a:pt x="180340" y="1648460"/>
                    <a:pt x="191770" y="1647190"/>
                  </a:cubicBezTo>
                  <a:cubicBezTo>
                    <a:pt x="280670" y="1647190"/>
                    <a:pt x="341630" y="1497330"/>
                    <a:pt x="360680" y="1456690"/>
                  </a:cubicBezTo>
                  <a:cubicBezTo>
                    <a:pt x="394970" y="1372870"/>
                    <a:pt x="444500" y="1320800"/>
                    <a:pt x="497840" y="1320800"/>
                  </a:cubicBezTo>
                  <a:cubicBezTo>
                    <a:pt x="599440" y="1320800"/>
                    <a:pt x="681990" y="1461770"/>
                    <a:pt x="688340" y="1695450"/>
                  </a:cubicBezTo>
                  <a:lnTo>
                    <a:pt x="688340" y="2459990"/>
                  </a:lnTo>
                  <a:lnTo>
                    <a:pt x="1520190" y="2459990"/>
                  </a:lnTo>
                  <a:cubicBezTo>
                    <a:pt x="1753870" y="2453640"/>
                    <a:pt x="1894840" y="2371090"/>
                    <a:pt x="1894840" y="2269490"/>
                  </a:cubicBezTo>
                  <a:cubicBezTo>
                    <a:pt x="1894840" y="2216150"/>
                    <a:pt x="1842770" y="2166620"/>
                    <a:pt x="1758950" y="2132330"/>
                  </a:cubicBezTo>
                  <a:cubicBezTo>
                    <a:pt x="1719580" y="2113280"/>
                    <a:pt x="1568450" y="2052321"/>
                    <a:pt x="1568450" y="1963421"/>
                  </a:cubicBezTo>
                  <a:cubicBezTo>
                    <a:pt x="1567180" y="1953261"/>
                    <a:pt x="1569720" y="1950721"/>
                    <a:pt x="1570990" y="1943100"/>
                  </a:cubicBezTo>
                  <a:cubicBezTo>
                    <a:pt x="1593850" y="1846580"/>
                    <a:pt x="1784350" y="1771650"/>
                    <a:pt x="2015490" y="1771650"/>
                  </a:cubicBezTo>
                  <a:cubicBezTo>
                    <a:pt x="2246630" y="1771650"/>
                    <a:pt x="2437130" y="1846580"/>
                    <a:pt x="2459990" y="1943100"/>
                  </a:cubicBezTo>
                  <a:cubicBezTo>
                    <a:pt x="2461260" y="1949450"/>
                    <a:pt x="2462530" y="1951991"/>
                    <a:pt x="2462530" y="1963421"/>
                  </a:cubicBezTo>
                  <a:cubicBezTo>
                    <a:pt x="2462530" y="2076450"/>
                    <a:pt x="2311401" y="2119630"/>
                    <a:pt x="2272030" y="2132330"/>
                  </a:cubicBezTo>
                  <a:cubicBezTo>
                    <a:pt x="2188210" y="2166621"/>
                    <a:pt x="2136140" y="2216150"/>
                    <a:pt x="2136140" y="2269490"/>
                  </a:cubicBezTo>
                  <a:cubicBezTo>
                    <a:pt x="2136140" y="2371090"/>
                    <a:pt x="2277110" y="2453640"/>
                    <a:pt x="2510790" y="2459990"/>
                  </a:cubicBezTo>
                  <a:lnTo>
                    <a:pt x="3183890" y="2459990"/>
                  </a:lnTo>
                  <a:lnTo>
                    <a:pt x="3183890" y="1701800"/>
                  </a:lnTo>
                  <a:cubicBezTo>
                    <a:pt x="3190240" y="1468120"/>
                    <a:pt x="3272790" y="1327150"/>
                    <a:pt x="3374390" y="1327150"/>
                  </a:cubicBezTo>
                  <a:cubicBezTo>
                    <a:pt x="3427730" y="1327150"/>
                    <a:pt x="3477260" y="1379220"/>
                    <a:pt x="3511550" y="1463040"/>
                  </a:cubicBezTo>
                  <a:cubicBezTo>
                    <a:pt x="3530600" y="1502410"/>
                    <a:pt x="3591560" y="1653540"/>
                    <a:pt x="3680460" y="1653540"/>
                  </a:cubicBezTo>
                  <a:cubicBezTo>
                    <a:pt x="3690620" y="1654810"/>
                    <a:pt x="3693160" y="1652270"/>
                    <a:pt x="3700780" y="1651000"/>
                  </a:cubicBezTo>
                  <a:cubicBezTo>
                    <a:pt x="3797300" y="1628140"/>
                    <a:pt x="3872230" y="1437640"/>
                    <a:pt x="3872230" y="1206500"/>
                  </a:cubicBezTo>
                  <a:cubicBezTo>
                    <a:pt x="3872230" y="975360"/>
                    <a:pt x="3796030" y="784860"/>
                    <a:pt x="3699510" y="762000"/>
                  </a:cubicBezTo>
                  <a:close/>
                </a:path>
              </a:pathLst>
            </a:custGeom>
            <a:blipFill>
              <a:blip r:embed="rId3"/>
              <a:stretch>
                <a:fillRect t="-2374" b="-237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688340" y="2513330"/>
              <a:ext cx="2440940" cy="3836670"/>
            </a:xfrm>
            <a:custGeom>
              <a:avLst/>
              <a:gdLst/>
              <a:ahLst/>
              <a:cxnLst/>
              <a:rect l="l" t="t" r="r" b="b"/>
              <a:pathLst>
                <a:path w="2440940" h="3836670">
                  <a:moveTo>
                    <a:pt x="2440940" y="2383790"/>
                  </a:moveTo>
                  <a:cubicBezTo>
                    <a:pt x="2434590" y="2150110"/>
                    <a:pt x="2352040" y="2009140"/>
                    <a:pt x="2250440" y="2009140"/>
                  </a:cubicBezTo>
                  <a:cubicBezTo>
                    <a:pt x="2197100" y="2009140"/>
                    <a:pt x="2147570" y="2061210"/>
                    <a:pt x="2113280" y="2145030"/>
                  </a:cubicBezTo>
                  <a:cubicBezTo>
                    <a:pt x="2095500" y="2184400"/>
                    <a:pt x="2033270" y="2335530"/>
                    <a:pt x="1944370" y="2335530"/>
                  </a:cubicBezTo>
                  <a:cubicBezTo>
                    <a:pt x="1934210" y="2336800"/>
                    <a:pt x="1931670" y="2334260"/>
                    <a:pt x="1924050" y="2332990"/>
                  </a:cubicBezTo>
                  <a:cubicBezTo>
                    <a:pt x="1827530" y="2310130"/>
                    <a:pt x="1752600" y="2119630"/>
                    <a:pt x="1752600" y="1888490"/>
                  </a:cubicBezTo>
                  <a:cubicBezTo>
                    <a:pt x="1752600" y="1657350"/>
                    <a:pt x="1827530" y="1466850"/>
                    <a:pt x="1924050" y="1443990"/>
                  </a:cubicBezTo>
                  <a:cubicBezTo>
                    <a:pt x="1930400" y="1442720"/>
                    <a:pt x="1932940" y="1441450"/>
                    <a:pt x="1944370" y="1441450"/>
                  </a:cubicBezTo>
                  <a:cubicBezTo>
                    <a:pt x="2057400" y="1441450"/>
                    <a:pt x="2100580" y="1592580"/>
                    <a:pt x="2113280" y="1631950"/>
                  </a:cubicBezTo>
                  <a:cubicBezTo>
                    <a:pt x="2147570" y="1715770"/>
                    <a:pt x="2197100" y="1767840"/>
                    <a:pt x="2250440" y="1767840"/>
                  </a:cubicBezTo>
                  <a:cubicBezTo>
                    <a:pt x="2352040" y="1767840"/>
                    <a:pt x="2434590" y="1626870"/>
                    <a:pt x="2440940" y="1393190"/>
                  </a:cubicBezTo>
                  <a:lnTo>
                    <a:pt x="2440940" y="688340"/>
                  </a:lnTo>
                  <a:lnTo>
                    <a:pt x="1681480" y="688340"/>
                  </a:lnTo>
                  <a:cubicBezTo>
                    <a:pt x="1447800" y="681990"/>
                    <a:pt x="1306830" y="599440"/>
                    <a:pt x="1306830" y="497840"/>
                  </a:cubicBezTo>
                  <a:cubicBezTo>
                    <a:pt x="1306830" y="444500"/>
                    <a:pt x="1358900" y="394970"/>
                    <a:pt x="1442720" y="360680"/>
                  </a:cubicBezTo>
                  <a:cubicBezTo>
                    <a:pt x="1483360" y="342900"/>
                    <a:pt x="1633220" y="280670"/>
                    <a:pt x="1633220" y="191770"/>
                  </a:cubicBezTo>
                  <a:cubicBezTo>
                    <a:pt x="1634490" y="181610"/>
                    <a:pt x="1631950" y="179070"/>
                    <a:pt x="1630680" y="171450"/>
                  </a:cubicBezTo>
                  <a:cubicBezTo>
                    <a:pt x="1607820" y="74930"/>
                    <a:pt x="1417320" y="0"/>
                    <a:pt x="1186180" y="0"/>
                  </a:cubicBezTo>
                  <a:cubicBezTo>
                    <a:pt x="955040" y="0"/>
                    <a:pt x="764540" y="74930"/>
                    <a:pt x="741680" y="171450"/>
                  </a:cubicBezTo>
                  <a:cubicBezTo>
                    <a:pt x="740410" y="177800"/>
                    <a:pt x="739140" y="180340"/>
                    <a:pt x="739140" y="191770"/>
                  </a:cubicBezTo>
                  <a:cubicBezTo>
                    <a:pt x="739140" y="304800"/>
                    <a:pt x="890270" y="347980"/>
                    <a:pt x="929640" y="360680"/>
                  </a:cubicBezTo>
                  <a:cubicBezTo>
                    <a:pt x="1013460" y="394970"/>
                    <a:pt x="1065530" y="444500"/>
                    <a:pt x="1065530" y="497840"/>
                  </a:cubicBezTo>
                  <a:cubicBezTo>
                    <a:pt x="1065530" y="599440"/>
                    <a:pt x="924560" y="681990"/>
                    <a:pt x="690880" y="688340"/>
                  </a:cubicBezTo>
                  <a:lnTo>
                    <a:pt x="0" y="688340"/>
                  </a:lnTo>
                  <a:lnTo>
                    <a:pt x="0" y="1400810"/>
                  </a:lnTo>
                  <a:cubicBezTo>
                    <a:pt x="6350" y="1634490"/>
                    <a:pt x="88900" y="1775460"/>
                    <a:pt x="190500" y="1775460"/>
                  </a:cubicBezTo>
                  <a:cubicBezTo>
                    <a:pt x="243840" y="1775460"/>
                    <a:pt x="293370" y="1723390"/>
                    <a:pt x="327660" y="1639570"/>
                  </a:cubicBezTo>
                  <a:cubicBezTo>
                    <a:pt x="340360" y="1600200"/>
                    <a:pt x="383540" y="1449070"/>
                    <a:pt x="496570" y="1449070"/>
                  </a:cubicBezTo>
                  <a:cubicBezTo>
                    <a:pt x="508000" y="1449070"/>
                    <a:pt x="509270" y="1450340"/>
                    <a:pt x="516890" y="1451610"/>
                  </a:cubicBezTo>
                  <a:cubicBezTo>
                    <a:pt x="613410" y="1474470"/>
                    <a:pt x="688340" y="1664970"/>
                    <a:pt x="688340" y="1896110"/>
                  </a:cubicBezTo>
                  <a:cubicBezTo>
                    <a:pt x="688340" y="2127250"/>
                    <a:pt x="613410" y="2317750"/>
                    <a:pt x="516890" y="2340610"/>
                  </a:cubicBezTo>
                  <a:cubicBezTo>
                    <a:pt x="510540" y="2341880"/>
                    <a:pt x="508000" y="2344420"/>
                    <a:pt x="496570" y="2343150"/>
                  </a:cubicBezTo>
                  <a:cubicBezTo>
                    <a:pt x="407670" y="2343150"/>
                    <a:pt x="346710" y="2193290"/>
                    <a:pt x="327660" y="2152650"/>
                  </a:cubicBezTo>
                  <a:cubicBezTo>
                    <a:pt x="293370" y="2068830"/>
                    <a:pt x="243840" y="2016760"/>
                    <a:pt x="190500" y="2016760"/>
                  </a:cubicBezTo>
                  <a:cubicBezTo>
                    <a:pt x="88900" y="2016760"/>
                    <a:pt x="6350" y="2157730"/>
                    <a:pt x="0" y="2391410"/>
                  </a:cubicBezTo>
                  <a:lnTo>
                    <a:pt x="0" y="3148330"/>
                  </a:lnTo>
                  <a:lnTo>
                    <a:pt x="744220" y="3148330"/>
                  </a:lnTo>
                  <a:cubicBezTo>
                    <a:pt x="977900" y="3154680"/>
                    <a:pt x="1118870" y="3237230"/>
                    <a:pt x="1118870" y="3338830"/>
                  </a:cubicBezTo>
                  <a:cubicBezTo>
                    <a:pt x="1118870" y="3392170"/>
                    <a:pt x="1066800" y="3441700"/>
                    <a:pt x="982980" y="3475990"/>
                  </a:cubicBezTo>
                  <a:cubicBezTo>
                    <a:pt x="943610" y="3495040"/>
                    <a:pt x="792480" y="3556000"/>
                    <a:pt x="792480" y="3644900"/>
                  </a:cubicBezTo>
                  <a:cubicBezTo>
                    <a:pt x="791210" y="3655060"/>
                    <a:pt x="793750" y="3657600"/>
                    <a:pt x="795020" y="3665220"/>
                  </a:cubicBezTo>
                  <a:cubicBezTo>
                    <a:pt x="817880" y="3761740"/>
                    <a:pt x="1008380" y="3836670"/>
                    <a:pt x="1239520" y="3836670"/>
                  </a:cubicBezTo>
                  <a:cubicBezTo>
                    <a:pt x="1470660" y="3836670"/>
                    <a:pt x="1661160" y="3761740"/>
                    <a:pt x="1684020" y="3665220"/>
                  </a:cubicBezTo>
                  <a:cubicBezTo>
                    <a:pt x="1685290" y="3658870"/>
                    <a:pt x="1686560" y="3656330"/>
                    <a:pt x="1686560" y="3644900"/>
                  </a:cubicBezTo>
                  <a:cubicBezTo>
                    <a:pt x="1686560" y="3531870"/>
                    <a:pt x="1535430" y="3488690"/>
                    <a:pt x="1496060" y="3475990"/>
                  </a:cubicBezTo>
                  <a:cubicBezTo>
                    <a:pt x="1412240" y="3441700"/>
                    <a:pt x="1360170" y="3392170"/>
                    <a:pt x="1360170" y="3338830"/>
                  </a:cubicBezTo>
                  <a:cubicBezTo>
                    <a:pt x="1360170" y="3237230"/>
                    <a:pt x="1501140" y="3154680"/>
                    <a:pt x="1734820" y="3148330"/>
                  </a:cubicBezTo>
                  <a:lnTo>
                    <a:pt x="2440940" y="3148330"/>
                  </a:lnTo>
                  <a:lnTo>
                    <a:pt x="2440940" y="2383790"/>
                  </a:lnTo>
                  <a:close/>
                </a:path>
              </a:pathLst>
            </a:custGeom>
            <a:blipFill>
              <a:blip r:embed="rId4"/>
              <a:stretch>
                <a:fillRect l="-8871" r="-887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3130550" y="0"/>
              <a:ext cx="2494280" cy="3887470"/>
            </a:xfrm>
            <a:custGeom>
              <a:avLst/>
              <a:gdLst/>
              <a:ahLst/>
              <a:cxnLst/>
              <a:rect l="l" t="t" r="r" b="b"/>
              <a:pathLst>
                <a:path w="2494280" h="3887470">
                  <a:moveTo>
                    <a:pt x="0" y="1376680"/>
                  </a:moveTo>
                  <a:cubicBezTo>
                    <a:pt x="6350" y="1610360"/>
                    <a:pt x="88900" y="1751330"/>
                    <a:pt x="190500" y="1751330"/>
                  </a:cubicBezTo>
                  <a:cubicBezTo>
                    <a:pt x="243840" y="1751330"/>
                    <a:pt x="293370" y="1699260"/>
                    <a:pt x="327660" y="1615440"/>
                  </a:cubicBezTo>
                  <a:cubicBezTo>
                    <a:pt x="339090" y="1576070"/>
                    <a:pt x="383540" y="1424940"/>
                    <a:pt x="496570" y="1424940"/>
                  </a:cubicBezTo>
                  <a:cubicBezTo>
                    <a:pt x="508000" y="1424940"/>
                    <a:pt x="509270" y="1426210"/>
                    <a:pt x="515620" y="1427480"/>
                  </a:cubicBezTo>
                  <a:cubicBezTo>
                    <a:pt x="612140" y="1450340"/>
                    <a:pt x="687070" y="1640840"/>
                    <a:pt x="687070" y="1871980"/>
                  </a:cubicBezTo>
                  <a:cubicBezTo>
                    <a:pt x="687070" y="2103120"/>
                    <a:pt x="612140" y="2293620"/>
                    <a:pt x="515620" y="2316480"/>
                  </a:cubicBezTo>
                  <a:cubicBezTo>
                    <a:pt x="509270" y="2317750"/>
                    <a:pt x="506730" y="2320290"/>
                    <a:pt x="496570" y="2319020"/>
                  </a:cubicBezTo>
                  <a:cubicBezTo>
                    <a:pt x="407670" y="2319020"/>
                    <a:pt x="346710" y="2169160"/>
                    <a:pt x="327660" y="2128520"/>
                  </a:cubicBezTo>
                  <a:cubicBezTo>
                    <a:pt x="293370" y="2044700"/>
                    <a:pt x="243840" y="1992630"/>
                    <a:pt x="190500" y="1992630"/>
                  </a:cubicBezTo>
                  <a:cubicBezTo>
                    <a:pt x="88900" y="1992630"/>
                    <a:pt x="6350" y="2133600"/>
                    <a:pt x="0" y="2367280"/>
                  </a:cubicBezTo>
                  <a:lnTo>
                    <a:pt x="0" y="3200400"/>
                  </a:lnTo>
                  <a:lnTo>
                    <a:pt x="778510" y="3200400"/>
                  </a:lnTo>
                  <a:cubicBezTo>
                    <a:pt x="1012190" y="3206750"/>
                    <a:pt x="1153160" y="3289300"/>
                    <a:pt x="1153160" y="3390900"/>
                  </a:cubicBezTo>
                  <a:cubicBezTo>
                    <a:pt x="1153160" y="3444240"/>
                    <a:pt x="1101090" y="3493770"/>
                    <a:pt x="1017270" y="3528060"/>
                  </a:cubicBezTo>
                  <a:cubicBezTo>
                    <a:pt x="977900" y="3540760"/>
                    <a:pt x="826770" y="3583940"/>
                    <a:pt x="826770" y="3696970"/>
                  </a:cubicBezTo>
                  <a:cubicBezTo>
                    <a:pt x="826770" y="3708400"/>
                    <a:pt x="828040" y="3709670"/>
                    <a:pt x="829310" y="3716020"/>
                  </a:cubicBezTo>
                  <a:cubicBezTo>
                    <a:pt x="852170" y="3812540"/>
                    <a:pt x="1042670" y="3887470"/>
                    <a:pt x="1273810" y="3887470"/>
                  </a:cubicBezTo>
                  <a:cubicBezTo>
                    <a:pt x="1504950" y="3887470"/>
                    <a:pt x="1695450" y="3812540"/>
                    <a:pt x="1718310" y="3716020"/>
                  </a:cubicBezTo>
                  <a:cubicBezTo>
                    <a:pt x="1719580" y="3709670"/>
                    <a:pt x="1722120" y="3707130"/>
                    <a:pt x="1720850" y="3696970"/>
                  </a:cubicBezTo>
                  <a:cubicBezTo>
                    <a:pt x="1720850" y="3608070"/>
                    <a:pt x="1570990" y="3547110"/>
                    <a:pt x="1530350" y="3528060"/>
                  </a:cubicBezTo>
                  <a:cubicBezTo>
                    <a:pt x="1446530" y="3493770"/>
                    <a:pt x="1394460" y="3444240"/>
                    <a:pt x="1394460" y="3390900"/>
                  </a:cubicBezTo>
                  <a:cubicBezTo>
                    <a:pt x="1394460" y="3289300"/>
                    <a:pt x="1535430" y="3206750"/>
                    <a:pt x="1769110" y="3200400"/>
                  </a:cubicBezTo>
                  <a:lnTo>
                    <a:pt x="2494280" y="3200400"/>
                  </a:lnTo>
                  <a:lnTo>
                    <a:pt x="2494280" y="2373630"/>
                  </a:lnTo>
                  <a:cubicBezTo>
                    <a:pt x="2487930" y="2139950"/>
                    <a:pt x="2405380" y="1998980"/>
                    <a:pt x="2303780" y="1998980"/>
                  </a:cubicBezTo>
                  <a:cubicBezTo>
                    <a:pt x="2250440" y="1998980"/>
                    <a:pt x="2200910" y="2051050"/>
                    <a:pt x="2166620" y="2134870"/>
                  </a:cubicBezTo>
                  <a:cubicBezTo>
                    <a:pt x="2147570" y="2174240"/>
                    <a:pt x="2086610" y="2325370"/>
                    <a:pt x="1997710" y="2325370"/>
                  </a:cubicBezTo>
                  <a:cubicBezTo>
                    <a:pt x="1987550" y="2326640"/>
                    <a:pt x="1985010" y="2324100"/>
                    <a:pt x="1977390" y="2322830"/>
                  </a:cubicBezTo>
                  <a:cubicBezTo>
                    <a:pt x="1880870" y="2299970"/>
                    <a:pt x="1805940" y="2109470"/>
                    <a:pt x="1805940" y="1878330"/>
                  </a:cubicBezTo>
                  <a:cubicBezTo>
                    <a:pt x="1805940" y="1647190"/>
                    <a:pt x="1880870" y="1456690"/>
                    <a:pt x="1977390" y="1433830"/>
                  </a:cubicBezTo>
                  <a:cubicBezTo>
                    <a:pt x="1983740" y="1432560"/>
                    <a:pt x="1986280" y="1431290"/>
                    <a:pt x="1997710" y="1431290"/>
                  </a:cubicBezTo>
                  <a:cubicBezTo>
                    <a:pt x="2110740" y="1431290"/>
                    <a:pt x="2153920" y="1582420"/>
                    <a:pt x="2166620" y="1621790"/>
                  </a:cubicBezTo>
                  <a:cubicBezTo>
                    <a:pt x="2200910" y="1705610"/>
                    <a:pt x="2250440" y="1757680"/>
                    <a:pt x="2303780" y="1757680"/>
                  </a:cubicBezTo>
                  <a:cubicBezTo>
                    <a:pt x="2405380" y="1757680"/>
                    <a:pt x="2487930" y="1616710"/>
                    <a:pt x="2494280" y="1383030"/>
                  </a:cubicBezTo>
                  <a:lnTo>
                    <a:pt x="2494280" y="688340"/>
                  </a:lnTo>
                  <a:lnTo>
                    <a:pt x="1822450" y="688340"/>
                  </a:lnTo>
                  <a:cubicBezTo>
                    <a:pt x="1588770" y="681990"/>
                    <a:pt x="1447800" y="599440"/>
                    <a:pt x="1447800" y="497840"/>
                  </a:cubicBezTo>
                  <a:cubicBezTo>
                    <a:pt x="1447800" y="444500"/>
                    <a:pt x="1499870" y="394970"/>
                    <a:pt x="1583690" y="360680"/>
                  </a:cubicBezTo>
                  <a:cubicBezTo>
                    <a:pt x="1623060" y="347980"/>
                    <a:pt x="1774190" y="304800"/>
                    <a:pt x="1774190" y="191770"/>
                  </a:cubicBezTo>
                  <a:cubicBezTo>
                    <a:pt x="1774190" y="180340"/>
                    <a:pt x="1772920" y="179070"/>
                    <a:pt x="1771650" y="171450"/>
                  </a:cubicBezTo>
                  <a:cubicBezTo>
                    <a:pt x="1747520" y="74930"/>
                    <a:pt x="1557020" y="0"/>
                    <a:pt x="1325880" y="0"/>
                  </a:cubicBezTo>
                  <a:cubicBezTo>
                    <a:pt x="1094740" y="0"/>
                    <a:pt x="904240" y="74930"/>
                    <a:pt x="881380" y="171450"/>
                  </a:cubicBezTo>
                  <a:cubicBezTo>
                    <a:pt x="880110" y="177800"/>
                    <a:pt x="877570" y="181610"/>
                    <a:pt x="878840" y="191770"/>
                  </a:cubicBezTo>
                  <a:cubicBezTo>
                    <a:pt x="878840" y="279400"/>
                    <a:pt x="1028700" y="341630"/>
                    <a:pt x="1069340" y="360680"/>
                  </a:cubicBezTo>
                  <a:cubicBezTo>
                    <a:pt x="1153160" y="394970"/>
                    <a:pt x="1205230" y="444500"/>
                    <a:pt x="1205230" y="497840"/>
                  </a:cubicBezTo>
                  <a:cubicBezTo>
                    <a:pt x="1205230" y="599440"/>
                    <a:pt x="1064260" y="681990"/>
                    <a:pt x="830580" y="688340"/>
                  </a:cubicBezTo>
                  <a:lnTo>
                    <a:pt x="0" y="688340"/>
                  </a:lnTo>
                  <a:lnTo>
                    <a:pt x="0" y="1376680"/>
                  </a:lnTo>
                  <a:close/>
                </a:path>
              </a:pathLst>
            </a:custGeom>
            <a:blipFill>
              <a:blip r:embed="rId5"/>
              <a:stretch>
                <a:fillRect l="-8374" r="-837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4741690" y="1201941"/>
            <a:ext cx="3709114" cy="3730752"/>
            <a:chOff x="0" y="0"/>
            <a:chExt cx="631317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689610"/>
              <a:ext cx="3816350" cy="2510790"/>
            </a:xfrm>
            <a:custGeom>
              <a:avLst/>
              <a:gdLst/>
              <a:ahLst/>
              <a:cxnLst/>
              <a:rect l="l" t="t" r="r" b="b"/>
              <a:pathLst>
                <a:path w="3816350" h="2510790">
                  <a:moveTo>
                    <a:pt x="1379220" y="2510790"/>
                  </a:moveTo>
                  <a:cubicBezTo>
                    <a:pt x="1612900" y="2504440"/>
                    <a:pt x="1753870" y="2421890"/>
                    <a:pt x="1753870" y="2320290"/>
                  </a:cubicBezTo>
                  <a:cubicBezTo>
                    <a:pt x="1753870" y="2266950"/>
                    <a:pt x="1701800" y="2217420"/>
                    <a:pt x="1617980" y="2183130"/>
                  </a:cubicBezTo>
                  <a:cubicBezTo>
                    <a:pt x="1578610" y="2170430"/>
                    <a:pt x="1427480" y="2127250"/>
                    <a:pt x="1427480" y="2014220"/>
                  </a:cubicBezTo>
                  <a:cubicBezTo>
                    <a:pt x="1427480" y="2002790"/>
                    <a:pt x="1428750" y="2001520"/>
                    <a:pt x="1430020" y="1993900"/>
                  </a:cubicBezTo>
                  <a:cubicBezTo>
                    <a:pt x="1452880" y="1897380"/>
                    <a:pt x="1643380" y="1822450"/>
                    <a:pt x="1874520" y="1822450"/>
                  </a:cubicBezTo>
                  <a:cubicBezTo>
                    <a:pt x="2105660" y="1822450"/>
                    <a:pt x="2296160" y="1897380"/>
                    <a:pt x="2319020" y="1993900"/>
                  </a:cubicBezTo>
                  <a:cubicBezTo>
                    <a:pt x="2320290" y="2000250"/>
                    <a:pt x="2322830" y="2002790"/>
                    <a:pt x="2321560" y="2014220"/>
                  </a:cubicBezTo>
                  <a:cubicBezTo>
                    <a:pt x="2321560" y="2103120"/>
                    <a:pt x="2171700" y="2164080"/>
                    <a:pt x="2131060" y="2183130"/>
                  </a:cubicBezTo>
                  <a:cubicBezTo>
                    <a:pt x="2047240" y="2217420"/>
                    <a:pt x="1995170" y="2266950"/>
                    <a:pt x="1995170" y="2320290"/>
                  </a:cubicBezTo>
                  <a:cubicBezTo>
                    <a:pt x="1995170" y="2421890"/>
                    <a:pt x="2136140" y="2504440"/>
                    <a:pt x="2369820" y="2510790"/>
                  </a:cubicBezTo>
                  <a:lnTo>
                    <a:pt x="3129280" y="2510790"/>
                  </a:lnTo>
                  <a:lnTo>
                    <a:pt x="3129280" y="1677670"/>
                  </a:lnTo>
                  <a:cubicBezTo>
                    <a:pt x="3135630" y="1443990"/>
                    <a:pt x="3218180" y="1303020"/>
                    <a:pt x="3319780" y="1303020"/>
                  </a:cubicBezTo>
                  <a:cubicBezTo>
                    <a:pt x="3373120" y="1303020"/>
                    <a:pt x="3422650" y="1355090"/>
                    <a:pt x="3456940" y="1438910"/>
                  </a:cubicBezTo>
                  <a:cubicBezTo>
                    <a:pt x="3474720" y="1478280"/>
                    <a:pt x="3536950" y="1629410"/>
                    <a:pt x="3625850" y="1629410"/>
                  </a:cubicBezTo>
                  <a:cubicBezTo>
                    <a:pt x="3636010" y="1630680"/>
                    <a:pt x="3638550" y="1628140"/>
                    <a:pt x="3644900" y="1626870"/>
                  </a:cubicBezTo>
                  <a:cubicBezTo>
                    <a:pt x="3741420" y="1604010"/>
                    <a:pt x="3816350" y="1413510"/>
                    <a:pt x="3816350" y="1182370"/>
                  </a:cubicBezTo>
                  <a:cubicBezTo>
                    <a:pt x="3816350" y="951230"/>
                    <a:pt x="3741420" y="760730"/>
                    <a:pt x="3644900" y="737870"/>
                  </a:cubicBezTo>
                  <a:cubicBezTo>
                    <a:pt x="3638550" y="736600"/>
                    <a:pt x="3636010" y="735330"/>
                    <a:pt x="3625850" y="735330"/>
                  </a:cubicBezTo>
                  <a:cubicBezTo>
                    <a:pt x="3512820" y="735330"/>
                    <a:pt x="3469640" y="886460"/>
                    <a:pt x="3456940" y="925830"/>
                  </a:cubicBezTo>
                  <a:cubicBezTo>
                    <a:pt x="3422650" y="1009650"/>
                    <a:pt x="3373120" y="1061720"/>
                    <a:pt x="3319780" y="1061720"/>
                  </a:cubicBezTo>
                  <a:cubicBezTo>
                    <a:pt x="3218180" y="1061720"/>
                    <a:pt x="3135630" y="920750"/>
                    <a:pt x="3129280" y="687070"/>
                  </a:cubicBezTo>
                  <a:lnTo>
                    <a:pt x="3129280" y="0"/>
                  </a:lnTo>
                  <a:lnTo>
                    <a:pt x="2423160" y="0"/>
                  </a:lnTo>
                  <a:cubicBezTo>
                    <a:pt x="2189480" y="6350"/>
                    <a:pt x="2048510" y="88900"/>
                    <a:pt x="2048510" y="190500"/>
                  </a:cubicBezTo>
                  <a:cubicBezTo>
                    <a:pt x="2048510" y="243840"/>
                    <a:pt x="2100580" y="293370"/>
                    <a:pt x="2184400" y="327660"/>
                  </a:cubicBezTo>
                  <a:cubicBezTo>
                    <a:pt x="2223770" y="340360"/>
                    <a:pt x="2374900" y="383540"/>
                    <a:pt x="2374900" y="496570"/>
                  </a:cubicBezTo>
                  <a:cubicBezTo>
                    <a:pt x="2374900" y="508000"/>
                    <a:pt x="2373630" y="509270"/>
                    <a:pt x="2372360" y="516890"/>
                  </a:cubicBezTo>
                  <a:cubicBezTo>
                    <a:pt x="2349500" y="613410"/>
                    <a:pt x="2159000" y="688340"/>
                    <a:pt x="1927860" y="688340"/>
                  </a:cubicBezTo>
                  <a:cubicBezTo>
                    <a:pt x="1696720" y="688340"/>
                    <a:pt x="1506220" y="613410"/>
                    <a:pt x="1483360" y="516890"/>
                  </a:cubicBezTo>
                  <a:cubicBezTo>
                    <a:pt x="1482090" y="510540"/>
                    <a:pt x="1479550" y="508000"/>
                    <a:pt x="1480820" y="496570"/>
                  </a:cubicBezTo>
                  <a:cubicBezTo>
                    <a:pt x="1480820" y="407670"/>
                    <a:pt x="1630680" y="346710"/>
                    <a:pt x="1671320" y="327660"/>
                  </a:cubicBezTo>
                  <a:cubicBezTo>
                    <a:pt x="1755140" y="293370"/>
                    <a:pt x="1807210" y="243840"/>
                    <a:pt x="1807210" y="190500"/>
                  </a:cubicBezTo>
                  <a:cubicBezTo>
                    <a:pt x="1807210" y="88900"/>
                    <a:pt x="1666240" y="6350"/>
                    <a:pt x="1432560" y="0"/>
                  </a:cubicBezTo>
                  <a:lnTo>
                    <a:pt x="688340" y="0"/>
                  </a:lnTo>
                  <a:lnTo>
                    <a:pt x="688340" y="694690"/>
                  </a:lnTo>
                  <a:cubicBezTo>
                    <a:pt x="681990" y="928370"/>
                    <a:pt x="599440" y="1069340"/>
                    <a:pt x="497840" y="1069340"/>
                  </a:cubicBezTo>
                  <a:cubicBezTo>
                    <a:pt x="444500" y="1069340"/>
                    <a:pt x="394970" y="1017270"/>
                    <a:pt x="360680" y="933450"/>
                  </a:cubicBezTo>
                  <a:cubicBezTo>
                    <a:pt x="347980" y="894080"/>
                    <a:pt x="304800" y="742950"/>
                    <a:pt x="191770" y="742950"/>
                  </a:cubicBezTo>
                  <a:cubicBezTo>
                    <a:pt x="180340" y="742950"/>
                    <a:pt x="179070" y="744220"/>
                    <a:pt x="171450" y="745490"/>
                  </a:cubicBezTo>
                  <a:cubicBezTo>
                    <a:pt x="74930" y="768350"/>
                    <a:pt x="0" y="958850"/>
                    <a:pt x="0" y="1189990"/>
                  </a:cubicBezTo>
                  <a:cubicBezTo>
                    <a:pt x="0" y="1421130"/>
                    <a:pt x="74930" y="1611630"/>
                    <a:pt x="171450" y="1634490"/>
                  </a:cubicBezTo>
                  <a:cubicBezTo>
                    <a:pt x="177800" y="1635760"/>
                    <a:pt x="181610" y="1638300"/>
                    <a:pt x="191770" y="1637030"/>
                  </a:cubicBezTo>
                  <a:cubicBezTo>
                    <a:pt x="279400" y="1637030"/>
                    <a:pt x="341630" y="1487170"/>
                    <a:pt x="360680" y="1446530"/>
                  </a:cubicBezTo>
                  <a:cubicBezTo>
                    <a:pt x="394970" y="1362710"/>
                    <a:pt x="444500" y="1310640"/>
                    <a:pt x="497840" y="1310640"/>
                  </a:cubicBezTo>
                  <a:cubicBezTo>
                    <a:pt x="599440" y="1310640"/>
                    <a:pt x="681990" y="1451610"/>
                    <a:pt x="688340" y="1685290"/>
                  </a:cubicBezTo>
                  <a:lnTo>
                    <a:pt x="688340" y="2510790"/>
                  </a:lnTo>
                  <a:lnTo>
                    <a:pt x="1379220" y="2510790"/>
                  </a:lnTo>
                  <a:close/>
                </a:path>
              </a:pathLst>
            </a:custGeom>
            <a:blipFill>
              <a:blip r:embed="rId6"/>
              <a:stretch>
                <a:fillRect t="-573" b="-57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2440940" y="3201670"/>
              <a:ext cx="3872230" cy="2459990"/>
            </a:xfrm>
            <a:custGeom>
              <a:avLst/>
              <a:gdLst/>
              <a:ahLst/>
              <a:cxnLst/>
              <a:rect l="l" t="t" r="r" b="b"/>
              <a:pathLst>
                <a:path w="3872230" h="2459990">
                  <a:moveTo>
                    <a:pt x="3699510" y="762000"/>
                  </a:moveTo>
                  <a:cubicBezTo>
                    <a:pt x="3693160" y="760730"/>
                    <a:pt x="3690620" y="759460"/>
                    <a:pt x="3679190" y="759460"/>
                  </a:cubicBezTo>
                  <a:cubicBezTo>
                    <a:pt x="3566160" y="759460"/>
                    <a:pt x="3522980" y="910590"/>
                    <a:pt x="3510280" y="949960"/>
                  </a:cubicBezTo>
                  <a:cubicBezTo>
                    <a:pt x="3475990" y="1033780"/>
                    <a:pt x="3426460" y="1085850"/>
                    <a:pt x="3373120" y="1085850"/>
                  </a:cubicBezTo>
                  <a:cubicBezTo>
                    <a:pt x="3271520" y="1085850"/>
                    <a:pt x="3188970" y="944880"/>
                    <a:pt x="3182620" y="711200"/>
                  </a:cubicBezTo>
                  <a:lnTo>
                    <a:pt x="3182620" y="0"/>
                  </a:lnTo>
                  <a:lnTo>
                    <a:pt x="2457450" y="0"/>
                  </a:lnTo>
                  <a:cubicBezTo>
                    <a:pt x="2223770" y="6350"/>
                    <a:pt x="2082800" y="88900"/>
                    <a:pt x="2082800" y="190500"/>
                  </a:cubicBezTo>
                  <a:cubicBezTo>
                    <a:pt x="2082800" y="243840"/>
                    <a:pt x="2134870" y="293370"/>
                    <a:pt x="2218690" y="327660"/>
                  </a:cubicBezTo>
                  <a:cubicBezTo>
                    <a:pt x="2259330" y="345440"/>
                    <a:pt x="2409190" y="407670"/>
                    <a:pt x="2409190" y="496570"/>
                  </a:cubicBezTo>
                  <a:cubicBezTo>
                    <a:pt x="2410460" y="506730"/>
                    <a:pt x="2407920" y="509270"/>
                    <a:pt x="2406650" y="515620"/>
                  </a:cubicBezTo>
                  <a:cubicBezTo>
                    <a:pt x="2383790" y="612140"/>
                    <a:pt x="2193290" y="687070"/>
                    <a:pt x="1962150" y="687070"/>
                  </a:cubicBezTo>
                  <a:cubicBezTo>
                    <a:pt x="1731010" y="687070"/>
                    <a:pt x="1540510" y="612140"/>
                    <a:pt x="1517650" y="515620"/>
                  </a:cubicBezTo>
                  <a:cubicBezTo>
                    <a:pt x="1516380" y="509270"/>
                    <a:pt x="1515110" y="506730"/>
                    <a:pt x="1515110" y="496570"/>
                  </a:cubicBezTo>
                  <a:cubicBezTo>
                    <a:pt x="1515110" y="383540"/>
                    <a:pt x="1666240" y="340360"/>
                    <a:pt x="1705610" y="327660"/>
                  </a:cubicBezTo>
                  <a:cubicBezTo>
                    <a:pt x="1789430" y="292100"/>
                    <a:pt x="1841500" y="243840"/>
                    <a:pt x="1841500" y="190500"/>
                  </a:cubicBezTo>
                  <a:cubicBezTo>
                    <a:pt x="1841500" y="88900"/>
                    <a:pt x="1700530" y="6350"/>
                    <a:pt x="1466850" y="0"/>
                  </a:cubicBezTo>
                  <a:lnTo>
                    <a:pt x="688340" y="0"/>
                  </a:lnTo>
                  <a:lnTo>
                    <a:pt x="688340" y="704850"/>
                  </a:lnTo>
                  <a:cubicBezTo>
                    <a:pt x="681990" y="938530"/>
                    <a:pt x="599440" y="1079500"/>
                    <a:pt x="497840" y="1079500"/>
                  </a:cubicBezTo>
                  <a:cubicBezTo>
                    <a:pt x="444500" y="1079500"/>
                    <a:pt x="394970" y="1027430"/>
                    <a:pt x="360680" y="943610"/>
                  </a:cubicBezTo>
                  <a:cubicBezTo>
                    <a:pt x="347980" y="904240"/>
                    <a:pt x="304800" y="753110"/>
                    <a:pt x="191770" y="753110"/>
                  </a:cubicBezTo>
                  <a:cubicBezTo>
                    <a:pt x="180340" y="753110"/>
                    <a:pt x="179070" y="754380"/>
                    <a:pt x="171450" y="755650"/>
                  </a:cubicBezTo>
                  <a:cubicBezTo>
                    <a:pt x="74930" y="778510"/>
                    <a:pt x="0" y="969010"/>
                    <a:pt x="0" y="1200150"/>
                  </a:cubicBezTo>
                  <a:cubicBezTo>
                    <a:pt x="0" y="1431290"/>
                    <a:pt x="74930" y="1621790"/>
                    <a:pt x="171450" y="1644650"/>
                  </a:cubicBezTo>
                  <a:cubicBezTo>
                    <a:pt x="177800" y="1645920"/>
                    <a:pt x="180340" y="1648460"/>
                    <a:pt x="191770" y="1647190"/>
                  </a:cubicBezTo>
                  <a:cubicBezTo>
                    <a:pt x="280670" y="1647190"/>
                    <a:pt x="341630" y="1497330"/>
                    <a:pt x="360680" y="1456690"/>
                  </a:cubicBezTo>
                  <a:cubicBezTo>
                    <a:pt x="394970" y="1372870"/>
                    <a:pt x="444500" y="1320800"/>
                    <a:pt x="497840" y="1320800"/>
                  </a:cubicBezTo>
                  <a:cubicBezTo>
                    <a:pt x="599440" y="1320800"/>
                    <a:pt x="681990" y="1461770"/>
                    <a:pt x="688340" y="1695450"/>
                  </a:cubicBezTo>
                  <a:lnTo>
                    <a:pt x="688340" y="2459990"/>
                  </a:lnTo>
                  <a:lnTo>
                    <a:pt x="1520190" y="2459990"/>
                  </a:lnTo>
                  <a:cubicBezTo>
                    <a:pt x="1753870" y="2453640"/>
                    <a:pt x="1894840" y="2371090"/>
                    <a:pt x="1894840" y="2269490"/>
                  </a:cubicBezTo>
                  <a:cubicBezTo>
                    <a:pt x="1894840" y="2216150"/>
                    <a:pt x="1842770" y="2166620"/>
                    <a:pt x="1758950" y="2132330"/>
                  </a:cubicBezTo>
                  <a:cubicBezTo>
                    <a:pt x="1719580" y="2113280"/>
                    <a:pt x="1568450" y="2052321"/>
                    <a:pt x="1568450" y="1963421"/>
                  </a:cubicBezTo>
                  <a:cubicBezTo>
                    <a:pt x="1567180" y="1953261"/>
                    <a:pt x="1569720" y="1950721"/>
                    <a:pt x="1570990" y="1943100"/>
                  </a:cubicBezTo>
                  <a:cubicBezTo>
                    <a:pt x="1593850" y="1846580"/>
                    <a:pt x="1784350" y="1771650"/>
                    <a:pt x="2015490" y="1771650"/>
                  </a:cubicBezTo>
                  <a:cubicBezTo>
                    <a:pt x="2246630" y="1771650"/>
                    <a:pt x="2437130" y="1846580"/>
                    <a:pt x="2459990" y="1943100"/>
                  </a:cubicBezTo>
                  <a:cubicBezTo>
                    <a:pt x="2461260" y="1949450"/>
                    <a:pt x="2462530" y="1951991"/>
                    <a:pt x="2462530" y="1963421"/>
                  </a:cubicBezTo>
                  <a:cubicBezTo>
                    <a:pt x="2462530" y="2076450"/>
                    <a:pt x="2311401" y="2119630"/>
                    <a:pt x="2272030" y="2132330"/>
                  </a:cubicBezTo>
                  <a:cubicBezTo>
                    <a:pt x="2188210" y="2166621"/>
                    <a:pt x="2136140" y="2216150"/>
                    <a:pt x="2136140" y="2269490"/>
                  </a:cubicBezTo>
                  <a:cubicBezTo>
                    <a:pt x="2136140" y="2371090"/>
                    <a:pt x="2277110" y="2453640"/>
                    <a:pt x="2510790" y="2459990"/>
                  </a:cubicBezTo>
                  <a:lnTo>
                    <a:pt x="3183890" y="2459990"/>
                  </a:lnTo>
                  <a:lnTo>
                    <a:pt x="3183890" y="1701800"/>
                  </a:lnTo>
                  <a:cubicBezTo>
                    <a:pt x="3190240" y="1468120"/>
                    <a:pt x="3272790" y="1327150"/>
                    <a:pt x="3374390" y="1327150"/>
                  </a:cubicBezTo>
                  <a:cubicBezTo>
                    <a:pt x="3427730" y="1327150"/>
                    <a:pt x="3477260" y="1379220"/>
                    <a:pt x="3511550" y="1463040"/>
                  </a:cubicBezTo>
                  <a:cubicBezTo>
                    <a:pt x="3530600" y="1502410"/>
                    <a:pt x="3591560" y="1653540"/>
                    <a:pt x="3680460" y="1653540"/>
                  </a:cubicBezTo>
                  <a:cubicBezTo>
                    <a:pt x="3690620" y="1654810"/>
                    <a:pt x="3693160" y="1652270"/>
                    <a:pt x="3700780" y="1651000"/>
                  </a:cubicBezTo>
                  <a:cubicBezTo>
                    <a:pt x="3797300" y="1628140"/>
                    <a:pt x="3872230" y="1437640"/>
                    <a:pt x="3872230" y="1206500"/>
                  </a:cubicBezTo>
                  <a:cubicBezTo>
                    <a:pt x="3872230" y="975360"/>
                    <a:pt x="3796030" y="784860"/>
                    <a:pt x="3699510" y="762000"/>
                  </a:cubicBezTo>
                  <a:close/>
                </a:path>
              </a:pathLst>
            </a:custGeom>
            <a:blipFill>
              <a:blip r:embed="rId7"/>
              <a:stretch>
                <a:fillRect t="-2374" b="-237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688340" y="2513330"/>
              <a:ext cx="2440940" cy="3836670"/>
            </a:xfrm>
            <a:custGeom>
              <a:avLst/>
              <a:gdLst/>
              <a:ahLst/>
              <a:cxnLst/>
              <a:rect l="l" t="t" r="r" b="b"/>
              <a:pathLst>
                <a:path w="2440940" h="3836670">
                  <a:moveTo>
                    <a:pt x="2440940" y="2383790"/>
                  </a:moveTo>
                  <a:cubicBezTo>
                    <a:pt x="2434590" y="2150110"/>
                    <a:pt x="2352040" y="2009140"/>
                    <a:pt x="2250440" y="2009140"/>
                  </a:cubicBezTo>
                  <a:cubicBezTo>
                    <a:pt x="2197100" y="2009140"/>
                    <a:pt x="2147570" y="2061210"/>
                    <a:pt x="2113280" y="2145030"/>
                  </a:cubicBezTo>
                  <a:cubicBezTo>
                    <a:pt x="2095500" y="2184400"/>
                    <a:pt x="2033270" y="2335530"/>
                    <a:pt x="1944370" y="2335530"/>
                  </a:cubicBezTo>
                  <a:cubicBezTo>
                    <a:pt x="1934210" y="2336800"/>
                    <a:pt x="1931670" y="2334260"/>
                    <a:pt x="1924050" y="2332990"/>
                  </a:cubicBezTo>
                  <a:cubicBezTo>
                    <a:pt x="1827530" y="2310130"/>
                    <a:pt x="1752600" y="2119630"/>
                    <a:pt x="1752600" y="1888490"/>
                  </a:cubicBezTo>
                  <a:cubicBezTo>
                    <a:pt x="1752600" y="1657350"/>
                    <a:pt x="1827530" y="1466850"/>
                    <a:pt x="1924050" y="1443990"/>
                  </a:cubicBezTo>
                  <a:cubicBezTo>
                    <a:pt x="1930400" y="1442720"/>
                    <a:pt x="1932940" y="1441450"/>
                    <a:pt x="1944370" y="1441450"/>
                  </a:cubicBezTo>
                  <a:cubicBezTo>
                    <a:pt x="2057400" y="1441450"/>
                    <a:pt x="2100580" y="1592580"/>
                    <a:pt x="2113280" y="1631950"/>
                  </a:cubicBezTo>
                  <a:cubicBezTo>
                    <a:pt x="2147570" y="1715770"/>
                    <a:pt x="2197100" y="1767840"/>
                    <a:pt x="2250440" y="1767840"/>
                  </a:cubicBezTo>
                  <a:cubicBezTo>
                    <a:pt x="2352040" y="1767840"/>
                    <a:pt x="2434590" y="1626870"/>
                    <a:pt x="2440940" y="1393190"/>
                  </a:cubicBezTo>
                  <a:lnTo>
                    <a:pt x="2440940" y="688340"/>
                  </a:lnTo>
                  <a:lnTo>
                    <a:pt x="1681480" y="688340"/>
                  </a:lnTo>
                  <a:cubicBezTo>
                    <a:pt x="1447800" y="681990"/>
                    <a:pt x="1306830" y="599440"/>
                    <a:pt x="1306830" y="497840"/>
                  </a:cubicBezTo>
                  <a:cubicBezTo>
                    <a:pt x="1306830" y="444500"/>
                    <a:pt x="1358900" y="394970"/>
                    <a:pt x="1442720" y="360680"/>
                  </a:cubicBezTo>
                  <a:cubicBezTo>
                    <a:pt x="1483360" y="342900"/>
                    <a:pt x="1633220" y="280670"/>
                    <a:pt x="1633220" y="191770"/>
                  </a:cubicBezTo>
                  <a:cubicBezTo>
                    <a:pt x="1634490" y="181610"/>
                    <a:pt x="1631950" y="179070"/>
                    <a:pt x="1630680" y="171450"/>
                  </a:cubicBezTo>
                  <a:cubicBezTo>
                    <a:pt x="1607820" y="74930"/>
                    <a:pt x="1417320" y="0"/>
                    <a:pt x="1186180" y="0"/>
                  </a:cubicBezTo>
                  <a:cubicBezTo>
                    <a:pt x="955040" y="0"/>
                    <a:pt x="764540" y="74930"/>
                    <a:pt x="741680" y="171450"/>
                  </a:cubicBezTo>
                  <a:cubicBezTo>
                    <a:pt x="740410" y="177800"/>
                    <a:pt x="739140" y="180340"/>
                    <a:pt x="739140" y="191770"/>
                  </a:cubicBezTo>
                  <a:cubicBezTo>
                    <a:pt x="739140" y="304800"/>
                    <a:pt x="890270" y="347980"/>
                    <a:pt x="929640" y="360680"/>
                  </a:cubicBezTo>
                  <a:cubicBezTo>
                    <a:pt x="1013460" y="394970"/>
                    <a:pt x="1065530" y="444500"/>
                    <a:pt x="1065530" y="497840"/>
                  </a:cubicBezTo>
                  <a:cubicBezTo>
                    <a:pt x="1065530" y="599440"/>
                    <a:pt x="924560" y="681990"/>
                    <a:pt x="690880" y="688340"/>
                  </a:cubicBezTo>
                  <a:lnTo>
                    <a:pt x="0" y="688340"/>
                  </a:lnTo>
                  <a:lnTo>
                    <a:pt x="0" y="1400810"/>
                  </a:lnTo>
                  <a:cubicBezTo>
                    <a:pt x="6350" y="1634490"/>
                    <a:pt x="88900" y="1775460"/>
                    <a:pt x="190500" y="1775460"/>
                  </a:cubicBezTo>
                  <a:cubicBezTo>
                    <a:pt x="243840" y="1775460"/>
                    <a:pt x="293370" y="1723390"/>
                    <a:pt x="327660" y="1639570"/>
                  </a:cubicBezTo>
                  <a:cubicBezTo>
                    <a:pt x="340360" y="1600200"/>
                    <a:pt x="383540" y="1449070"/>
                    <a:pt x="496570" y="1449070"/>
                  </a:cubicBezTo>
                  <a:cubicBezTo>
                    <a:pt x="508000" y="1449070"/>
                    <a:pt x="509270" y="1450340"/>
                    <a:pt x="516890" y="1451610"/>
                  </a:cubicBezTo>
                  <a:cubicBezTo>
                    <a:pt x="613410" y="1474470"/>
                    <a:pt x="688340" y="1664970"/>
                    <a:pt x="688340" y="1896110"/>
                  </a:cubicBezTo>
                  <a:cubicBezTo>
                    <a:pt x="688340" y="2127250"/>
                    <a:pt x="613410" y="2317750"/>
                    <a:pt x="516890" y="2340610"/>
                  </a:cubicBezTo>
                  <a:cubicBezTo>
                    <a:pt x="510540" y="2341880"/>
                    <a:pt x="508000" y="2344420"/>
                    <a:pt x="496570" y="2343150"/>
                  </a:cubicBezTo>
                  <a:cubicBezTo>
                    <a:pt x="407670" y="2343150"/>
                    <a:pt x="346710" y="2193290"/>
                    <a:pt x="327660" y="2152650"/>
                  </a:cubicBezTo>
                  <a:cubicBezTo>
                    <a:pt x="293370" y="2068830"/>
                    <a:pt x="243840" y="2016760"/>
                    <a:pt x="190500" y="2016760"/>
                  </a:cubicBezTo>
                  <a:cubicBezTo>
                    <a:pt x="88900" y="2016760"/>
                    <a:pt x="6350" y="2157730"/>
                    <a:pt x="0" y="2391410"/>
                  </a:cubicBezTo>
                  <a:lnTo>
                    <a:pt x="0" y="3148330"/>
                  </a:lnTo>
                  <a:lnTo>
                    <a:pt x="744220" y="3148330"/>
                  </a:lnTo>
                  <a:cubicBezTo>
                    <a:pt x="977900" y="3154680"/>
                    <a:pt x="1118870" y="3237230"/>
                    <a:pt x="1118870" y="3338830"/>
                  </a:cubicBezTo>
                  <a:cubicBezTo>
                    <a:pt x="1118870" y="3392170"/>
                    <a:pt x="1066800" y="3441700"/>
                    <a:pt x="982980" y="3475990"/>
                  </a:cubicBezTo>
                  <a:cubicBezTo>
                    <a:pt x="943610" y="3495040"/>
                    <a:pt x="792480" y="3556000"/>
                    <a:pt x="792480" y="3644900"/>
                  </a:cubicBezTo>
                  <a:cubicBezTo>
                    <a:pt x="791210" y="3655060"/>
                    <a:pt x="793750" y="3657600"/>
                    <a:pt x="795020" y="3665220"/>
                  </a:cubicBezTo>
                  <a:cubicBezTo>
                    <a:pt x="817880" y="3761740"/>
                    <a:pt x="1008380" y="3836670"/>
                    <a:pt x="1239520" y="3836670"/>
                  </a:cubicBezTo>
                  <a:cubicBezTo>
                    <a:pt x="1470660" y="3836670"/>
                    <a:pt x="1661160" y="3761740"/>
                    <a:pt x="1684020" y="3665220"/>
                  </a:cubicBezTo>
                  <a:cubicBezTo>
                    <a:pt x="1685290" y="3658870"/>
                    <a:pt x="1686560" y="3656330"/>
                    <a:pt x="1686560" y="3644900"/>
                  </a:cubicBezTo>
                  <a:cubicBezTo>
                    <a:pt x="1686560" y="3531870"/>
                    <a:pt x="1535430" y="3488690"/>
                    <a:pt x="1496060" y="3475990"/>
                  </a:cubicBezTo>
                  <a:cubicBezTo>
                    <a:pt x="1412240" y="3441700"/>
                    <a:pt x="1360170" y="3392170"/>
                    <a:pt x="1360170" y="3338830"/>
                  </a:cubicBezTo>
                  <a:cubicBezTo>
                    <a:pt x="1360170" y="3237230"/>
                    <a:pt x="1501140" y="3154680"/>
                    <a:pt x="1734820" y="3148330"/>
                  </a:cubicBezTo>
                  <a:lnTo>
                    <a:pt x="2440940" y="3148330"/>
                  </a:lnTo>
                  <a:lnTo>
                    <a:pt x="2440940" y="2383790"/>
                  </a:lnTo>
                  <a:close/>
                </a:path>
              </a:pathLst>
            </a:custGeom>
            <a:blipFill>
              <a:blip r:embed="rId8"/>
              <a:stretch>
                <a:fillRect l="-13568" t="-14010" r="-2083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3130550" y="0"/>
              <a:ext cx="2494280" cy="3887470"/>
            </a:xfrm>
            <a:custGeom>
              <a:avLst/>
              <a:gdLst/>
              <a:ahLst/>
              <a:cxnLst/>
              <a:rect l="l" t="t" r="r" b="b"/>
              <a:pathLst>
                <a:path w="2494280" h="3887470">
                  <a:moveTo>
                    <a:pt x="0" y="1376680"/>
                  </a:moveTo>
                  <a:cubicBezTo>
                    <a:pt x="6350" y="1610360"/>
                    <a:pt x="88900" y="1751330"/>
                    <a:pt x="190500" y="1751330"/>
                  </a:cubicBezTo>
                  <a:cubicBezTo>
                    <a:pt x="243840" y="1751330"/>
                    <a:pt x="293370" y="1699260"/>
                    <a:pt x="327660" y="1615440"/>
                  </a:cubicBezTo>
                  <a:cubicBezTo>
                    <a:pt x="339090" y="1576070"/>
                    <a:pt x="383540" y="1424940"/>
                    <a:pt x="496570" y="1424940"/>
                  </a:cubicBezTo>
                  <a:cubicBezTo>
                    <a:pt x="508000" y="1424940"/>
                    <a:pt x="509270" y="1426210"/>
                    <a:pt x="515620" y="1427480"/>
                  </a:cubicBezTo>
                  <a:cubicBezTo>
                    <a:pt x="612140" y="1450340"/>
                    <a:pt x="687070" y="1640840"/>
                    <a:pt x="687070" y="1871980"/>
                  </a:cubicBezTo>
                  <a:cubicBezTo>
                    <a:pt x="687070" y="2103120"/>
                    <a:pt x="612140" y="2293620"/>
                    <a:pt x="515620" y="2316480"/>
                  </a:cubicBezTo>
                  <a:cubicBezTo>
                    <a:pt x="509270" y="2317750"/>
                    <a:pt x="506730" y="2320290"/>
                    <a:pt x="496570" y="2319020"/>
                  </a:cubicBezTo>
                  <a:cubicBezTo>
                    <a:pt x="407670" y="2319020"/>
                    <a:pt x="346710" y="2169160"/>
                    <a:pt x="327660" y="2128520"/>
                  </a:cubicBezTo>
                  <a:cubicBezTo>
                    <a:pt x="293370" y="2044700"/>
                    <a:pt x="243840" y="1992630"/>
                    <a:pt x="190500" y="1992630"/>
                  </a:cubicBezTo>
                  <a:cubicBezTo>
                    <a:pt x="88900" y="1992630"/>
                    <a:pt x="6350" y="2133600"/>
                    <a:pt x="0" y="2367280"/>
                  </a:cubicBezTo>
                  <a:lnTo>
                    <a:pt x="0" y="3200400"/>
                  </a:lnTo>
                  <a:lnTo>
                    <a:pt x="778510" y="3200400"/>
                  </a:lnTo>
                  <a:cubicBezTo>
                    <a:pt x="1012190" y="3206750"/>
                    <a:pt x="1153160" y="3289300"/>
                    <a:pt x="1153160" y="3390900"/>
                  </a:cubicBezTo>
                  <a:cubicBezTo>
                    <a:pt x="1153160" y="3444240"/>
                    <a:pt x="1101090" y="3493770"/>
                    <a:pt x="1017270" y="3528060"/>
                  </a:cubicBezTo>
                  <a:cubicBezTo>
                    <a:pt x="977900" y="3540760"/>
                    <a:pt x="826770" y="3583940"/>
                    <a:pt x="826770" y="3696970"/>
                  </a:cubicBezTo>
                  <a:cubicBezTo>
                    <a:pt x="826770" y="3708400"/>
                    <a:pt x="828040" y="3709670"/>
                    <a:pt x="829310" y="3716020"/>
                  </a:cubicBezTo>
                  <a:cubicBezTo>
                    <a:pt x="852170" y="3812540"/>
                    <a:pt x="1042670" y="3887470"/>
                    <a:pt x="1273810" y="3887470"/>
                  </a:cubicBezTo>
                  <a:cubicBezTo>
                    <a:pt x="1504950" y="3887470"/>
                    <a:pt x="1695450" y="3812540"/>
                    <a:pt x="1718310" y="3716020"/>
                  </a:cubicBezTo>
                  <a:cubicBezTo>
                    <a:pt x="1719580" y="3709670"/>
                    <a:pt x="1722120" y="3707130"/>
                    <a:pt x="1720850" y="3696970"/>
                  </a:cubicBezTo>
                  <a:cubicBezTo>
                    <a:pt x="1720850" y="3608070"/>
                    <a:pt x="1570990" y="3547110"/>
                    <a:pt x="1530350" y="3528060"/>
                  </a:cubicBezTo>
                  <a:cubicBezTo>
                    <a:pt x="1446530" y="3493770"/>
                    <a:pt x="1394460" y="3444240"/>
                    <a:pt x="1394460" y="3390900"/>
                  </a:cubicBezTo>
                  <a:cubicBezTo>
                    <a:pt x="1394460" y="3289300"/>
                    <a:pt x="1535430" y="3206750"/>
                    <a:pt x="1769110" y="3200400"/>
                  </a:cubicBezTo>
                  <a:lnTo>
                    <a:pt x="2494280" y="3200400"/>
                  </a:lnTo>
                  <a:lnTo>
                    <a:pt x="2494280" y="2373630"/>
                  </a:lnTo>
                  <a:cubicBezTo>
                    <a:pt x="2487930" y="2139950"/>
                    <a:pt x="2405380" y="1998980"/>
                    <a:pt x="2303780" y="1998980"/>
                  </a:cubicBezTo>
                  <a:cubicBezTo>
                    <a:pt x="2250440" y="1998980"/>
                    <a:pt x="2200910" y="2051050"/>
                    <a:pt x="2166620" y="2134870"/>
                  </a:cubicBezTo>
                  <a:cubicBezTo>
                    <a:pt x="2147570" y="2174240"/>
                    <a:pt x="2086610" y="2325370"/>
                    <a:pt x="1997710" y="2325370"/>
                  </a:cubicBezTo>
                  <a:cubicBezTo>
                    <a:pt x="1987550" y="2326640"/>
                    <a:pt x="1985010" y="2324100"/>
                    <a:pt x="1977390" y="2322830"/>
                  </a:cubicBezTo>
                  <a:cubicBezTo>
                    <a:pt x="1880870" y="2299970"/>
                    <a:pt x="1805940" y="2109470"/>
                    <a:pt x="1805940" y="1878330"/>
                  </a:cubicBezTo>
                  <a:cubicBezTo>
                    <a:pt x="1805940" y="1647190"/>
                    <a:pt x="1880870" y="1456690"/>
                    <a:pt x="1977390" y="1433830"/>
                  </a:cubicBezTo>
                  <a:cubicBezTo>
                    <a:pt x="1983740" y="1432560"/>
                    <a:pt x="1986280" y="1431290"/>
                    <a:pt x="1997710" y="1431290"/>
                  </a:cubicBezTo>
                  <a:cubicBezTo>
                    <a:pt x="2110740" y="1431290"/>
                    <a:pt x="2153920" y="1582420"/>
                    <a:pt x="2166620" y="1621790"/>
                  </a:cubicBezTo>
                  <a:cubicBezTo>
                    <a:pt x="2200910" y="1705610"/>
                    <a:pt x="2250440" y="1757680"/>
                    <a:pt x="2303780" y="1757680"/>
                  </a:cubicBezTo>
                  <a:cubicBezTo>
                    <a:pt x="2405380" y="1757680"/>
                    <a:pt x="2487930" y="1616710"/>
                    <a:pt x="2494280" y="1383030"/>
                  </a:cubicBezTo>
                  <a:lnTo>
                    <a:pt x="2494280" y="688340"/>
                  </a:lnTo>
                  <a:lnTo>
                    <a:pt x="1822450" y="688340"/>
                  </a:lnTo>
                  <a:cubicBezTo>
                    <a:pt x="1588770" y="681990"/>
                    <a:pt x="1447800" y="599440"/>
                    <a:pt x="1447800" y="497840"/>
                  </a:cubicBezTo>
                  <a:cubicBezTo>
                    <a:pt x="1447800" y="444500"/>
                    <a:pt x="1499870" y="394970"/>
                    <a:pt x="1583690" y="360680"/>
                  </a:cubicBezTo>
                  <a:cubicBezTo>
                    <a:pt x="1623060" y="347980"/>
                    <a:pt x="1774190" y="304800"/>
                    <a:pt x="1774190" y="191770"/>
                  </a:cubicBezTo>
                  <a:cubicBezTo>
                    <a:pt x="1774190" y="180340"/>
                    <a:pt x="1772920" y="179070"/>
                    <a:pt x="1771650" y="171450"/>
                  </a:cubicBezTo>
                  <a:cubicBezTo>
                    <a:pt x="1747520" y="74930"/>
                    <a:pt x="1557020" y="0"/>
                    <a:pt x="1325880" y="0"/>
                  </a:cubicBezTo>
                  <a:cubicBezTo>
                    <a:pt x="1094740" y="0"/>
                    <a:pt x="904240" y="74930"/>
                    <a:pt x="881380" y="171450"/>
                  </a:cubicBezTo>
                  <a:cubicBezTo>
                    <a:pt x="880110" y="177800"/>
                    <a:pt x="877570" y="181610"/>
                    <a:pt x="878840" y="191770"/>
                  </a:cubicBezTo>
                  <a:cubicBezTo>
                    <a:pt x="878840" y="279400"/>
                    <a:pt x="1028700" y="341630"/>
                    <a:pt x="1069340" y="360680"/>
                  </a:cubicBezTo>
                  <a:cubicBezTo>
                    <a:pt x="1153160" y="394970"/>
                    <a:pt x="1205230" y="444500"/>
                    <a:pt x="1205230" y="497840"/>
                  </a:cubicBezTo>
                  <a:cubicBezTo>
                    <a:pt x="1205230" y="599440"/>
                    <a:pt x="1064260" y="681990"/>
                    <a:pt x="830580" y="688340"/>
                  </a:cubicBezTo>
                  <a:lnTo>
                    <a:pt x="0" y="688340"/>
                  </a:lnTo>
                  <a:lnTo>
                    <a:pt x="0" y="1376680"/>
                  </a:lnTo>
                  <a:close/>
                </a:path>
              </a:pathLst>
            </a:custGeom>
            <a:blipFill>
              <a:blip r:embed="rId9"/>
              <a:stretch>
                <a:fillRect l="-67104" r="-6710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809785" y="5105655"/>
            <a:ext cx="6404251" cy="1915517"/>
            <a:chOff x="0" y="0"/>
            <a:chExt cx="8175361" cy="244525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75361" cy="2445258"/>
            </a:xfrm>
            <a:custGeom>
              <a:avLst/>
              <a:gdLst/>
              <a:ahLst/>
              <a:cxnLst/>
              <a:rect l="l" t="t" r="r" b="b"/>
              <a:pathLst>
                <a:path w="8175361" h="2445258">
                  <a:moveTo>
                    <a:pt x="0" y="2037715"/>
                  </a:moveTo>
                  <a:lnTo>
                    <a:pt x="0" y="407543"/>
                  </a:lnTo>
                  <a:cubicBezTo>
                    <a:pt x="0" y="182579"/>
                    <a:pt x="366256" y="0"/>
                    <a:pt x="817536" y="0"/>
                  </a:cubicBezTo>
                  <a:lnTo>
                    <a:pt x="7357825" y="0"/>
                  </a:lnTo>
                  <a:cubicBezTo>
                    <a:pt x="7809105" y="0"/>
                    <a:pt x="8175361" y="182579"/>
                    <a:pt x="8175361" y="407543"/>
                  </a:cubicBezTo>
                  <a:lnTo>
                    <a:pt x="8175361" y="2037715"/>
                  </a:lnTo>
                  <a:cubicBezTo>
                    <a:pt x="8175361" y="2262679"/>
                    <a:pt x="7809105" y="2445258"/>
                    <a:pt x="7357825" y="2445258"/>
                  </a:cubicBezTo>
                  <a:lnTo>
                    <a:pt x="817536" y="2445258"/>
                  </a:lnTo>
                  <a:cubicBezTo>
                    <a:pt x="366256" y="2445258"/>
                    <a:pt x="0" y="2262679"/>
                    <a:pt x="0" y="2037715"/>
                  </a:cubicBezTo>
                  <a:close/>
                </a:path>
              </a:pathLst>
            </a:custGeom>
            <a:blipFill>
              <a:blip r:embed="rId10"/>
              <a:stretch>
                <a:fillRect t="-77958" b="-4493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>
            <a:off x="-2517139" y="682562"/>
            <a:ext cx="3901440" cy="1038758"/>
          </a:xfrm>
          <a:custGeom>
            <a:avLst/>
            <a:gdLst/>
            <a:ahLst/>
            <a:cxnLst/>
            <a:rect l="l" t="t" r="r" b="b"/>
            <a:pathLst>
              <a:path w="3901440" h="1038758">
                <a:moveTo>
                  <a:pt x="0" y="0"/>
                </a:moveTo>
                <a:lnTo>
                  <a:pt x="3901440" y="0"/>
                </a:lnTo>
                <a:lnTo>
                  <a:pt x="3901440" y="1038758"/>
                </a:lnTo>
                <a:lnTo>
                  <a:pt x="0" y="10387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8450804" y="5982414"/>
            <a:ext cx="3901440" cy="1038758"/>
          </a:xfrm>
          <a:custGeom>
            <a:avLst/>
            <a:gdLst/>
            <a:ahLst/>
            <a:cxnLst/>
            <a:rect l="l" t="t" r="r" b="b"/>
            <a:pathLst>
              <a:path w="3901440" h="1038758">
                <a:moveTo>
                  <a:pt x="0" y="0"/>
                </a:moveTo>
                <a:lnTo>
                  <a:pt x="3901440" y="0"/>
                </a:lnTo>
                <a:lnTo>
                  <a:pt x="3901440" y="1038758"/>
                </a:lnTo>
                <a:lnTo>
                  <a:pt x="0" y="10387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0" y="162308"/>
            <a:ext cx="9753600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0"/>
              </a:lnSpc>
            </a:pPr>
            <a:r>
              <a:rPr lang="en-US" sz="4800" b="1" i="1" spc="-144">
                <a:solidFill>
                  <a:srgbClr val="050A3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THE PIECES THAT MAKE CHC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tooltip="https://go.chcagents.com/e/1069352/CompassHealthConsultants-/dcr4k4/1747580133/h/V8rOU8A14Oybg0nb3eVsxUzLzUNhQSlPEQs5CBGMsBM"/>
          </p:cNvPr>
          <p:cNvSpPr/>
          <p:nvPr/>
        </p:nvSpPr>
        <p:spPr>
          <a:xfrm>
            <a:off x="5373951" y="4076885"/>
            <a:ext cx="386061" cy="817059"/>
          </a:xfrm>
          <a:custGeom>
            <a:avLst/>
            <a:gdLst/>
            <a:ahLst/>
            <a:cxnLst/>
            <a:rect l="l" t="t" r="r" b="b"/>
            <a:pathLst>
              <a:path w="386061" h="817059">
                <a:moveTo>
                  <a:pt x="0" y="0"/>
                </a:moveTo>
                <a:lnTo>
                  <a:pt x="386060" y="0"/>
                </a:lnTo>
                <a:lnTo>
                  <a:pt x="386060" y="817059"/>
                </a:lnTo>
                <a:lnTo>
                  <a:pt x="0" y="8170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042553" y="4119655"/>
            <a:ext cx="731520" cy="731520"/>
          </a:xfrm>
          <a:custGeom>
            <a:avLst/>
            <a:gdLst/>
            <a:ahLst/>
            <a:cxnLst/>
            <a:rect l="l" t="t" r="r" b="b"/>
            <a:pathLst>
              <a:path w="731520" h="731520">
                <a:moveTo>
                  <a:pt x="0" y="0"/>
                </a:moveTo>
                <a:lnTo>
                  <a:pt x="731520" y="0"/>
                </a:lnTo>
                <a:lnTo>
                  <a:pt x="731520" y="731520"/>
                </a:lnTo>
                <a:lnTo>
                  <a:pt x="0" y="73152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hlinkClick r:id="rId5" tooltip="https://go.chcagents.com/e/1069352/compasshealthconsultants--/dcr4k1/1747580133/h/V8rOU8A14Oybg0nb3eVsxUzLzUNhQSlPEQs5CBGMsBM"/>
          </p:cNvPr>
          <p:cNvSpPr/>
          <p:nvPr/>
        </p:nvSpPr>
        <p:spPr>
          <a:xfrm>
            <a:off x="631311" y="4076885"/>
            <a:ext cx="731520" cy="731520"/>
          </a:xfrm>
          <a:custGeom>
            <a:avLst/>
            <a:gdLst/>
            <a:ahLst/>
            <a:cxnLst/>
            <a:rect l="l" t="t" r="r" b="b"/>
            <a:pathLst>
              <a:path w="731520" h="731520">
                <a:moveTo>
                  <a:pt x="0" y="0"/>
                </a:moveTo>
                <a:lnTo>
                  <a:pt x="731520" y="0"/>
                </a:lnTo>
                <a:lnTo>
                  <a:pt x="731520" y="731520"/>
                </a:lnTo>
                <a:lnTo>
                  <a:pt x="0" y="7315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634154" y="382048"/>
            <a:ext cx="1387926" cy="1387926"/>
          </a:xfrm>
          <a:custGeom>
            <a:avLst/>
            <a:gdLst/>
            <a:ahLst/>
            <a:cxnLst/>
            <a:rect l="l" t="t" r="r" b="b"/>
            <a:pathLst>
              <a:path w="1387926" h="1387926">
                <a:moveTo>
                  <a:pt x="0" y="0"/>
                </a:moveTo>
                <a:lnTo>
                  <a:pt x="1387926" y="0"/>
                </a:lnTo>
                <a:lnTo>
                  <a:pt x="1387926" y="1387926"/>
                </a:lnTo>
                <a:lnTo>
                  <a:pt x="0" y="13879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67297" y="-947633"/>
            <a:ext cx="3260256" cy="2926080"/>
          </a:xfrm>
          <a:custGeom>
            <a:avLst/>
            <a:gdLst/>
            <a:ahLst/>
            <a:cxnLst/>
            <a:rect l="l" t="t" r="r" b="b"/>
            <a:pathLst>
              <a:path w="3260256" h="2926080">
                <a:moveTo>
                  <a:pt x="0" y="0"/>
                </a:moveTo>
                <a:lnTo>
                  <a:pt x="3260257" y="0"/>
                </a:lnTo>
                <a:lnTo>
                  <a:pt x="3260257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5007743">
            <a:off x="4583968" y="2192778"/>
            <a:ext cx="6100373" cy="5651953"/>
          </a:xfrm>
          <a:custGeom>
            <a:avLst/>
            <a:gdLst/>
            <a:ahLst/>
            <a:cxnLst/>
            <a:rect l="l" t="t" r="r" b="b"/>
            <a:pathLst>
              <a:path w="6100373" h="5651953">
                <a:moveTo>
                  <a:pt x="0" y="0"/>
                </a:moveTo>
                <a:lnTo>
                  <a:pt x="6100373" y="0"/>
                </a:lnTo>
                <a:lnTo>
                  <a:pt x="6100373" y="5651953"/>
                </a:lnTo>
                <a:lnTo>
                  <a:pt x="0" y="56519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656364" y="3453660"/>
            <a:ext cx="4546169" cy="280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79"/>
              </a:lnSpc>
              <a:spcBef>
                <a:spcPct val="0"/>
              </a:spcBef>
            </a:pPr>
            <a:r>
              <a:rPr lang="en-US" sz="1699">
                <a:solidFill>
                  <a:srgbClr val="1B3A7A"/>
                </a:solidFill>
                <a:latin typeface="IBM Plex Sans Hebrew Text"/>
                <a:ea typeface="IBM Plex Sans Hebrew Text"/>
                <a:cs typeface="IBM Plex Sans Hebrew Text"/>
                <a:sym typeface="IBM Plex Sans Hebrew Text"/>
              </a:rPr>
              <a:t>Follow us on social media!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631311" y="1250816"/>
            <a:ext cx="6817503" cy="1455262"/>
            <a:chOff x="0" y="0"/>
            <a:chExt cx="9090003" cy="1940350"/>
          </a:xfrm>
        </p:grpSpPr>
        <p:sp>
          <p:nvSpPr>
            <p:cNvPr id="10" name="TextBox 10"/>
            <p:cNvSpPr txBox="1"/>
            <p:nvPr/>
          </p:nvSpPr>
          <p:spPr>
            <a:xfrm>
              <a:off x="0" y="85725"/>
              <a:ext cx="9090003" cy="9218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00"/>
                </a:lnSpc>
              </a:pPr>
              <a:r>
                <a:rPr lang="en-US" sz="5000" i="1">
                  <a:solidFill>
                    <a:srgbClr val="050A30"/>
                  </a:solidFill>
                  <a:latin typeface="Belleza"/>
                  <a:ea typeface="Belleza"/>
                  <a:cs typeface="Belleza"/>
                  <a:sym typeface="Belleza"/>
                </a:rPr>
                <a:t>Questions? Comments?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342815"/>
              <a:ext cx="9090003" cy="597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90"/>
                </a:lnSpc>
              </a:pPr>
              <a:r>
                <a:rPr lang="en-US" sz="3000">
                  <a:solidFill>
                    <a:srgbClr val="4278E7"/>
                  </a:solidFill>
                  <a:latin typeface="Belleza"/>
                  <a:ea typeface="Belleza"/>
                  <a:cs typeface="Belleza"/>
                  <a:sym typeface="Belleza"/>
                </a:rPr>
                <a:t>Next JK Update: Thursday October 16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821250" y="5345480"/>
            <a:ext cx="2132589" cy="1807369"/>
          </a:xfrm>
          <a:custGeom>
            <a:avLst/>
            <a:gdLst/>
            <a:ahLst/>
            <a:cxnLst/>
            <a:rect l="l" t="t" r="r" b="b"/>
            <a:pathLst>
              <a:path w="2132589" h="1807369">
                <a:moveTo>
                  <a:pt x="0" y="0"/>
                </a:moveTo>
                <a:lnTo>
                  <a:pt x="2132588" y="0"/>
                </a:lnTo>
                <a:lnTo>
                  <a:pt x="2132588" y="1807369"/>
                </a:lnTo>
                <a:lnTo>
                  <a:pt x="0" y="18073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731861" y="2192655"/>
            <a:ext cx="6592135" cy="286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1600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Our next CHC New Agent Training &amp; Development is October 28th and 29th in St. Louis, MO. Send your referrals to recruiting@chcquotes.com, and you could get a $1,000 cash bonus when the new recruit hits their 10th paid application. The new agent must hit the 10th paid application in their first</a:t>
            </a:r>
          </a:p>
          <a:p>
            <a:pPr algn="l">
              <a:lnSpc>
                <a:spcPts val="2400"/>
              </a:lnSpc>
            </a:pPr>
            <a:r>
              <a:rPr lang="en-US" sz="1600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three months.</a:t>
            </a:r>
          </a:p>
          <a:p>
            <a:pPr algn="l">
              <a:lnSpc>
                <a:spcPts val="2400"/>
              </a:lnSpc>
            </a:pPr>
            <a:endParaRPr lang="en-US" sz="1600">
              <a:solidFill>
                <a:srgbClr val="050A30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algn="l">
              <a:lnSpc>
                <a:spcPts val="1650"/>
              </a:lnSpc>
            </a:pPr>
            <a:r>
              <a:rPr lang="en-US" sz="1100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*Must have a $25 minimum premium per application</a:t>
            </a:r>
          </a:p>
          <a:p>
            <a:pPr algn="l">
              <a:lnSpc>
                <a:spcPts val="1650"/>
              </a:lnSpc>
            </a:pPr>
            <a:r>
              <a:rPr lang="en-US" sz="1100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*ACA plans do not qualify</a:t>
            </a:r>
          </a:p>
          <a:p>
            <a:pPr algn="l">
              <a:lnSpc>
                <a:spcPts val="2400"/>
              </a:lnSpc>
            </a:pPr>
            <a:endParaRPr lang="en-US" sz="1100">
              <a:solidFill>
                <a:srgbClr val="050A30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059624" y="906566"/>
            <a:ext cx="3936608" cy="789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19"/>
              </a:lnSpc>
            </a:pPr>
            <a:r>
              <a:rPr lang="en-US" sz="5199" b="1" i="1" spc="-155">
                <a:solidFill>
                  <a:srgbClr val="050A3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REFERRALS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and blue flyer with black text&#10;&#10;AI-generated content may be incorrect.">
            <a:extLst>
              <a:ext uri="{FF2B5EF4-FFF2-40B4-BE49-F238E27FC236}">
                <a16:creationId xmlns:a16="http://schemas.microsoft.com/office/drawing/2014/main" id="{AF55F2B7-286C-3736-9BAA-AE17716B7E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19757"/>
            <a:ext cx="9829800" cy="739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674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136656" y="1241317"/>
            <a:ext cx="5480288" cy="15906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8098875" y="5835137"/>
            <a:ext cx="1265787" cy="1178764"/>
          </a:xfrm>
          <a:custGeom>
            <a:avLst/>
            <a:gdLst/>
            <a:ahLst/>
            <a:cxnLst/>
            <a:rect l="l" t="t" r="r" b="b"/>
            <a:pathLst>
              <a:path w="1265787" h="1178764">
                <a:moveTo>
                  <a:pt x="1265787" y="0"/>
                </a:moveTo>
                <a:lnTo>
                  <a:pt x="0" y="0"/>
                </a:lnTo>
                <a:lnTo>
                  <a:pt x="0" y="1178765"/>
                </a:lnTo>
                <a:lnTo>
                  <a:pt x="1265787" y="1178765"/>
                </a:lnTo>
                <a:lnTo>
                  <a:pt x="126578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-17023"/>
            <a:ext cx="9851915" cy="5852160"/>
          </a:xfrm>
          <a:custGeom>
            <a:avLst/>
            <a:gdLst/>
            <a:ahLst/>
            <a:cxnLst/>
            <a:rect l="l" t="t" r="r" b="b"/>
            <a:pathLst>
              <a:path w="9851915" h="5852160">
                <a:moveTo>
                  <a:pt x="0" y="0"/>
                </a:moveTo>
                <a:lnTo>
                  <a:pt x="9851915" y="0"/>
                </a:lnTo>
                <a:lnTo>
                  <a:pt x="9851915" y="5852160"/>
                </a:lnTo>
                <a:lnTo>
                  <a:pt x="0" y="58521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1999"/>
            </a:blip>
            <a:stretch>
              <a:fillRect t="-34008" b="-3400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731520" y="229326"/>
            <a:ext cx="8290560" cy="895169"/>
            <a:chOff x="0" y="0"/>
            <a:chExt cx="11054080" cy="1193559"/>
          </a:xfrm>
        </p:grpSpPr>
        <p:sp>
          <p:nvSpPr>
            <p:cNvPr id="6" name="TextBox 6"/>
            <p:cNvSpPr txBox="1"/>
            <p:nvPr/>
          </p:nvSpPr>
          <p:spPr>
            <a:xfrm>
              <a:off x="0" y="57150"/>
              <a:ext cx="11054080" cy="6294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99"/>
                </a:lnSpc>
              </a:pPr>
              <a:r>
                <a:rPr lang="en-US" sz="3399">
                  <a:solidFill>
                    <a:srgbClr val="000000"/>
                  </a:solidFill>
                  <a:latin typeface="Gulfs Display"/>
                  <a:ea typeface="Gulfs Display"/>
                  <a:cs typeface="Gulfs Display"/>
                  <a:sym typeface="Gulfs Display"/>
                </a:rPr>
                <a:t>CHC OPEN ENROLLMENT RESOURCES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747788"/>
              <a:ext cx="11032956" cy="4457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95"/>
                </a:lnSpc>
              </a:pPr>
              <a:r>
                <a:rPr lang="en-US" sz="2700" b="1" spc="224">
                  <a:solidFill>
                    <a:srgbClr val="FF7828"/>
                  </a:solidFill>
                  <a:latin typeface="Nourd Medium"/>
                  <a:ea typeface="Nourd Medium"/>
                  <a:cs typeface="Nourd Medium"/>
                  <a:sym typeface="Nourd Medium"/>
                </a:rPr>
                <a:t>WE’RE HERE TO HELP!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92381" y="1650848"/>
            <a:ext cx="4148442" cy="5220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11" lvl="1" indent="-205106" algn="l">
              <a:lnSpc>
                <a:spcPts val="3477"/>
              </a:lnSpc>
              <a:buFont typeface="Arial"/>
              <a:buChar char="•"/>
            </a:pPr>
            <a:r>
              <a:rPr lang="en-US" sz="1900" spc="38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www.chcagents.com</a:t>
            </a:r>
          </a:p>
          <a:p>
            <a:pPr marL="410211" lvl="1" indent="-205106" algn="l">
              <a:lnSpc>
                <a:spcPts val="3477"/>
              </a:lnSpc>
              <a:buFont typeface="Arial"/>
              <a:buChar char="•"/>
            </a:pPr>
            <a:r>
              <a:rPr lang="en-US" sz="1900" spc="38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Upline</a:t>
            </a:r>
          </a:p>
          <a:p>
            <a:pPr marL="410211" lvl="1" indent="-205106" algn="l">
              <a:lnSpc>
                <a:spcPts val="3477"/>
              </a:lnSpc>
              <a:buFont typeface="Arial"/>
              <a:buChar char="•"/>
            </a:pPr>
            <a:r>
              <a:rPr lang="en-US" sz="1900" spc="38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TopBroker</a:t>
            </a:r>
          </a:p>
          <a:p>
            <a:pPr marL="410211" lvl="1" indent="-205106" algn="l">
              <a:lnSpc>
                <a:spcPts val="3477"/>
              </a:lnSpc>
              <a:buFont typeface="Arial"/>
              <a:buChar char="•"/>
            </a:pPr>
            <a:r>
              <a:rPr lang="en-US" sz="1900" spc="38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CHC Email</a:t>
            </a:r>
          </a:p>
          <a:p>
            <a:pPr marL="410211" lvl="1" indent="-205106" algn="l">
              <a:lnSpc>
                <a:spcPts val="3477"/>
              </a:lnSpc>
              <a:buFont typeface="Arial"/>
              <a:buChar char="•"/>
            </a:pPr>
            <a:r>
              <a:rPr lang="en-US" sz="1900" spc="38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Teemyco</a:t>
            </a:r>
          </a:p>
          <a:p>
            <a:pPr marL="410211" lvl="1" indent="-205106" algn="l">
              <a:lnSpc>
                <a:spcPts val="3477"/>
              </a:lnSpc>
              <a:buFont typeface="Arial"/>
              <a:buChar char="•"/>
            </a:pPr>
            <a:r>
              <a:rPr lang="en-US" sz="1900" spc="38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Slack</a:t>
            </a:r>
          </a:p>
          <a:p>
            <a:pPr marL="410211" lvl="1" indent="-205106" algn="l">
              <a:lnSpc>
                <a:spcPts val="3477"/>
              </a:lnSpc>
              <a:buFont typeface="Arial"/>
              <a:buChar char="•"/>
            </a:pPr>
            <a:r>
              <a:rPr lang="en-US" sz="1900" spc="38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Monday.com</a:t>
            </a:r>
          </a:p>
          <a:p>
            <a:pPr marL="410211" lvl="1" indent="-205106" algn="l">
              <a:lnSpc>
                <a:spcPts val="3477"/>
              </a:lnSpc>
              <a:buFont typeface="Arial"/>
              <a:buChar char="•"/>
            </a:pPr>
            <a:r>
              <a:rPr lang="en-US" sz="1900" spc="38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CHC Affiliate Website</a:t>
            </a:r>
          </a:p>
          <a:p>
            <a:pPr marL="410211" lvl="1" indent="-205106" algn="l">
              <a:lnSpc>
                <a:spcPts val="3477"/>
              </a:lnSpc>
              <a:buFont typeface="Arial"/>
              <a:buChar char="•"/>
            </a:pPr>
            <a:r>
              <a:rPr lang="en-US" sz="1900" spc="38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Business Cards</a:t>
            </a:r>
          </a:p>
          <a:p>
            <a:pPr marL="410211" lvl="1" indent="-205106" algn="l">
              <a:lnSpc>
                <a:spcPts val="3477"/>
              </a:lnSpc>
              <a:buFont typeface="Arial"/>
              <a:buChar char="•"/>
            </a:pPr>
            <a:r>
              <a:rPr lang="en-US" sz="1900" spc="38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CHC Humana DVL</a:t>
            </a:r>
          </a:p>
          <a:p>
            <a:pPr marL="410211" lvl="1" indent="-205106" algn="l">
              <a:lnSpc>
                <a:spcPts val="3477"/>
              </a:lnSpc>
              <a:buFont typeface="Arial"/>
              <a:buChar char="•"/>
            </a:pPr>
            <a:r>
              <a:rPr lang="en-US" sz="1900" spc="38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CHC Broker Swag Store</a:t>
            </a:r>
          </a:p>
          <a:p>
            <a:pPr algn="l">
              <a:lnSpc>
                <a:spcPts val="3477"/>
              </a:lnSpc>
            </a:pPr>
            <a:endParaRPr lang="en-US" sz="1900" spc="38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925957" y="1650848"/>
            <a:ext cx="4635695" cy="4526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l">
              <a:lnSpc>
                <a:spcPts val="3660"/>
              </a:lnSpc>
              <a:buFont typeface="Arial"/>
              <a:buChar char="•"/>
            </a:pPr>
            <a:r>
              <a:rPr lang="en-US" sz="2000" spc="4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Agency Update Calls</a:t>
            </a:r>
          </a:p>
          <a:p>
            <a:pPr marL="431801" lvl="1" indent="-215900" algn="l">
              <a:lnSpc>
                <a:spcPts val="3660"/>
              </a:lnSpc>
              <a:buFont typeface="Arial"/>
              <a:buChar char="•"/>
            </a:pPr>
            <a:r>
              <a:rPr lang="en-US" sz="2000" spc="4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Health Sherpa</a:t>
            </a:r>
          </a:p>
          <a:p>
            <a:pPr marL="431801" lvl="1" indent="-215900" algn="l">
              <a:lnSpc>
                <a:spcPts val="3660"/>
              </a:lnSpc>
              <a:buFont typeface="Arial"/>
              <a:buChar char="•"/>
            </a:pPr>
            <a:r>
              <a:rPr lang="en-US" sz="2000" spc="4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Healthcare.gov</a:t>
            </a:r>
          </a:p>
          <a:p>
            <a:pPr marL="431801" lvl="1" indent="-215900" algn="l">
              <a:lnSpc>
                <a:spcPts val="3660"/>
              </a:lnSpc>
              <a:buFont typeface="Arial"/>
              <a:buChar char="•"/>
            </a:pPr>
            <a:r>
              <a:rPr lang="en-US" sz="2000" spc="4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Additional Carrier Request Form</a:t>
            </a:r>
          </a:p>
          <a:p>
            <a:pPr marL="431801" lvl="1" indent="-215900" algn="l">
              <a:lnSpc>
                <a:spcPts val="3660"/>
              </a:lnSpc>
              <a:buFont typeface="Arial"/>
              <a:buChar char="•"/>
            </a:pPr>
            <a:r>
              <a:rPr lang="en-US" sz="2000" spc="4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Sales Tracking Sheet</a:t>
            </a:r>
          </a:p>
          <a:p>
            <a:pPr marL="431801" lvl="1" indent="-215900" algn="l">
              <a:lnSpc>
                <a:spcPts val="3660"/>
              </a:lnSpc>
              <a:buFont typeface="Arial"/>
              <a:buChar char="•"/>
            </a:pPr>
            <a:r>
              <a:rPr lang="en-US" sz="2000" spc="4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Carrier Contact Info</a:t>
            </a:r>
          </a:p>
          <a:p>
            <a:pPr marL="431801" lvl="1" indent="-215900" algn="l">
              <a:lnSpc>
                <a:spcPts val="3660"/>
              </a:lnSpc>
              <a:buFont typeface="Arial"/>
              <a:buChar char="•"/>
            </a:pPr>
            <a:r>
              <a:rPr lang="en-US" sz="2000" spc="4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Daily/Weekly Schedules</a:t>
            </a:r>
          </a:p>
          <a:p>
            <a:pPr marL="431801" lvl="1" indent="-215900" algn="l">
              <a:lnSpc>
                <a:spcPts val="3660"/>
              </a:lnSpc>
              <a:buFont typeface="Arial"/>
              <a:buChar char="•"/>
            </a:pPr>
            <a:r>
              <a:rPr lang="en-US" sz="2000" spc="4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Sales goals and strategies</a:t>
            </a:r>
          </a:p>
          <a:p>
            <a:pPr marL="431801" lvl="1" indent="-215900" algn="l">
              <a:lnSpc>
                <a:spcPts val="3660"/>
              </a:lnSpc>
              <a:buFont typeface="Arial"/>
              <a:buChar char="•"/>
            </a:pPr>
            <a:r>
              <a:rPr lang="en-US" sz="2000" spc="4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Handwritten Thank You’s</a:t>
            </a:r>
          </a:p>
          <a:p>
            <a:pPr marL="431801" lvl="1" indent="-215900" algn="l">
              <a:lnSpc>
                <a:spcPts val="3660"/>
              </a:lnSpc>
              <a:buFont typeface="Arial"/>
              <a:buChar char="•"/>
            </a:pPr>
            <a:r>
              <a:rPr lang="en-US" sz="2000" spc="4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BUNDLE!!!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19" y="0"/>
            <a:ext cx="9751161" cy="731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sales tracking sheet&#10;&#10;AI-generated content may be incorrect.">
            <a:extLst>
              <a:ext uri="{FF2B5EF4-FFF2-40B4-BE49-F238E27FC236}">
                <a16:creationId xmlns:a16="http://schemas.microsoft.com/office/drawing/2014/main" id="{3F51E7E5-65F3-5E83-E8AA-222A24B06A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"/>
          <a:stretch>
            <a:fillRect/>
          </a:stretch>
        </p:blipFill>
        <p:spPr>
          <a:xfrm>
            <a:off x="20" y="1367"/>
            <a:ext cx="9753580" cy="731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473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15589" y="4176006"/>
            <a:ext cx="2922422" cy="2926080"/>
          </a:xfrm>
          <a:custGeom>
            <a:avLst/>
            <a:gdLst/>
            <a:ahLst/>
            <a:cxnLst/>
            <a:rect l="l" t="t" r="r" b="b"/>
            <a:pathLst>
              <a:path w="2922422" h="2926080">
                <a:moveTo>
                  <a:pt x="0" y="0"/>
                </a:moveTo>
                <a:lnTo>
                  <a:pt x="2922422" y="0"/>
                </a:lnTo>
                <a:lnTo>
                  <a:pt x="2922422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355787" y="609600"/>
            <a:ext cx="7042026" cy="6134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ACA and Open Enrollment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96764" y="1730598"/>
            <a:ext cx="8018636" cy="19004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Bill Pauley will host an ACA training 12pm CST on Friday, October 17th!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endParaRPr lang="en-US" sz="1799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You don’t want to miss this!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endParaRPr lang="en-US" sz="1799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Link on </a:t>
            </a:r>
            <a:r>
              <a:rPr lang="en-US" sz="17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chcagents.com</a:t>
            </a:r>
            <a:r>
              <a:rPr lang="en-US" sz="17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!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endParaRPr lang="en-US" sz="1799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67763" y="664845"/>
            <a:ext cx="9218074" cy="4932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Medicare Annual Enrollment Period</a:t>
            </a:r>
          </a:p>
          <a:p>
            <a:pPr algn="ctr">
              <a:lnSpc>
                <a:spcPts val="5040"/>
              </a:lnSpc>
            </a:pPr>
            <a:endParaRPr lang="en-US" sz="3600" b="1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October 15 - December 7</a:t>
            </a:r>
          </a:p>
          <a:p>
            <a:pPr algn="ctr">
              <a:lnSpc>
                <a:spcPts val="5040"/>
              </a:lnSpc>
            </a:pPr>
            <a:endParaRPr lang="en-US" sz="3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lnSpc>
                <a:spcPts val="5040"/>
              </a:lnSpc>
            </a:pPr>
            <a:endParaRPr lang="en-US" sz="3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Contact: </a:t>
            </a:r>
            <a:r>
              <a:rPr lang="en-US" sz="25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Medicare@chcquotes.com</a:t>
            </a:r>
            <a:r>
              <a:rPr lang="en-US" sz="2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for more information or join Medicare Minute Wednesday every Wednesday morning at 7:30am CST (Link on chcagents.com) </a:t>
            </a:r>
          </a:p>
        </p:txBody>
      </p:sp>
      <p:sp>
        <p:nvSpPr>
          <p:cNvPr id="4" name="Freeform 4"/>
          <p:cNvSpPr/>
          <p:nvPr/>
        </p:nvSpPr>
        <p:spPr>
          <a:xfrm>
            <a:off x="6525114" y="5470567"/>
            <a:ext cx="2496966" cy="1844633"/>
          </a:xfrm>
          <a:custGeom>
            <a:avLst/>
            <a:gdLst/>
            <a:ahLst/>
            <a:cxnLst/>
            <a:rect l="l" t="t" r="r" b="b"/>
            <a:pathLst>
              <a:path w="2496966" h="1844633">
                <a:moveTo>
                  <a:pt x="0" y="0"/>
                </a:moveTo>
                <a:lnTo>
                  <a:pt x="2496966" y="0"/>
                </a:lnTo>
                <a:lnTo>
                  <a:pt x="2496966" y="1844633"/>
                </a:lnTo>
                <a:lnTo>
                  <a:pt x="0" y="18446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1CA0D3-6D48-8750-D767-74A439952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0" y="-38100"/>
            <a:ext cx="9855200" cy="739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1093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1501</Words>
  <Application>Microsoft Macintosh PowerPoint</Application>
  <PresentationFormat>Custom</PresentationFormat>
  <Paragraphs>258</Paragraphs>
  <Slides>24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49" baseType="lpstr">
      <vt:lpstr>Poppins Medium</vt:lpstr>
      <vt:lpstr>Arial</vt:lpstr>
      <vt:lpstr>Now</vt:lpstr>
      <vt:lpstr>Coco Gothic</vt:lpstr>
      <vt:lpstr>Poppins Bold Italics</vt:lpstr>
      <vt:lpstr>Roca Two Heavy</vt:lpstr>
      <vt:lpstr>Canva Sans Bold</vt:lpstr>
      <vt:lpstr>Poppins Bold</vt:lpstr>
      <vt:lpstr>Lovelo</vt:lpstr>
      <vt:lpstr>Montserrat Bold</vt:lpstr>
      <vt:lpstr>Nourd Medium</vt:lpstr>
      <vt:lpstr>Calibri</vt:lpstr>
      <vt:lpstr>Glacial Indifference Bold</vt:lpstr>
      <vt:lpstr>Poppins Light</vt:lpstr>
      <vt:lpstr>Canva Sans</vt:lpstr>
      <vt:lpstr>Mr Dafoe</vt:lpstr>
      <vt:lpstr>Poppins</vt:lpstr>
      <vt:lpstr>Belleza</vt:lpstr>
      <vt:lpstr>Montserrat</vt:lpstr>
      <vt:lpstr>IBM Plex Sans Hebrew Text</vt:lpstr>
      <vt:lpstr>Gulfs Display</vt:lpstr>
      <vt:lpstr>Glacial Indifference</vt:lpstr>
      <vt:lpstr>SK Concretica</vt:lpstr>
      <vt:lpstr>Montserrat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JK Sales Call October 9</dc:title>
  <cp:lastModifiedBy>Mari Krivelow</cp:lastModifiedBy>
  <cp:revision>2</cp:revision>
  <dcterms:created xsi:type="dcterms:W3CDTF">2006-08-16T00:00:00Z</dcterms:created>
  <dcterms:modified xsi:type="dcterms:W3CDTF">2025-10-09T17:44:13Z</dcterms:modified>
  <dc:identifier>DAG0Zgk_aqE</dc:identifier>
</cp:coreProperties>
</file>